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3" r:id="rId1"/>
  </p:sldMasterIdLst>
  <p:notesMasterIdLst>
    <p:notesMasterId r:id="rId52"/>
  </p:notesMasterIdLst>
  <p:handoutMasterIdLst>
    <p:handoutMasterId r:id="rId53"/>
  </p:handoutMasterIdLst>
  <p:sldIdLst>
    <p:sldId id="968" r:id="rId2"/>
    <p:sldId id="1233" r:id="rId3"/>
    <p:sldId id="1021" r:id="rId4"/>
    <p:sldId id="1178" r:id="rId5"/>
    <p:sldId id="1236" r:id="rId6"/>
    <p:sldId id="1237" r:id="rId7"/>
    <p:sldId id="1238" r:id="rId8"/>
    <p:sldId id="1239" r:id="rId9"/>
    <p:sldId id="1235" r:id="rId10"/>
    <p:sldId id="1240" r:id="rId11"/>
    <p:sldId id="1241" r:id="rId12"/>
    <p:sldId id="1243" r:id="rId13"/>
    <p:sldId id="1176" r:id="rId14"/>
    <p:sldId id="1177" r:id="rId15"/>
    <p:sldId id="1231" r:id="rId16"/>
    <p:sldId id="1247" r:id="rId17"/>
    <p:sldId id="1179" r:id="rId18"/>
    <p:sldId id="1180" r:id="rId19"/>
    <p:sldId id="1181" r:id="rId20"/>
    <p:sldId id="1182" r:id="rId21"/>
    <p:sldId id="1249" r:id="rId22"/>
    <p:sldId id="1010" r:id="rId23"/>
    <p:sldId id="1042" r:id="rId24"/>
    <p:sldId id="1122" r:id="rId25"/>
    <p:sldId id="1171" r:id="rId26"/>
    <p:sldId id="1226" r:id="rId27"/>
    <p:sldId id="1228" r:id="rId28"/>
    <p:sldId id="1227" r:id="rId29"/>
    <p:sldId id="1232" r:id="rId30"/>
    <p:sldId id="1206" r:id="rId31"/>
    <p:sldId id="1175" r:id="rId32"/>
    <p:sldId id="989" r:id="rId33"/>
    <p:sldId id="1244" r:id="rId34"/>
    <p:sldId id="1245" r:id="rId35"/>
    <p:sldId id="1125" r:id="rId36"/>
    <p:sldId id="1127" r:id="rId37"/>
    <p:sldId id="1071" r:id="rId38"/>
    <p:sldId id="1194" r:id="rId39"/>
    <p:sldId id="1195" r:id="rId40"/>
    <p:sldId id="1039" r:id="rId41"/>
    <p:sldId id="1126" r:id="rId42"/>
    <p:sldId id="1197" r:id="rId43"/>
    <p:sldId id="1201" r:id="rId44"/>
    <p:sldId id="1211" r:id="rId45"/>
    <p:sldId id="1212" r:id="rId46"/>
    <p:sldId id="1103" r:id="rId47"/>
    <p:sldId id="1225" r:id="rId48"/>
    <p:sldId id="1248" r:id="rId49"/>
    <p:sldId id="1246" r:id="rId50"/>
    <p:sldId id="1234" r:id="rId51"/>
  </p:sldIdLst>
  <p:sldSz cx="9144000" cy="6858000" type="screen4x3"/>
  <p:notesSz cx="9866313" cy="673576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CCCC"/>
    <a:srgbClr val="FF6600"/>
    <a:srgbClr val="CCFF99"/>
    <a:srgbClr val="000066"/>
    <a:srgbClr val="CCFFCC"/>
    <a:srgbClr val="99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94" autoAdjust="0"/>
    <p:restoredTop sz="94331" autoAdjust="0"/>
  </p:normalViewPr>
  <p:slideViewPr>
    <p:cSldViewPr>
      <p:cViewPr varScale="1">
        <p:scale>
          <a:sx n="109" d="100"/>
          <a:sy n="109" d="100"/>
        </p:scale>
        <p:origin x="1290" y="96"/>
      </p:cViewPr>
      <p:guideLst>
        <p:guide orient="horz" pos="2160"/>
        <p:guide pos="2880"/>
      </p:guideLst>
    </p:cSldViewPr>
  </p:slideViewPr>
  <p:outlineViewPr>
    <p:cViewPr>
      <p:scale>
        <a:sx n="33" d="100"/>
        <a:sy n="33" d="100"/>
      </p:scale>
      <p:origin x="0" y="-3546"/>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450" y="-125"/>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oleObject" Target="file:///G:\&#12489;&#12461;&#12517;&#12513;&#12531;&#12488;&#12411;&#12363;\&#35542;&#25991;&#12381;&#12398;&#20182;&#29992;&#22259;&#34920;&#12398;&#21407;&#31295;\170909&#24314;&#35373;&#25237;&#36039;&#12392;&#36035;&#37329;&#19978;&#26119;&#29575;&#12398;&#25512;&#31227;.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G:\&#12489;&#12461;&#12517;&#12513;&#12531;&#12488;&#12411;&#12363;\&#35542;&#25991;&#12381;&#12398;&#20182;&#29992;&#22259;&#34920;&#12398;&#21407;&#31295;\170909&#24314;&#35373;&#25237;&#36039;&#12392;&#36035;&#37329;&#19978;&#26119;&#29575;&#12398;&#25512;&#3122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675483569735136E-2"/>
          <c:y val="5.2586294377883765E-2"/>
          <c:w val="0.89950906395767904"/>
          <c:h val="0.75450643864829403"/>
        </c:manualLayout>
      </c:layout>
      <c:barChart>
        <c:barDir val="col"/>
        <c:grouping val="clustered"/>
        <c:varyColors val="0"/>
        <c:ser>
          <c:idx val="0"/>
          <c:order val="0"/>
          <c:tx>
            <c:strRef>
              <c:f>Sheet1!$O$6</c:f>
              <c:strCache>
                <c:ptCount val="1"/>
                <c:pt idx="0">
                  <c:v>率</c:v>
                </c:pt>
              </c:strCache>
            </c:strRef>
          </c:tx>
          <c:spPr>
            <a:solidFill>
              <a:schemeClr val="accent6"/>
            </a:solidFill>
            <a:ln w="15875">
              <a:solidFill>
                <a:schemeClr val="accent6"/>
              </a:solidFill>
              <a:prstDash val="solid"/>
            </a:ln>
          </c:spPr>
          <c:invertIfNegative val="0"/>
          <c:dPt>
            <c:idx val="2"/>
            <c:invertIfNegative val="0"/>
            <c:bubble3D val="0"/>
            <c:spPr>
              <a:solidFill>
                <a:schemeClr val="accent6"/>
              </a:solidFill>
              <a:ln w="15875">
                <a:solidFill>
                  <a:schemeClr val="accent6"/>
                </a:solidFill>
                <a:prstDash val="solid"/>
              </a:ln>
            </c:spPr>
            <c:extLst>
              <c:ext xmlns:c16="http://schemas.microsoft.com/office/drawing/2014/chart" uri="{C3380CC4-5D6E-409C-BE32-E72D297353CC}">
                <c16:uniqueId val="{00000001-2EA8-476F-B246-962E497F1D64}"/>
              </c:ext>
            </c:extLst>
          </c:dPt>
          <c:dLbls>
            <c:spPr>
              <a:noFill/>
              <a:ln w="25400">
                <a:noFill/>
              </a:ln>
            </c:spPr>
            <c:txPr>
              <a:bodyPr wrap="square" lIns="38100" tIns="19050" rIns="38100" bIns="19050" anchor="ctr">
                <a:spAutoFit/>
              </a:bodyPr>
              <a:lstStyle/>
              <a:p>
                <a:pPr>
                  <a:defRPr sz="2000" b="0" i="0" u="none" strike="noStrike" baseline="0">
                    <a:solidFill>
                      <a:srgbClr val="000000"/>
                    </a:solidFill>
                    <a:latin typeface="ＭＳ Ｐゴシック"/>
                    <a:ea typeface="ＭＳ Ｐゴシック"/>
                    <a:cs typeface="ＭＳ Ｐゴシック"/>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Sheet1!$N$7:$N$18</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Sheet1!$O$7:$O$18</c:f>
              <c:numCache>
                <c:formatCode>0.0_ </c:formatCode>
                <c:ptCount val="12"/>
                <c:pt idx="0">
                  <c:v>2.2142121524201852</c:v>
                </c:pt>
                <c:pt idx="1">
                  <c:v>2.1227925702260042</c:v>
                </c:pt>
                <c:pt idx="2">
                  <c:v>3.7482774460266421</c:v>
                </c:pt>
                <c:pt idx="3">
                  <c:v>6.9732091962758886</c:v>
                </c:pt>
                <c:pt idx="4">
                  <c:v>5.6759348034515824</c:v>
                </c:pt>
                <c:pt idx="5">
                  <c:v>5.1338014803568042</c:v>
                </c:pt>
                <c:pt idx="6">
                  <c:v>3.6168947055324212</c:v>
                </c:pt>
                <c:pt idx="7">
                  <c:v>3.0614576193740004</c:v>
                </c:pt>
                <c:pt idx="8">
                  <c:v>4.9259944495837189</c:v>
                </c:pt>
                <c:pt idx="9">
                  <c:v>7.3852491173009023</c:v>
                </c:pt>
                <c:pt idx="10">
                  <c:v>6.4958828911253432</c:v>
                </c:pt>
                <c:pt idx="11">
                  <c:v>4.0668441289559301</c:v>
                </c:pt>
              </c:numCache>
            </c:numRef>
          </c:val>
          <c:extLst>
            <c:ext xmlns:c16="http://schemas.microsoft.com/office/drawing/2014/chart" uri="{C3380CC4-5D6E-409C-BE32-E72D297353CC}">
              <c16:uniqueId val="{00000002-2EA8-476F-B246-962E497F1D64}"/>
            </c:ext>
          </c:extLst>
        </c:ser>
        <c:dLbls>
          <c:showLegendKey val="0"/>
          <c:showVal val="0"/>
          <c:showCatName val="0"/>
          <c:showSerName val="0"/>
          <c:showPercent val="0"/>
          <c:showBubbleSize val="0"/>
        </c:dLbls>
        <c:gapWidth val="150"/>
        <c:axId val="89204224"/>
        <c:axId val="89205760"/>
      </c:barChart>
      <c:catAx>
        <c:axId val="89204224"/>
        <c:scaling>
          <c:orientation val="minMax"/>
        </c:scaling>
        <c:delete val="0"/>
        <c:axPos val="b"/>
        <c:numFmt formatCode="General" sourceLinked="1"/>
        <c:majorTickMark val="in"/>
        <c:minorTickMark val="none"/>
        <c:tickLblPos val="nextTo"/>
        <c:spPr>
          <a:ln w="3175">
            <a:solidFill>
              <a:srgbClr val="000000"/>
            </a:solidFill>
            <a:prstDash val="solid"/>
          </a:ln>
        </c:spPr>
        <c:txPr>
          <a:bodyPr rot="-2400000" vert="horz"/>
          <a:lstStyle/>
          <a:p>
            <a:pPr>
              <a:defRPr sz="2000" b="1" i="0" u="none" strike="noStrike" baseline="0">
                <a:solidFill>
                  <a:srgbClr val="000000"/>
                </a:solidFill>
                <a:latin typeface="ＭＳ Ｐゴシック"/>
                <a:ea typeface="ＭＳ Ｐゴシック"/>
                <a:cs typeface="ＭＳ Ｐゴシック"/>
              </a:defRPr>
            </a:pPr>
            <a:endParaRPr lang="ja-JP"/>
          </a:p>
        </c:txPr>
        <c:crossAx val="89205760"/>
        <c:crosses val="autoZero"/>
        <c:auto val="1"/>
        <c:lblAlgn val="ctr"/>
        <c:lblOffset val="100"/>
        <c:noMultiLvlLbl val="0"/>
      </c:catAx>
      <c:valAx>
        <c:axId val="89205760"/>
        <c:scaling>
          <c:orientation val="minMax"/>
        </c:scaling>
        <c:delete val="0"/>
        <c:axPos val="l"/>
        <c:majorGridlines>
          <c:spPr>
            <a:ln w="3175">
              <a:solidFill>
                <a:srgbClr val="000000"/>
              </a:solidFill>
              <a:prstDash val="solid"/>
            </a:ln>
          </c:spPr>
        </c:majorGridlines>
        <c:numFmt formatCode="0_ " sourceLinked="0"/>
        <c:majorTickMark val="in"/>
        <c:minorTickMark val="none"/>
        <c:tickLblPos val="nextTo"/>
        <c:spPr>
          <a:ln w="3175">
            <a:solidFill>
              <a:srgbClr val="000000"/>
            </a:solidFill>
            <a:prstDash val="solid"/>
          </a:ln>
        </c:spPr>
        <c:txPr>
          <a:bodyPr rot="0" vert="horz"/>
          <a:lstStyle/>
          <a:p>
            <a:pPr>
              <a:defRPr sz="2000" b="1" i="0" u="none" strike="noStrike" baseline="0">
                <a:solidFill>
                  <a:srgbClr val="000000"/>
                </a:solidFill>
                <a:latin typeface="ＭＳ Ｐゴシック"/>
                <a:ea typeface="ＭＳ Ｐゴシック"/>
                <a:cs typeface="ＭＳ Ｐゴシック"/>
              </a:defRPr>
            </a:pPr>
            <a:endParaRPr lang="ja-JP"/>
          </a:p>
        </c:txPr>
        <c:crossAx val="89204224"/>
        <c:crosses val="autoZero"/>
        <c:crossBetween val="between"/>
        <c:majorUnit val="2"/>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537247868249104E-2"/>
          <c:y val="3.0392538084003738E-2"/>
          <c:w val="0.90584508923460494"/>
          <c:h val="0.84061868942666496"/>
        </c:manualLayout>
      </c:layout>
      <c:lineChart>
        <c:grouping val="standard"/>
        <c:varyColors val="0"/>
        <c:ser>
          <c:idx val="0"/>
          <c:order val="0"/>
          <c:tx>
            <c:v>岩手県</c:v>
          </c:tx>
          <c:spPr>
            <a:ln w="50800" cap="rnd">
              <a:solidFill>
                <a:srgbClr val="0070C0"/>
              </a:solidFill>
              <a:round/>
            </a:ln>
            <a:effectLst/>
          </c:spPr>
          <c:marker>
            <c:symbol val="diamond"/>
            <c:size val="10"/>
            <c:spPr>
              <a:solidFill>
                <a:srgbClr val="0070C0"/>
              </a:solidFill>
              <a:ln w="38100">
                <a:solidFill>
                  <a:srgbClr val="0070C0"/>
                </a:solidFill>
              </a:ln>
              <a:effectLst/>
            </c:spPr>
          </c:marker>
          <c:cat>
            <c:numRef>
              <c:f>Sheet1!$F$4:$AA$4</c:f>
              <c:numCache>
                <c:formatCode>General</c:formatCode>
                <c:ptCount val="22"/>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numCache>
            </c:numRef>
          </c:cat>
          <c:val>
            <c:numRef>
              <c:f>Sheet1!$F$5:$AA$5</c:f>
              <c:numCache>
                <c:formatCode>General</c:formatCode>
                <c:ptCount val="22"/>
                <c:pt idx="0">
                  <c:v>0</c:v>
                </c:pt>
                <c:pt idx="1">
                  <c:v>0</c:v>
                </c:pt>
                <c:pt idx="2">
                  <c:v>0</c:v>
                </c:pt>
                <c:pt idx="3">
                  <c:v>4</c:v>
                </c:pt>
                <c:pt idx="4">
                  <c:v>6</c:v>
                </c:pt>
                <c:pt idx="5">
                  <c:v>3</c:v>
                </c:pt>
                <c:pt idx="6">
                  <c:v>13</c:v>
                </c:pt>
                <c:pt idx="7">
                  <c:v>18</c:v>
                </c:pt>
                <c:pt idx="8">
                  <c:v>23</c:v>
                </c:pt>
                <c:pt idx="9">
                  <c:v>30</c:v>
                </c:pt>
                <c:pt idx="10">
                  <c:v>17</c:v>
                </c:pt>
                <c:pt idx="11">
                  <c:v>4</c:v>
                </c:pt>
                <c:pt idx="12">
                  <c:v>13</c:v>
                </c:pt>
                <c:pt idx="13">
                  <c:v>8</c:v>
                </c:pt>
                <c:pt idx="14">
                  <c:v>11</c:v>
                </c:pt>
                <c:pt idx="15">
                  <c:v>3</c:v>
                </c:pt>
                <c:pt idx="16">
                  <c:v>7</c:v>
                </c:pt>
                <c:pt idx="17">
                  <c:v>9</c:v>
                </c:pt>
                <c:pt idx="18">
                  <c:v>18</c:v>
                </c:pt>
                <c:pt idx="19">
                  <c:v>32</c:v>
                </c:pt>
                <c:pt idx="20">
                  <c:v>32</c:v>
                </c:pt>
                <c:pt idx="21">
                  <c:v>16</c:v>
                </c:pt>
              </c:numCache>
            </c:numRef>
          </c:val>
          <c:smooth val="0"/>
          <c:extLst>
            <c:ext xmlns:c16="http://schemas.microsoft.com/office/drawing/2014/chart" uri="{C3380CC4-5D6E-409C-BE32-E72D297353CC}">
              <c16:uniqueId val="{00000000-FFD7-4673-91EA-ECD94B8BA485}"/>
            </c:ext>
          </c:extLst>
        </c:ser>
        <c:ser>
          <c:idx val="1"/>
          <c:order val="1"/>
          <c:tx>
            <c:v>宮城県</c:v>
          </c:tx>
          <c:spPr>
            <a:ln w="50800" cap="rnd">
              <a:solidFill>
                <a:srgbClr val="FF0000"/>
              </a:solidFill>
              <a:round/>
            </a:ln>
            <a:effectLst/>
          </c:spPr>
          <c:marker>
            <c:symbol val="square"/>
            <c:size val="6"/>
            <c:spPr>
              <a:solidFill>
                <a:srgbClr val="FF0000"/>
              </a:solidFill>
              <a:ln w="38100">
                <a:solidFill>
                  <a:srgbClr val="FF0000"/>
                </a:solidFill>
              </a:ln>
              <a:effectLst/>
            </c:spPr>
          </c:marker>
          <c:cat>
            <c:numRef>
              <c:f>Sheet1!$F$4:$AA$4</c:f>
              <c:numCache>
                <c:formatCode>General</c:formatCode>
                <c:ptCount val="22"/>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numCache>
            </c:numRef>
          </c:cat>
          <c:val>
            <c:numRef>
              <c:f>Sheet1!$F$6:$AA$6</c:f>
              <c:numCache>
                <c:formatCode>General</c:formatCode>
                <c:ptCount val="22"/>
                <c:pt idx="0">
                  <c:v>0</c:v>
                </c:pt>
                <c:pt idx="1">
                  <c:v>0</c:v>
                </c:pt>
                <c:pt idx="2">
                  <c:v>0</c:v>
                </c:pt>
                <c:pt idx="3">
                  <c:v>7</c:v>
                </c:pt>
                <c:pt idx="4">
                  <c:v>8</c:v>
                </c:pt>
                <c:pt idx="5">
                  <c:v>24</c:v>
                </c:pt>
                <c:pt idx="6">
                  <c:v>30</c:v>
                </c:pt>
                <c:pt idx="7">
                  <c:v>38</c:v>
                </c:pt>
                <c:pt idx="8">
                  <c:v>42</c:v>
                </c:pt>
                <c:pt idx="9">
                  <c:v>30</c:v>
                </c:pt>
                <c:pt idx="10">
                  <c:v>21</c:v>
                </c:pt>
                <c:pt idx="11">
                  <c:v>27</c:v>
                </c:pt>
                <c:pt idx="12">
                  <c:v>11</c:v>
                </c:pt>
                <c:pt idx="13">
                  <c:v>28</c:v>
                </c:pt>
                <c:pt idx="14">
                  <c:v>29</c:v>
                </c:pt>
                <c:pt idx="15">
                  <c:v>42</c:v>
                </c:pt>
                <c:pt idx="16">
                  <c:v>38</c:v>
                </c:pt>
                <c:pt idx="17">
                  <c:v>30</c:v>
                </c:pt>
                <c:pt idx="18">
                  <c:v>31</c:v>
                </c:pt>
                <c:pt idx="19">
                  <c:v>52</c:v>
                </c:pt>
                <c:pt idx="20">
                  <c:v>61</c:v>
                </c:pt>
                <c:pt idx="21">
                  <c:v>36</c:v>
                </c:pt>
              </c:numCache>
            </c:numRef>
          </c:val>
          <c:smooth val="0"/>
          <c:extLst>
            <c:ext xmlns:c16="http://schemas.microsoft.com/office/drawing/2014/chart" uri="{C3380CC4-5D6E-409C-BE32-E72D297353CC}">
              <c16:uniqueId val="{00000001-FFD7-4673-91EA-ECD94B8BA485}"/>
            </c:ext>
          </c:extLst>
        </c:ser>
        <c:ser>
          <c:idx val="2"/>
          <c:order val="2"/>
          <c:tx>
            <c:v>福島県</c:v>
          </c:tx>
          <c:spPr>
            <a:ln w="50800" cap="rnd">
              <a:solidFill>
                <a:srgbClr val="00B050"/>
              </a:solidFill>
              <a:round/>
            </a:ln>
            <a:effectLst/>
          </c:spPr>
          <c:marker>
            <c:symbol val="triangle"/>
            <c:size val="12"/>
            <c:spPr>
              <a:solidFill>
                <a:srgbClr val="00B050">
                  <a:alpha val="98000"/>
                </a:srgbClr>
              </a:solidFill>
              <a:ln w="38100">
                <a:solidFill>
                  <a:srgbClr val="00B050"/>
                </a:solidFill>
              </a:ln>
              <a:effectLst/>
            </c:spPr>
          </c:marker>
          <c:cat>
            <c:numRef>
              <c:f>Sheet1!$F$4:$AA$4</c:f>
              <c:numCache>
                <c:formatCode>General</c:formatCode>
                <c:ptCount val="22"/>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numCache>
            </c:numRef>
          </c:cat>
          <c:val>
            <c:numRef>
              <c:f>Sheet1!$F$7:$AA$7</c:f>
              <c:numCache>
                <c:formatCode>General</c:formatCode>
                <c:ptCount val="22"/>
                <c:pt idx="0">
                  <c:v>0</c:v>
                </c:pt>
                <c:pt idx="1">
                  <c:v>2</c:v>
                </c:pt>
                <c:pt idx="2">
                  <c:v>1</c:v>
                </c:pt>
                <c:pt idx="3">
                  <c:v>0</c:v>
                </c:pt>
                <c:pt idx="4">
                  <c:v>4</c:v>
                </c:pt>
                <c:pt idx="5">
                  <c:v>8</c:v>
                </c:pt>
                <c:pt idx="6">
                  <c:v>17</c:v>
                </c:pt>
                <c:pt idx="7">
                  <c:v>28</c:v>
                </c:pt>
                <c:pt idx="8">
                  <c:v>27</c:v>
                </c:pt>
                <c:pt idx="9">
                  <c:v>15</c:v>
                </c:pt>
                <c:pt idx="10">
                  <c:v>8</c:v>
                </c:pt>
                <c:pt idx="11">
                  <c:v>20</c:v>
                </c:pt>
                <c:pt idx="12">
                  <c:v>12</c:v>
                </c:pt>
                <c:pt idx="13">
                  <c:v>5</c:v>
                </c:pt>
                <c:pt idx="14">
                  <c:v>23</c:v>
                </c:pt>
                <c:pt idx="15">
                  <c:v>25</c:v>
                </c:pt>
                <c:pt idx="16">
                  <c:v>24</c:v>
                </c:pt>
                <c:pt idx="17">
                  <c:v>23</c:v>
                </c:pt>
                <c:pt idx="18">
                  <c:v>20</c:v>
                </c:pt>
                <c:pt idx="19">
                  <c:v>31</c:v>
                </c:pt>
                <c:pt idx="20">
                  <c:v>30</c:v>
                </c:pt>
              </c:numCache>
            </c:numRef>
          </c:val>
          <c:smooth val="0"/>
          <c:extLst>
            <c:ext xmlns:c16="http://schemas.microsoft.com/office/drawing/2014/chart" uri="{C3380CC4-5D6E-409C-BE32-E72D297353CC}">
              <c16:uniqueId val="{00000002-FFD7-4673-91EA-ECD94B8BA485}"/>
            </c:ext>
          </c:extLst>
        </c:ser>
        <c:ser>
          <c:idx val="3"/>
          <c:order val="3"/>
          <c:tx>
            <c:v>仙台市</c:v>
          </c:tx>
          <c:spPr>
            <a:ln w="50800" cap="rnd">
              <a:solidFill>
                <a:srgbClr val="7030A0"/>
              </a:solidFill>
              <a:round/>
            </a:ln>
            <a:effectLst/>
          </c:spPr>
          <c:marker>
            <c:symbol val="x"/>
            <c:size val="12"/>
            <c:spPr>
              <a:noFill/>
              <a:ln w="38100">
                <a:solidFill>
                  <a:srgbClr val="7030A0"/>
                </a:solidFill>
              </a:ln>
              <a:effectLst/>
            </c:spPr>
          </c:marker>
          <c:cat>
            <c:numRef>
              <c:f>Sheet1!$F$4:$AA$4</c:f>
              <c:numCache>
                <c:formatCode>General</c:formatCode>
                <c:ptCount val="22"/>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numCache>
            </c:numRef>
          </c:cat>
          <c:val>
            <c:numRef>
              <c:f>Sheet1!$F$8:$AA$8</c:f>
              <c:numCache>
                <c:formatCode>General</c:formatCode>
                <c:ptCount val="22"/>
                <c:pt idx="0">
                  <c:v>0</c:v>
                </c:pt>
                <c:pt idx="1">
                  <c:v>32</c:v>
                </c:pt>
                <c:pt idx="2">
                  <c:v>44</c:v>
                </c:pt>
                <c:pt idx="3">
                  <c:v>33</c:v>
                </c:pt>
                <c:pt idx="4">
                  <c:v>28</c:v>
                </c:pt>
                <c:pt idx="5">
                  <c:v>50</c:v>
                </c:pt>
                <c:pt idx="6">
                  <c:v>35</c:v>
                </c:pt>
                <c:pt idx="7">
                  <c:v>38</c:v>
                </c:pt>
                <c:pt idx="8">
                  <c:v>53</c:v>
                </c:pt>
                <c:pt idx="9">
                  <c:v>45</c:v>
                </c:pt>
                <c:pt idx="10">
                  <c:v>50</c:v>
                </c:pt>
                <c:pt idx="11">
                  <c:v>66</c:v>
                </c:pt>
                <c:pt idx="12">
                  <c:v>37</c:v>
                </c:pt>
                <c:pt idx="13">
                  <c:v>58</c:v>
                </c:pt>
                <c:pt idx="14">
                  <c:v>52</c:v>
                </c:pt>
                <c:pt idx="15">
                  <c:v>45</c:v>
                </c:pt>
                <c:pt idx="16">
                  <c:v>51</c:v>
                </c:pt>
                <c:pt idx="17">
                  <c:v>45</c:v>
                </c:pt>
                <c:pt idx="18">
                  <c:v>42</c:v>
                </c:pt>
                <c:pt idx="19">
                  <c:v>65</c:v>
                </c:pt>
                <c:pt idx="20">
                  <c:v>51</c:v>
                </c:pt>
                <c:pt idx="21">
                  <c:v>46</c:v>
                </c:pt>
              </c:numCache>
            </c:numRef>
          </c:val>
          <c:smooth val="0"/>
          <c:extLst>
            <c:ext xmlns:c16="http://schemas.microsoft.com/office/drawing/2014/chart" uri="{C3380CC4-5D6E-409C-BE32-E72D297353CC}">
              <c16:uniqueId val="{00000003-FFD7-4673-91EA-ECD94B8BA485}"/>
            </c:ext>
          </c:extLst>
        </c:ser>
        <c:dLbls>
          <c:showLegendKey val="0"/>
          <c:showVal val="0"/>
          <c:showCatName val="0"/>
          <c:showSerName val="0"/>
          <c:showPercent val="0"/>
          <c:showBubbleSize val="0"/>
        </c:dLbls>
        <c:marker val="1"/>
        <c:smooth val="0"/>
        <c:axId val="146979744"/>
        <c:axId val="146979352"/>
      </c:lineChart>
      <c:catAx>
        <c:axId val="1469797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ja-JP"/>
          </a:p>
        </c:txPr>
        <c:crossAx val="146979352"/>
        <c:crosses val="autoZero"/>
        <c:auto val="1"/>
        <c:lblAlgn val="ctr"/>
        <c:lblOffset val="100"/>
        <c:noMultiLvlLbl val="0"/>
      </c:catAx>
      <c:valAx>
        <c:axId val="146979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ja-JP"/>
          </a:p>
        </c:txPr>
        <c:crossAx val="146979744"/>
        <c:crosses val="autoZero"/>
        <c:crossBetween val="between"/>
      </c:valAx>
      <c:spPr>
        <a:noFill/>
        <a:ln w="12700">
          <a:solidFill>
            <a:schemeClr val="tx1"/>
          </a:solidFill>
        </a:ln>
        <a:effectLst/>
      </c:spPr>
    </c:plotArea>
    <c:legend>
      <c:legendPos val="b"/>
      <c:legendEntry>
        <c:idx val="0"/>
        <c:txPr>
          <a:bodyPr rot="0" spcFirstLastPara="1" vertOverflow="ellipsis" vert="horz" wrap="square" anchor="ctr" anchorCtr="1"/>
          <a:lstStyle/>
          <a:p>
            <a:pPr>
              <a:defRPr sz="2800" b="1" i="0" u="none" strike="noStrike" kern="1200" baseline="0">
                <a:solidFill>
                  <a:sysClr val="windowText" lastClr="000000"/>
                </a:solidFill>
                <a:latin typeface="+mn-lt"/>
                <a:ea typeface="ＭＳ Ｐゴシック" panose="020B0600070205080204" pitchFamily="50" charset="-128"/>
                <a:cs typeface="+mn-cs"/>
              </a:defRPr>
            </a:pPr>
            <a:endParaRPr lang="ja-JP"/>
          </a:p>
        </c:txPr>
      </c:legendEntry>
      <c:legendEntry>
        <c:idx val="1"/>
        <c:txPr>
          <a:bodyPr rot="0" spcFirstLastPara="1" vertOverflow="ellipsis" vert="horz" wrap="square" anchor="ctr" anchorCtr="1"/>
          <a:lstStyle/>
          <a:p>
            <a:pPr>
              <a:defRPr sz="2800" b="1" i="0" u="none" strike="noStrike" kern="1200" baseline="0">
                <a:solidFill>
                  <a:sysClr val="windowText" lastClr="000000"/>
                </a:solidFill>
                <a:latin typeface="+mn-lt"/>
                <a:ea typeface="ＭＳ Ｐゴシック" panose="020B0600070205080204" pitchFamily="50" charset="-128"/>
                <a:cs typeface="+mn-cs"/>
              </a:defRPr>
            </a:pPr>
            <a:endParaRPr lang="ja-JP"/>
          </a:p>
        </c:txPr>
      </c:legendEntry>
      <c:legendEntry>
        <c:idx val="2"/>
        <c:txPr>
          <a:bodyPr rot="0" spcFirstLastPara="1" vertOverflow="ellipsis" vert="horz" wrap="square" anchor="ctr" anchorCtr="1"/>
          <a:lstStyle/>
          <a:p>
            <a:pPr>
              <a:defRPr sz="2800" b="1" i="0" u="none" strike="noStrike" kern="1200" baseline="0">
                <a:solidFill>
                  <a:sysClr val="windowText" lastClr="000000"/>
                </a:solidFill>
                <a:latin typeface="+mn-lt"/>
                <a:ea typeface="ＭＳ Ｐゴシック" panose="020B0600070205080204" pitchFamily="50" charset="-128"/>
                <a:cs typeface="+mn-cs"/>
              </a:defRPr>
            </a:pPr>
            <a:endParaRPr lang="ja-JP"/>
          </a:p>
        </c:txPr>
      </c:legendEntry>
      <c:legendEntry>
        <c:idx val="3"/>
        <c:txPr>
          <a:bodyPr rot="0" spcFirstLastPara="1" vertOverflow="ellipsis" vert="horz" wrap="square" anchor="ctr" anchorCtr="1"/>
          <a:lstStyle/>
          <a:p>
            <a:pPr>
              <a:defRPr sz="2800" b="1" i="0" u="none" strike="noStrike" kern="1200" baseline="0">
                <a:solidFill>
                  <a:sysClr val="windowText" lastClr="000000"/>
                </a:solidFill>
                <a:latin typeface="+mn-lt"/>
                <a:ea typeface="ＭＳ Ｐゴシック" panose="020B0600070205080204" pitchFamily="50" charset="-128"/>
                <a:cs typeface="+mn-cs"/>
              </a:defRPr>
            </a:pPr>
            <a:endParaRPr lang="ja-JP"/>
          </a:p>
        </c:txPr>
      </c:legendEntry>
      <c:layout>
        <c:manualLayout>
          <c:xMode val="edge"/>
          <c:yMode val="edge"/>
          <c:x val="3.0599738181703567E-2"/>
          <c:y val="2.8707819372407802E-2"/>
          <c:w val="0.26830245355286175"/>
          <c:h val="0.3003477690288713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ysClr val="windowText" lastClr="000000">
          <a:lumMod val="15000"/>
          <a:lumOff val="85000"/>
          <a:alpha val="0"/>
        </a:sysClr>
      </a:solid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Sheet1!$B$39</c:f>
              <c:strCache>
                <c:ptCount val="1"/>
                <c:pt idx="0">
                  <c:v>落札率</c:v>
                </c:pt>
              </c:strCache>
            </c:strRef>
          </c:tx>
          <c:spPr>
            <a:ln w="50800">
              <a:solidFill>
                <a:srgbClr val="FF0000"/>
              </a:solidFill>
            </a:ln>
          </c:spPr>
          <c:marker>
            <c:symbol val="diamond"/>
            <c:size val="10"/>
            <c:spPr>
              <a:solidFill>
                <a:srgbClr val="FF0000"/>
              </a:solidFill>
              <a:ln w="76200">
                <a:solidFill>
                  <a:srgbClr val="FF0000"/>
                </a:solidFill>
              </a:ln>
            </c:spPr>
          </c:marker>
          <c:cat>
            <c:numRef>
              <c:f>Sheet1!$A$40:$A$60</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Sheet1!$B$40:$B$60</c:f>
              <c:numCache>
                <c:formatCode>0.0_ </c:formatCode>
                <c:ptCount val="21"/>
                <c:pt idx="0">
                  <c:v>97.7</c:v>
                </c:pt>
                <c:pt idx="1">
                  <c:v>97.8</c:v>
                </c:pt>
                <c:pt idx="2">
                  <c:v>97.1</c:v>
                </c:pt>
                <c:pt idx="3">
                  <c:v>96.9</c:v>
                </c:pt>
                <c:pt idx="4">
                  <c:v>96.9</c:v>
                </c:pt>
                <c:pt idx="5">
                  <c:v>96.67</c:v>
                </c:pt>
                <c:pt idx="6">
                  <c:v>96.01</c:v>
                </c:pt>
                <c:pt idx="7">
                  <c:v>95.27</c:v>
                </c:pt>
                <c:pt idx="8">
                  <c:v>94.25</c:v>
                </c:pt>
                <c:pt idx="9">
                  <c:v>93.91</c:v>
                </c:pt>
                <c:pt idx="10">
                  <c:v>91.4</c:v>
                </c:pt>
                <c:pt idx="11">
                  <c:v>88.76</c:v>
                </c:pt>
                <c:pt idx="12">
                  <c:v>89.35</c:v>
                </c:pt>
                <c:pt idx="13">
                  <c:v>90.04</c:v>
                </c:pt>
                <c:pt idx="14">
                  <c:v>90.37</c:v>
                </c:pt>
                <c:pt idx="15">
                  <c:v>89.6</c:v>
                </c:pt>
                <c:pt idx="16">
                  <c:v>90.2</c:v>
                </c:pt>
                <c:pt idx="17">
                  <c:v>90.5</c:v>
                </c:pt>
                <c:pt idx="18">
                  <c:v>92</c:v>
                </c:pt>
                <c:pt idx="19">
                  <c:v>92.6</c:v>
                </c:pt>
                <c:pt idx="20">
                  <c:v>91.19</c:v>
                </c:pt>
              </c:numCache>
            </c:numRef>
          </c:val>
          <c:smooth val="0"/>
          <c:extLst>
            <c:ext xmlns:c16="http://schemas.microsoft.com/office/drawing/2014/chart" uri="{C3380CC4-5D6E-409C-BE32-E72D297353CC}">
              <c16:uniqueId val="{00000000-11B7-4285-AF45-86CC0999E2BE}"/>
            </c:ext>
          </c:extLst>
        </c:ser>
        <c:dLbls>
          <c:showLegendKey val="0"/>
          <c:showVal val="0"/>
          <c:showCatName val="0"/>
          <c:showSerName val="0"/>
          <c:showPercent val="0"/>
          <c:showBubbleSize val="0"/>
        </c:dLbls>
        <c:marker val="1"/>
        <c:smooth val="0"/>
        <c:axId val="75891072"/>
        <c:axId val="75892224"/>
      </c:lineChart>
      <c:catAx>
        <c:axId val="75891072"/>
        <c:scaling>
          <c:orientation val="minMax"/>
        </c:scaling>
        <c:delete val="0"/>
        <c:axPos val="b"/>
        <c:numFmt formatCode="General" sourceLinked="1"/>
        <c:majorTickMark val="out"/>
        <c:minorTickMark val="none"/>
        <c:tickLblPos val="nextTo"/>
        <c:txPr>
          <a:bodyPr/>
          <a:lstStyle/>
          <a:p>
            <a:pPr>
              <a:defRPr sz="2000" b="1" i="0" baseline="0">
                <a:latin typeface="Arial" panose="020B0604020202020204" pitchFamily="34" charset="0"/>
                <a:ea typeface="ＭＳ Ｐゴシック" panose="020B0600070205080204" pitchFamily="50" charset="-128"/>
              </a:defRPr>
            </a:pPr>
            <a:endParaRPr lang="ja-JP"/>
          </a:p>
        </c:txPr>
        <c:crossAx val="75892224"/>
        <c:crosses val="autoZero"/>
        <c:auto val="1"/>
        <c:lblAlgn val="ctr"/>
        <c:lblOffset val="100"/>
        <c:noMultiLvlLbl val="0"/>
      </c:catAx>
      <c:valAx>
        <c:axId val="75892224"/>
        <c:scaling>
          <c:orientation val="minMax"/>
          <c:max val="100"/>
          <c:min val="86"/>
        </c:scaling>
        <c:delete val="0"/>
        <c:axPos val="l"/>
        <c:majorGridlines/>
        <c:numFmt formatCode="0_ " sourceLinked="0"/>
        <c:majorTickMark val="out"/>
        <c:minorTickMark val="none"/>
        <c:tickLblPos val="nextTo"/>
        <c:txPr>
          <a:bodyPr/>
          <a:lstStyle/>
          <a:p>
            <a:pPr>
              <a:defRPr sz="2000" b="1" i="0" baseline="0">
                <a:latin typeface="Arial" panose="020B0604020202020204" pitchFamily="34" charset="0"/>
                <a:ea typeface="ＭＳ Ｐゴシック" panose="020B0600070205080204" pitchFamily="50" charset="-128"/>
              </a:defRPr>
            </a:pPr>
            <a:endParaRPr lang="ja-JP"/>
          </a:p>
        </c:txPr>
        <c:crossAx val="75891072"/>
        <c:crosses val="autoZero"/>
        <c:crossBetween val="between"/>
        <c:majorUnit val="2"/>
      </c:valAx>
      <c:spPr>
        <a:solidFill>
          <a:schemeClr val="bg1"/>
        </a:solidFill>
        <a:ln w="6350">
          <a:solidFill>
            <a:schemeClr val="tx1"/>
          </a:solid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28269903762031"/>
          <c:y val="3.8547637577016923E-2"/>
          <c:w val="0.85471730096237974"/>
          <c:h val="0.77948798476714187"/>
        </c:manualLayout>
      </c:layout>
      <c:lineChart>
        <c:grouping val="standard"/>
        <c:varyColors val="0"/>
        <c:ser>
          <c:idx val="0"/>
          <c:order val="0"/>
          <c:tx>
            <c:strRef>
              <c:f>Sheet1!$C$1</c:f>
              <c:strCache>
                <c:ptCount val="1"/>
                <c:pt idx="0">
                  <c:v>建設業</c:v>
                </c:pt>
              </c:strCache>
            </c:strRef>
          </c:tx>
          <c:spPr>
            <a:ln w="38100" cap="rnd">
              <a:solidFill>
                <a:srgbClr val="FF0000"/>
              </a:solidFill>
              <a:round/>
            </a:ln>
            <a:effectLst/>
          </c:spPr>
          <c:marker>
            <c:symbol val="square"/>
            <c:size val="10"/>
            <c:spPr>
              <a:solidFill>
                <a:srgbClr val="FF0000"/>
              </a:solidFill>
              <a:ln w="9525">
                <a:solidFill>
                  <a:srgbClr val="FF0000"/>
                </a:solidFill>
              </a:ln>
              <a:effectLst/>
            </c:spPr>
          </c:marker>
          <c:cat>
            <c:numRef>
              <c:f>Sheet1!$B$4:$B$26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Sheet1!$C$4:$C$26</c:f>
              <c:numCache>
                <c:formatCode>#,##0_);[Red]\(#,##0\)</c:formatCode>
                <c:ptCount val="23"/>
                <c:pt idx="0">
                  <c:v>4542</c:v>
                </c:pt>
                <c:pt idx="1">
                  <c:v>4582</c:v>
                </c:pt>
                <c:pt idx="2">
                  <c:v>4647</c:v>
                </c:pt>
                <c:pt idx="3">
                  <c:v>4588</c:v>
                </c:pt>
                <c:pt idx="4">
                  <c:v>4573</c:v>
                </c:pt>
                <c:pt idx="5">
                  <c:v>4544</c:v>
                </c:pt>
                <c:pt idx="6">
                  <c:v>4573</c:v>
                </c:pt>
                <c:pt idx="7">
                  <c:v>4453</c:v>
                </c:pt>
                <c:pt idx="8">
                  <c:v>4350</c:v>
                </c:pt>
                <c:pt idx="9">
                  <c:v>4312</c:v>
                </c:pt>
                <c:pt idx="10">
                  <c:v>4217</c:v>
                </c:pt>
                <c:pt idx="11">
                  <c:v>4170</c:v>
                </c:pt>
                <c:pt idx="12">
                  <c:v>4175</c:v>
                </c:pt>
                <c:pt idx="13">
                  <c:v>4095</c:v>
                </c:pt>
                <c:pt idx="14">
                  <c:v>4101</c:v>
                </c:pt>
                <c:pt idx="15">
                  <c:v>4091</c:v>
                </c:pt>
                <c:pt idx="16">
                  <c:v>3913</c:v>
                </c:pt>
                <c:pt idx="17">
                  <c:v>3900</c:v>
                </c:pt>
                <c:pt idx="18">
                  <c:v>3976</c:v>
                </c:pt>
                <c:pt idx="19">
                  <c:v>4034</c:v>
                </c:pt>
                <c:pt idx="20">
                  <c:v>3930</c:v>
                </c:pt>
                <c:pt idx="21">
                  <c:v>4159</c:v>
                </c:pt>
                <c:pt idx="22">
                  <c:v>4602</c:v>
                </c:pt>
              </c:numCache>
            </c:numRef>
          </c:val>
          <c:smooth val="0"/>
          <c:extLst>
            <c:ext xmlns:c16="http://schemas.microsoft.com/office/drawing/2014/chart" uri="{C3380CC4-5D6E-409C-BE32-E72D297353CC}">
              <c16:uniqueId val="{00000000-D258-40F4-A3D5-C61DDECC4599}"/>
            </c:ext>
          </c:extLst>
        </c:ser>
        <c:ser>
          <c:idx val="1"/>
          <c:order val="1"/>
          <c:tx>
            <c:strRef>
              <c:f>Sheet1!$D$1</c:f>
              <c:strCache>
                <c:ptCount val="1"/>
                <c:pt idx="0">
                  <c:v>製造業</c:v>
                </c:pt>
              </c:strCache>
            </c:strRef>
          </c:tx>
          <c:spPr>
            <a:ln w="38100" cap="rnd">
              <a:solidFill>
                <a:schemeClr val="accent4"/>
              </a:solidFill>
              <a:round/>
            </a:ln>
            <a:effectLst/>
          </c:spPr>
          <c:marker>
            <c:symbol val="triangle"/>
            <c:size val="10"/>
            <c:spPr>
              <a:solidFill>
                <a:schemeClr val="accent4"/>
              </a:solidFill>
              <a:ln w="9525">
                <a:solidFill>
                  <a:schemeClr val="accent4"/>
                </a:solidFill>
              </a:ln>
              <a:effectLst/>
            </c:spPr>
          </c:marker>
          <c:cat>
            <c:numRef>
              <c:f>Sheet1!$B$4:$B$26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Sheet1!$D$4:$D$26</c:f>
              <c:numCache>
                <c:formatCode>#,##0_);[Red]\(#,##0\)</c:formatCode>
                <c:ptCount val="23"/>
                <c:pt idx="0">
                  <c:v>4256.1696623428497</c:v>
                </c:pt>
                <c:pt idx="1">
                  <c:v>4260.5544278491743</c:v>
                </c:pt>
                <c:pt idx="2">
                  <c:v>4339.8093807875912</c:v>
                </c:pt>
                <c:pt idx="3">
                  <c:v>4419.1948727890303</c:v>
                </c:pt>
                <c:pt idx="4">
                  <c:v>4558.0587500173033</c:v>
                </c:pt>
                <c:pt idx="5">
                  <c:v>4652.1080292560882</c:v>
                </c:pt>
                <c:pt idx="6">
                  <c:v>4648.0264356065918</c:v>
                </c:pt>
                <c:pt idx="7">
                  <c:v>4606.574316069723</c:v>
                </c:pt>
                <c:pt idx="8">
                  <c:v>4620.2047609461715</c:v>
                </c:pt>
                <c:pt idx="9">
                  <c:v>4611.2286230267291</c:v>
                </c:pt>
                <c:pt idx="10">
                  <c:v>4426.7467687798635</c:v>
                </c:pt>
                <c:pt idx="11">
                  <c:v>4196.5191586927958</c:v>
                </c:pt>
                <c:pt idx="12">
                  <c:v>4461.2041294585961</c:v>
                </c:pt>
                <c:pt idx="13">
                  <c:v>4461.3485868268972</c:v>
                </c:pt>
                <c:pt idx="14">
                  <c:v>4648.5905788006385</c:v>
                </c:pt>
                <c:pt idx="15">
                  <c:v>4646.5193331985811</c:v>
                </c:pt>
                <c:pt idx="16">
                  <c:v>4503</c:v>
                </c:pt>
                <c:pt idx="17">
                  <c:v>4155</c:v>
                </c:pt>
                <c:pt idx="18">
                  <c:v>4257</c:v>
                </c:pt>
                <c:pt idx="19">
                  <c:v>4362</c:v>
                </c:pt>
                <c:pt idx="20">
                  <c:v>4452</c:v>
                </c:pt>
                <c:pt idx="21">
                  <c:v>4491</c:v>
                </c:pt>
                <c:pt idx="22">
                  <c:v>4876</c:v>
                </c:pt>
              </c:numCache>
            </c:numRef>
          </c:val>
          <c:smooth val="0"/>
          <c:extLst>
            <c:ext xmlns:c16="http://schemas.microsoft.com/office/drawing/2014/chart" uri="{C3380CC4-5D6E-409C-BE32-E72D297353CC}">
              <c16:uniqueId val="{00000001-D258-40F4-A3D5-C61DDECC4599}"/>
            </c:ext>
          </c:extLst>
        </c:ser>
        <c:dLbls>
          <c:showLegendKey val="0"/>
          <c:showVal val="0"/>
          <c:showCatName val="0"/>
          <c:showSerName val="0"/>
          <c:showPercent val="0"/>
          <c:showBubbleSize val="0"/>
        </c:dLbls>
        <c:marker val="1"/>
        <c:smooth val="0"/>
        <c:axId val="146878672"/>
        <c:axId val="146876712"/>
      </c:lineChart>
      <c:catAx>
        <c:axId val="146878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300" b="0" i="0" u="none" strike="noStrike" kern="1200" baseline="0">
                <a:solidFill>
                  <a:sysClr val="windowText" lastClr="000000"/>
                </a:solidFill>
                <a:latin typeface="Arial Black" panose="020B0A04020102020204" pitchFamily="34" charset="0"/>
                <a:ea typeface="+mn-ea"/>
                <a:cs typeface="+mn-cs"/>
              </a:defRPr>
            </a:pPr>
            <a:endParaRPr lang="ja-JP"/>
          </a:p>
        </c:txPr>
        <c:crossAx val="146876712"/>
        <c:crosses val="autoZero"/>
        <c:auto val="1"/>
        <c:lblAlgn val="ctr"/>
        <c:lblOffset val="100"/>
        <c:noMultiLvlLbl val="0"/>
      </c:catAx>
      <c:valAx>
        <c:axId val="146876712"/>
        <c:scaling>
          <c:orientation val="minMax"/>
          <c:min val="36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300" b="0" i="0" u="none" strike="noStrike" kern="1200" baseline="0">
                <a:solidFill>
                  <a:sysClr val="windowText" lastClr="000000"/>
                </a:solidFill>
                <a:latin typeface="Arial Black" panose="020B0A04020102020204" pitchFamily="34" charset="0"/>
                <a:ea typeface="+mn-ea"/>
                <a:cs typeface="+mn-cs"/>
              </a:defRPr>
            </a:pPr>
            <a:endParaRPr lang="ja-JP"/>
          </a:p>
        </c:txPr>
        <c:crossAx val="1468786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600" b="1" i="0" u="none" strike="noStrike" kern="1200" baseline="0">
                <a:solidFill>
                  <a:schemeClr val="tx1"/>
                </a:solidFill>
                <a:latin typeface="+mn-lt"/>
                <a:ea typeface="ＭＳ Ｐゴシック" panose="020B0600070205080204" pitchFamily="50" charset="-128"/>
                <a:cs typeface="+mn-cs"/>
              </a:defRPr>
            </a:pPr>
            <a:endParaRPr lang="ja-JP"/>
          </a:p>
        </c:txPr>
      </c:legendEntry>
      <c:legendEntry>
        <c:idx val="1"/>
        <c:txPr>
          <a:bodyPr rot="0" spcFirstLastPara="1" vertOverflow="ellipsis" vert="horz" wrap="square" anchor="ctr" anchorCtr="1"/>
          <a:lstStyle/>
          <a:p>
            <a:pPr>
              <a:defRPr sz="2600" b="1" i="0" u="none" strike="noStrike" kern="1200" baseline="0">
                <a:solidFill>
                  <a:schemeClr val="tx1"/>
                </a:solidFill>
                <a:latin typeface="+mn-lt"/>
                <a:ea typeface="ＭＳ Ｐゴシック" panose="020B0600070205080204" pitchFamily="50" charset="-128"/>
                <a:cs typeface="+mn-cs"/>
              </a:defRPr>
            </a:pPr>
            <a:endParaRPr lang="ja-JP"/>
          </a:p>
        </c:txPr>
      </c:legendEntry>
      <c:layout>
        <c:manualLayout>
          <c:xMode val="edge"/>
          <c:yMode val="edge"/>
          <c:x val="0.70156758530183727"/>
          <c:y val="2.3685057461359047E-2"/>
          <c:w val="0.24097843176650308"/>
          <c:h val="0.22052501873162228"/>
        </c:manualLayout>
      </c:layout>
      <c:overlay val="0"/>
      <c:spPr>
        <a:noFill/>
        <a:ln>
          <a:noFill/>
        </a:ln>
        <a:effectLst/>
      </c:spPr>
      <c:txPr>
        <a:bodyPr rot="0" spcFirstLastPara="1" vertOverflow="ellipsis" vert="horz" wrap="square" anchor="ctr" anchorCtr="1"/>
        <a:lstStyle/>
        <a:p>
          <a:pPr>
            <a:defRPr sz="2600" b="1" i="0" u="none" strike="noStrike" kern="1200" baseline="0">
              <a:solidFill>
                <a:schemeClr val="tx1"/>
              </a:solidFill>
              <a:latin typeface="+mn-lt"/>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Sheet1!$C$4</c:f>
              <c:strCache>
                <c:ptCount val="1"/>
                <c:pt idx="0">
                  <c:v>建設作業者等</c:v>
                </c:pt>
              </c:strCache>
            </c:strRef>
          </c:tx>
          <c:spPr>
            <a:ln w="38100" cap="rnd">
              <a:solidFill>
                <a:srgbClr val="002060"/>
              </a:solidFill>
              <a:round/>
            </a:ln>
            <a:effectLst/>
          </c:spPr>
          <c:marker>
            <c:symbol val="triangle"/>
            <c:size val="12"/>
            <c:spPr>
              <a:solidFill>
                <a:srgbClr val="002060"/>
              </a:solidFill>
              <a:ln w="9525">
                <a:solidFill>
                  <a:srgbClr val="002060"/>
                </a:solidFill>
              </a:ln>
              <a:effectLst/>
            </c:spPr>
          </c:marker>
          <c:cat>
            <c:numRef>
              <c:f>Sheet1!$B$5:$B$31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Sheet1!$C$5:$C$31</c:f>
              <c:numCache>
                <c:formatCode>General</c:formatCode>
                <c:ptCount val="27"/>
                <c:pt idx="0">
                  <c:v>395</c:v>
                </c:pt>
                <c:pt idx="1">
                  <c:v>399</c:v>
                </c:pt>
                <c:pt idx="2">
                  <c:v>408</c:v>
                </c:pt>
                <c:pt idx="3">
                  <c:v>420</c:v>
                </c:pt>
                <c:pt idx="4">
                  <c:v>433</c:v>
                </c:pt>
                <c:pt idx="5">
                  <c:v>438</c:v>
                </c:pt>
                <c:pt idx="6">
                  <c:v>442</c:v>
                </c:pt>
                <c:pt idx="7">
                  <c:v>455</c:v>
                </c:pt>
                <c:pt idx="8">
                  <c:v>434</c:v>
                </c:pt>
                <c:pt idx="9">
                  <c:v>432</c:v>
                </c:pt>
                <c:pt idx="10">
                  <c:v>432</c:v>
                </c:pt>
                <c:pt idx="11">
                  <c:v>415</c:v>
                </c:pt>
                <c:pt idx="12">
                  <c:v>414</c:v>
                </c:pt>
                <c:pt idx="13">
                  <c:v>401</c:v>
                </c:pt>
                <c:pt idx="14">
                  <c:v>385</c:v>
                </c:pt>
                <c:pt idx="15">
                  <c:v>381</c:v>
                </c:pt>
                <c:pt idx="16">
                  <c:v>375</c:v>
                </c:pt>
                <c:pt idx="17">
                  <c:v>370</c:v>
                </c:pt>
                <c:pt idx="18">
                  <c:v>358</c:v>
                </c:pt>
                <c:pt idx="19">
                  <c:v>342</c:v>
                </c:pt>
                <c:pt idx="20">
                  <c:v>331</c:v>
                </c:pt>
                <c:pt idx="21">
                  <c:v>334</c:v>
                </c:pt>
                <c:pt idx="22">
                  <c:v>335</c:v>
                </c:pt>
                <c:pt idx="23">
                  <c:v>338</c:v>
                </c:pt>
                <c:pt idx="24">
                  <c:v>341</c:v>
                </c:pt>
                <c:pt idx="25">
                  <c:v>331</c:v>
                </c:pt>
                <c:pt idx="26">
                  <c:v>326</c:v>
                </c:pt>
              </c:numCache>
            </c:numRef>
          </c:val>
          <c:smooth val="0"/>
          <c:extLst>
            <c:ext xmlns:c16="http://schemas.microsoft.com/office/drawing/2014/chart" uri="{C3380CC4-5D6E-409C-BE32-E72D297353CC}">
              <c16:uniqueId val="{00000000-14BD-4EC3-A4F5-B8A1A56677EB}"/>
            </c:ext>
          </c:extLst>
        </c:ser>
        <c:dLbls>
          <c:showLegendKey val="0"/>
          <c:showVal val="0"/>
          <c:showCatName val="0"/>
          <c:showSerName val="0"/>
          <c:showPercent val="0"/>
          <c:showBubbleSize val="0"/>
        </c:dLbls>
        <c:marker val="1"/>
        <c:smooth val="0"/>
        <c:axId val="438689416"/>
        <c:axId val="438688632"/>
      </c:lineChart>
      <c:lineChart>
        <c:grouping val="standard"/>
        <c:varyColors val="0"/>
        <c:ser>
          <c:idx val="1"/>
          <c:order val="1"/>
          <c:tx>
            <c:strRef>
              <c:f>Sheet1!$D$4</c:f>
              <c:strCache>
                <c:ptCount val="1"/>
                <c:pt idx="0">
                  <c:v>専門的・技術的職業従事者</c:v>
                </c:pt>
              </c:strCache>
            </c:strRef>
          </c:tx>
          <c:spPr>
            <a:ln w="38100" cap="rnd">
              <a:solidFill>
                <a:srgbClr val="FF0000"/>
              </a:solidFill>
              <a:round/>
            </a:ln>
            <a:effectLst/>
          </c:spPr>
          <c:marker>
            <c:symbol val="square"/>
            <c:size val="11"/>
            <c:spPr>
              <a:solidFill>
                <a:srgbClr val="FF0000"/>
              </a:solidFill>
              <a:ln w="9525">
                <a:solidFill>
                  <a:srgbClr val="FF0000"/>
                </a:solidFill>
              </a:ln>
              <a:effectLst/>
            </c:spPr>
          </c:marker>
          <c:cat>
            <c:numRef>
              <c:f>Sheet1!$B$5:$B$31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Sheet1!$D$5:$D$31</c:f>
              <c:numCache>
                <c:formatCode>General</c:formatCode>
                <c:ptCount val="27"/>
                <c:pt idx="0">
                  <c:v>29</c:v>
                </c:pt>
                <c:pt idx="1">
                  <c:v>33</c:v>
                </c:pt>
                <c:pt idx="2">
                  <c:v>36</c:v>
                </c:pt>
                <c:pt idx="3">
                  <c:v>42</c:v>
                </c:pt>
                <c:pt idx="4">
                  <c:v>42</c:v>
                </c:pt>
                <c:pt idx="5">
                  <c:v>43</c:v>
                </c:pt>
                <c:pt idx="6">
                  <c:v>43</c:v>
                </c:pt>
                <c:pt idx="7">
                  <c:v>41</c:v>
                </c:pt>
                <c:pt idx="8">
                  <c:v>43</c:v>
                </c:pt>
                <c:pt idx="9">
                  <c:v>42</c:v>
                </c:pt>
                <c:pt idx="10">
                  <c:v>42</c:v>
                </c:pt>
                <c:pt idx="11">
                  <c:v>39</c:v>
                </c:pt>
                <c:pt idx="12">
                  <c:v>37</c:v>
                </c:pt>
                <c:pt idx="13">
                  <c:v>36</c:v>
                </c:pt>
                <c:pt idx="14">
                  <c:v>34</c:v>
                </c:pt>
                <c:pt idx="15">
                  <c:v>32</c:v>
                </c:pt>
                <c:pt idx="16">
                  <c:v>31</c:v>
                </c:pt>
                <c:pt idx="17">
                  <c:v>31</c:v>
                </c:pt>
                <c:pt idx="18">
                  <c:v>30</c:v>
                </c:pt>
                <c:pt idx="19">
                  <c:v>32</c:v>
                </c:pt>
                <c:pt idx="20">
                  <c:v>31</c:v>
                </c:pt>
                <c:pt idx="21">
                  <c:v>31</c:v>
                </c:pt>
                <c:pt idx="22">
                  <c:v>32</c:v>
                </c:pt>
                <c:pt idx="23">
                  <c:v>27</c:v>
                </c:pt>
                <c:pt idx="24">
                  <c:v>28</c:v>
                </c:pt>
                <c:pt idx="25">
                  <c:v>32</c:v>
                </c:pt>
                <c:pt idx="26">
                  <c:v>31</c:v>
                </c:pt>
              </c:numCache>
            </c:numRef>
          </c:val>
          <c:smooth val="0"/>
          <c:extLst>
            <c:ext xmlns:c16="http://schemas.microsoft.com/office/drawing/2014/chart" uri="{C3380CC4-5D6E-409C-BE32-E72D297353CC}">
              <c16:uniqueId val="{00000001-14BD-4EC3-A4F5-B8A1A56677EB}"/>
            </c:ext>
          </c:extLst>
        </c:ser>
        <c:dLbls>
          <c:showLegendKey val="0"/>
          <c:showVal val="0"/>
          <c:showCatName val="0"/>
          <c:showSerName val="0"/>
          <c:showPercent val="0"/>
          <c:showBubbleSize val="0"/>
        </c:dLbls>
        <c:marker val="1"/>
        <c:smooth val="0"/>
        <c:axId val="378607872"/>
        <c:axId val="378610224"/>
      </c:lineChart>
      <c:catAx>
        <c:axId val="43868941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ja-JP"/>
          </a:p>
        </c:txPr>
        <c:crossAx val="438688632"/>
        <c:crosses val="autoZero"/>
        <c:auto val="1"/>
        <c:lblAlgn val="ctr"/>
        <c:lblOffset val="100"/>
        <c:noMultiLvlLbl val="0"/>
      </c:catAx>
      <c:valAx>
        <c:axId val="438688632"/>
        <c:scaling>
          <c:orientation val="minMax"/>
          <c:max val="500"/>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ja-JP"/>
          </a:p>
        </c:txPr>
        <c:crossAx val="438689416"/>
        <c:crosses val="autoZero"/>
        <c:crossBetween val="between"/>
      </c:valAx>
      <c:valAx>
        <c:axId val="378610224"/>
        <c:scaling>
          <c:orientation val="minMax"/>
          <c:max val="50"/>
          <c:min val="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FF0000"/>
                </a:solidFill>
                <a:latin typeface="+mn-lt"/>
                <a:ea typeface="+mn-ea"/>
                <a:cs typeface="+mn-cs"/>
              </a:defRPr>
            </a:pPr>
            <a:endParaRPr lang="ja-JP"/>
          </a:p>
        </c:txPr>
        <c:crossAx val="378607872"/>
        <c:crosses val="max"/>
        <c:crossBetween val="between"/>
      </c:valAx>
      <c:catAx>
        <c:axId val="378607872"/>
        <c:scaling>
          <c:orientation val="minMax"/>
        </c:scaling>
        <c:delete val="1"/>
        <c:axPos val="b"/>
        <c:numFmt formatCode="General" sourceLinked="1"/>
        <c:majorTickMark val="out"/>
        <c:minorTickMark val="none"/>
        <c:tickLblPos val="nextTo"/>
        <c:crossAx val="378610224"/>
        <c:crosses val="autoZero"/>
        <c:auto val="1"/>
        <c:lblAlgn val="ctr"/>
        <c:lblOffset val="100"/>
        <c:noMultiLvlLbl val="0"/>
      </c:catAx>
      <c:spPr>
        <a:noFill/>
        <a:ln w="12700">
          <a:solidFill>
            <a:schemeClr val="tx1"/>
          </a:solid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accent1"/>
            </a:solidFill>
            <a:ln>
              <a:noFill/>
            </a:ln>
            <a:effectLst/>
          </c:spPr>
          <c:invertIfNegative val="0"/>
          <c:cat>
            <c:numRef>
              <c:f>Sheet1!$B$4:$B$30</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Sheet1!$C$4:$C$30</c:f>
              <c:numCache>
                <c:formatCode>#,##0.0000_);[Red]\(#,##0.0000\)</c:formatCode>
                <c:ptCount val="27"/>
                <c:pt idx="0">
                  <c:v>32.334299999999999</c:v>
                </c:pt>
                <c:pt idx="1">
                  <c:v>34.208300000000001</c:v>
                </c:pt>
                <c:pt idx="2">
                  <c:v>33.2547</c:v>
                </c:pt>
                <c:pt idx="3">
                  <c:v>35.198599999999999</c:v>
                </c:pt>
                <c:pt idx="4">
                  <c:v>34.577500000000001</c:v>
                </c:pt>
                <c:pt idx="5">
                  <c:v>32.964199999999998</c:v>
                </c:pt>
                <c:pt idx="6">
                  <c:v>33.993000000000002</c:v>
                </c:pt>
                <c:pt idx="7">
                  <c:v>31.937899999999999</c:v>
                </c:pt>
                <c:pt idx="8">
                  <c:v>29.960100000000001</c:v>
                </c:pt>
                <c:pt idx="9">
                  <c:v>28.193100000000001</c:v>
                </c:pt>
                <c:pt idx="10">
                  <c:v>25.917400000000001</c:v>
                </c:pt>
                <c:pt idx="11" formatCode="0.0000_);[Red]\(0.0000\)">
                  <c:v>23.450900000000001</c:v>
                </c:pt>
                <c:pt idx="12" formatCode="0.0000_);[Red]\(0.0000\)">
                  <c:v>20.828199999999999</c:v>
                </c:pt>
                <c:pt idx="13" formatCode="0.0000_);[Red]\(0.0000\)">
                  <c:v>18.973800000000001</c:v>
                </c:pt>
                <c:pt idx="14" formatCode="0.0000_);[Red]\(0.0000\)">
                  <c:v>17.796500000000002</c:v>
                </c:pt>
                <c:pt idx="15" formatCode="0.0000_);[Red]\(0.0000\)">
                  <c:v>16.946300000000001</c:v>
                </c:pt>
                <c:pt idx="16" formatCode="0.0000_);[Red]\(0.0000\)">
                  <c:v>16.717700000000001</c:v>
                </c:pt>
                <c:pt idx="17" formatCode="0.0000_);[Red]\(0.0000\)">
                  <c:v>17.934799999999999</c:v>
                </c:pt>
                <c:pt idx="18" formatCode="0.0000_);[Red]\(0.0000\)">
                  <c:v>17.981999999999999</c:v>
                </c:pt>
                <c:pt idx="19" formatCode="0.0000_);[Red]\(0.0000\)">
                  <c:v>18.610800000000001</c:v>
                </c:pt>
                <c:pt idx="20" formatCode="0.0000_);[Red]\(0.0000\)">
                  <c:v>19.716999999999999</c:v>
                </c:pt>
                <c:pt idx="21" formatCode="0.0000_);[Red]\(0.0000\)">
                  <c:v>22.5608</c:v>
                </c:pt>
                <c:pt idx="22" formatCode="0.0000_);[Red]\(0.0000\)">
                  <c:v>22.861599999999999</c:v>
                </c:pt>
                <c:pt idx="23" formatCode="0.0000_);[Red]\(0.0000\)">
                  <c:v>21.12</c:v>
                </c:pt>
                <c:pt idx="24" formatCode="0.0000_);[Red]\(0.0000\)">
                  <c:v>21.09</c:v>
                </c:pt>
                <c:pt idx="25" formatCode="0.0000_);[Red]\(0.0000\)">
                  <c:v>21.78</c:v>
                </c:pt>
                <c:pt idx="26" formatCode="0.0000_);[Red]\(0.0000\)">
                  <c:v>19.62</c:v>
                </c:pt>
              </c:numCache>
            </c:numRef>
          </c:val>
          <c:extLst>
            <c:ext xmlns:c16="http://schemas.microsoft.com/office/drawing/2014/chart" uri="{C3380CC4-5D6E-409C-BE32-E72D297353CC}">
              <c16:uniqueId val="{00000000-69A0-48DF-8297-2DEA0B45BEA4}"/>
            </c:ext>
          </c:extLst>
        </c:ser>
        <c:ser>
          <c:idx val="1"/>
          <c:order val="1"/>
          <c:spPr>
            <a:solidFill>
              <a:schemeClr val="accent2"/>
            </a:solidFill>
            <a:ln>
              <a:noFill/>
            </a:ln>
            <a:effectLst/>
          </c:spPr>
          <c:invertIfNegative val="0"/>
          <c:cat>
            <c:numRef>
              <c:f>Sheet1!$B$4:$B$30</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Sheet1!$D$4:$D$30</c:f>
              <c:numCache>
                <c:formatCode>0.0000_);[Red]\(0.0000\)</c:formatCode>
                <c:ptCount val="27"/>
                <c:pt idx="0">
                  <c:v>51.636499999999998</c:v>
                </c:pt>
                <c:pt idx="1">
                  <c:v>47.484999999999999</c:v>
                </c:pt>
                <c:pt idx="2">
                  <c:v>45.497599999999998</c:v>
                </c:pt>
                <c:pt idx="3">
                  <c:v>43.818199999999997</c:v>
                </c:pt>
                <c:pt idx="4">
                  <c:v>48.230200000000004</c:v>
                </c:pt>
                <c:pt idx="5">
                  <c:v>42.226300000000002</c:v>
                </c:pt>
                <c:pt idx="6">
                  <c:v>37.433900000000001</c:v>
                </c:pt>
                <c:pt idx="7">
                  <c:v>36.566000000000003</c:v>
                </c:pt>
                <c:pt idx="8">
                  <c:v>36.234699999999997</c:v>
                </c:pt>
                <c:pt idx="9">
                  <c:v>33.0944</c:v>
                </c:pt>
                <c:pt idx="10">
                  <c:v>30.922699999999999</c:v>
                </c:pt>
                <c:pt idx="11">
                  <c:v>30.237100000000002</c:v>
                </c:pt>
                <c:pt idx="12">
                  <c:v>31.996400000000001</c:v>
                </c:pt>
                <c:pt idx="13">
                  <c:v>32.593800000000002</c:v>
                </c:pt>
                <c:pt idx="14">
                  <c:v>33.531599999999997</c:v>
                </c:pt>
                <c:pt idx="15">
                  <c:v>30.7498</c:v>
                </c:pt>
                <c:pt idx="16">
                  <c:v>31.434000000000001</c:v>
                </c:pt>
                <c:pt idx="17">
                  <c:v>25.030100000000001</c:v>
                </c:pt>
                <c:pt idx="18">
                  <c:v>23.946200000000001</c:v>
                </c:pt>
                <c:pt idx="19">
                  <c:v>24.6815</c:v>
                </c:pt>
                <c:pt idx="20">
                  <c:v>25.574400000000001</c:v>
                </c:pt>
                <c:pt idx="21">
                  <c:v>28.7376</c:v>
                </c:pt>
                <c:pt idx="22">
                  <c:v>28.279399999999999</c:v>
                </c:pt>
                <c:pt idx="23">
                  <c:v>29.7</c:v>
                </c:pt>
                <c:pt idx="24">
                  <c:v>31.38</c:v>
                </c:pt>
                <c:pt idx="25">
                  <c:v>31.33</c:v>
                </c:pt>
                <c:pt idx="26">
                  <c:v>31.4</c:v>
                </c:pt>
              </c:numCache>
            </c:numRef>
          </c:val>
          <c:extLst>
            <c:ext xmlns:c16="http://schemas.microsoft.com/office/drawing/2014/chart" uri="{C3380CC4-5D6E-409C-BE32-E72D297353CC}">
              <c16:uniqueId val="{00000001-69A0-48DF-8297-2DEA0B45BEA4}"/>
            </c:ext>
          </c:extLst>
        </c:ser>
        <c:dLbls>
          <c:showLegendKey val="0"/>
          <c:showVal val="0"/>
          <c:showCatName val="0"/>
          <c:showSerName val="0"/>
          <c:showPercent val="0"/>
          <c:showBubbleSize val="0"/>
        </c:dLbls>
        <c:gapWidth val="150"/>
        <c:overlap val="100"/>
        <c:axId val="240892376"/>
        <c:axId val="240892768"/>
      </c:barChart>
      <c:catAx>
        <c:axId val="24089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6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ja-JP"/>
          </a:p>
        </c:txPr>
        <c:crossAx val="240892768"/>
        <c:crosses val="autoZero"/>
        <c:auto val="1"/>
        <c:lblAlgn val="ctr"/>
        <c:lblOffset val="100"/>
        <c:noMultiLvlLbl val="0"/>
      </c:catAx>
      <c:valAx>
        <c:axId val="240892768"/>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24089237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95332000148138E-2"/>
          <c:y val="2.9880583818589615E-2"/>
          <c:w val="0.91687588017015131"/>
          <c:h val="0.80417654943580275"/>
        </c:manualLayout>
      </c:layout>
      <c:lineChart>
        <c:grouping val="standard"/>
        <c:varyColors val="0"/>
        <c:ser>
          <c:idx val="0"/>
          <c:order val="0"/>
          <c:tx>
            <c:strRef>
              <c:f>営業利益率推移ｸﾞﾗﾌ!$B$1</c:f>
              <c:strCache>
                <c:ptCount val="1"/>
                <c:pt idx="0">
                  <c:v>製造業</c:v>
                </c:pt>
              </c:strCache>
            </c:strRef>
          </c:tx>
          <c:spPr>
            <a:ln>
              <a:solidFill>
                <a:srgbClr val="FFC000"/>
              </a:solidFill>
            </a:ln>
          </c:spPr>
          <c:marker>
            <c:symbol val="triangle"/>
            <c:size val="8"/>
            <c:spPr>
              <a:solidFill>
                <a:srgbClr val="FFC000"/>
              </a:solidFill>
              <a:ln>
                <a:solidFill>
                  <a:srgbClr val="FFC000"/>
                </a:solidFill>
              </a:ln>
            </c:spPr>
          </c:marker>
          <c:cat>
            <c:numRef>
              <c:f>営業利益率推移ｸﾞﾗﾌ!$A$2:$A$26</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営業利益率推移ｸﾞﾗﾌ!$B$2:$B$26</c:f>
              <c:numCache>
                <c:formatCode>#,##0.0;\ "△ "* #,##0.0</c:formatCode>
                <c:ptCount val="25"/>
                <c:pt idx="0">
                  <c:v>3.3</c:v>
                </c:pt>
                <c:pt idx="1">
                  <c:v>2.5</c:v>
                </c:pt>
                <c:pt idx="2">
                  <c:v>2.9</c:v>
                </c:pt>
                <c:pt idx="3">
                  <c:v>3.3</c:v>
                </c:pt>
                <c:pt idx="4">
                  <c:v>3.6</c:v>
                </c:pt>
                <c:pt idx="5" formatCode="#,##0.0;&quot;△ &quot;#,##0.0">
                  <c:v>3.5</c:v>
                </c:pt>
                <c:pt idx="6" formatCode="#,##0.0;&quot;△ &quot;#,##0.0">
                  <c:v>2.5</c:v>
                </c:pt>
                <c:pt idx="7" formatCode="#,##0.0;&quot;△ &quot;#,##0.0">
                  <c:v>2.9</c:v>
                </c:pt>
                <c:pt idx="8" formatCode="#,##0.0;&quot;△ &quot;#,##0.0">
                  <c:v>3.8</c:v>
                </c:pt>
                <c:pt idx="9" formatCode="#,##0.0;&quot;△ &quot;#,##0.0">
                  <c:v>2.7</c:v>
                </c:pt>
                <c:pt idx="10" formatCode="#,##0.0;&quot;△ &quot;#,##0.0">
                  <c:v>3.2</c:v>
                </c:pt>
                <c:pt idx="11" formatCode="#,##0.0;&quot;△ &quot;#,##0.0">
                  <c:v>3.9</c:v>
                </c:pt>
                <c:pt idx="12" formatCode="#,##0.0;&quot;△ &quot;#,##0.0">
                  <c:v>4.5</c:v>
                </c:pt>
                <c:pt idx="13" formatCode="#,##0.0;&quot;△ &quot;#,##0.0">
                  <c:v>4.5</c:v>
                </c:pt>
                <c:pt idx="14" formatCode="#,##0.0;&quot;△ &quot;#,##0.0">
                  <c:v>4.7</c:v>
                </c:pt>
                <c:pt idx="15" formatCode="#,##0.0;&quot;△ &quot;#,##0.0">
                  <c:v>4.5</c:v>
                </c:pt>
                <c:pt idx="16" formatCode="#,##0.0;&quot;△ &quot;#,##0.0">
                  <c:v>1.5</c:v>
                </c:pt>
                <c:pt idx="17" formatCode="#,##0.0;&quot;△ &quot;#,##0.0">
                  <c:v>1.5</c:v>
                </c:pt>
                <c:pt idx="18" formatCode="#,##0.0;&quot;△ &quot;#,##0.0">
                  <c:v>3.2</c:v>
                </c:pt>
                <c:pt idx="19" formatCode="#,##0.0;&quot;△ &quot;#,##0.0">
                  <c:v>2.8</c:v>
                </c:pt>
                <c:pt idx="20" formatCode="#,##0.0;&quot;△ &quot;#,##0.0">
                  <c:v>2.9</c:v>
                </c:pt>
                <c:pt idx="21" formatCode="#,##0.0;&quot;△ &quot;#,##0.0">
                  <c:v>4.0999999999999996</c:v>
                </c:pt>
                <c:pt idx="22" formatCode="#,##0.0;&quot;△ &quot;#,##0.0">
                  <c:v>4.2</c:v>
                </c:pt>
                <c:pt idx="23" formatCode="#,##0.0;&quot;△ &quot;#,##0.0">
                  <c:v>4.3</c:v>
                </c:pt>
                <c:pt idx="24" formatCode="#,##0.0;&quot;△ &quot;#,##0.0">
                  <c:v>4.4000000000000004</c:v>
                </c:pt>
              </c:numCache>
            </c:numRef>
          </c:val>
          <c:smooth val="0"/>
          <c:extLst>
            <c:ext xmlns:c16="http://schemas.microsoft.com/office/drawing/2014/chart" uri="{C3380CC4-5D6E-409C-BE32-E72D297353CC}">
              <c16:uniqueId val="{00000000-1171-4C4F-B565-64F9B4AAD7A0}"/>
            </c:ext>
          </c:extLst>
        </c:ser>
        <c:ser>
          <c:idx val="1"/>
          <c:order val="1"/>
          <c:tx>
            <c:strRef>
              <c:f>営業利益率推移ｸﾞﾗﾌ!$C$1</c:f>
              <c:strCache>
                <c:ptCount val="1"/>
                <c:pt idx="0">
                  <c:v>建設業</c:v>
                </c:pt>
              </c:strCache>
            </c:strRef>
          </c:tx>
          <c:spPr>
            <a:ln>
              <a:solidFill>
                <a:srgbClr val="FF0000"/>
              </a:solidFill>
            </a:ln>
          </c:spPr>
          <c:marker>
            <c:symbol val="square"/>
            <c:size val="7"/>
            <c:spPr>
              <a:solidFill>
                <a:srgbClr val="FF0000"/>
              </a:solidFill>
              <a:ln>
                <a:solidFill>
                  <a:srgbClr val="FF0000"/>
                </a:solidFill>
              </a:ln>
            </c:spPr>
          </c:marker>
          <c:cat>
            <c:numRef>
              <c:f>営業利益率推移ｸﾞﾗﾌ!$A$2:$A$26</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営業利益率推移ｸﾞﾗﾌ!$C$2:$C$26</c:f>
              <c:numCache>
                <c:formatCode>#,##0.0;\ "△ "* #,##0.0</c:formatCode>
                <c:ptCount val="25"/>
                <c:pt idx="0">
                  <c:v>3.8</c:v>
                </c:pt>
                <c:pt idx="1">
                  <c:v>3.2</c:v>
                </c:pt>
                <c:pt idx="2">
                  <c:v>2.6</c:v>
                </c:pt>
                <c:pt idx="3">
                  <c:v>2.2000000000000002</c:v>
                </c:pt>
                <c:pt idx="4">
                  <c:v>2.1</c:v>
                </c:pt>
                <c:pt idx="5" formatCode="#,##0.0;&quot;△ &quot;#,##0.0">
                  <c:v>1.7</c:v>
                </c:pt>
                <c:pt idx="6" formatCode="#,##0.0;&quot;△ &quot;#,##0.0">
                  <c:v>1.5</c:v>
                </c:pt>
                <c:pt idx="7" formatCode="#,##0.0;&quot;△ &quot;#,##0.0">
                  <c:v>1.4</c:v>
                </c:pt>
                <c:pt idx="8" formatCode="#,##0.0;&quot;△ &quot;#,##0.0">
                  <c:v>1.6</c:v>
                </c:pt>
                <c:pt idx="9" formatCode="#,##0.0;&quot;△ &quot;#,##0.0">
                  <c:v>1.4</c:v>
                </c:pt>
                <c:pt idx="10" formatCode="#,##0.0;&quot;△ &quot;#,##0.0">
                  <c:v>1.3</c:v>
                </c:pt>
                <c:pt idx="11" formatCode="#,##0.0;&quot;△ &quot;#,##0.0">
                  <c:v>1.4</c:v>
                </c:pt>
                <c:pt idx="12" formatCode="#,##0.0;&quot;△ &quot;#,##0.0">
                  <c:v>1.7</c:v>
                </c:pt>
                <c:pt idx="13" formatCode="#,##0.0;&quot;△ &quot;#,##0.0">
                  <c:v>1.5</c:v>
                </c:pt>
                <c:pt idx="14" formatCode="#,##0.0;&quot;△ &quot;#,##0.0">
                  <c:v>1.7</c:v>
                </c:pt>
                <c:pt idx="15" formatCode="#,##0.0;&quot;△ &quot;#,##0.0">
                  <c:v>1.6</c:v>
                </c:pt>
                <c:pt idx="16" formatCode="#,##0.0;&quot;△ &quot;#,##0.0">
                  <c:v>1</c:v>
                </c:pt>
                <c:pt idx="17" formatCode="#,##0.0;&quot;△ &quot;#,##0.0">
                  <c:v>1.1000000000000001</c:v>
                </c:pt>
                <c:pt idx="18" formatCode="#,##0.0;&quot;△ &quot;#,##0.0">
                  <c:v>1.4</c:v>
                </c:pt>
                <c:pt idx="19" formatCode="#,##0.0;&quot;△ &quot;#,##0.0">
                  <c:v>1.4</c:v>
                </c:pt>
                <c:pt idx="20" formatCode="#,##0.0;&quot;△ &quot;#,##0.0">
                  <c:v>2</c:v>
                </c:pt>
                <c:pt idx="21" formatCode="#,##0.0;&quot;△ &quot;#,##0.0">
                  <c:v>2.4</c:v>
                </c:pt>
                <c:pt idx="22" formatCode="#,##0.0;&quot;△ &quot;#,##0.0">
                  <c:v>3.2</c:v>
                </c:pt>
                <c:pt idx="23" formatCode="#,##0.0;&quot;△ &quot;#,##0.0">
                  <c:v>3.9</c:v>
                </c:pt>
                <c:pt idx="24" formatCode="#,##0.0;&quot;△ &quot;#,##0.0">
                  <c:v>4.5999999999999996</c:v>
                </c:pt>
              </c:numCache>
            </c:numRef>
          </c:val>
          <c:smooth val="0"/>
          <c:extLst>
            <c:ext xmlns:c16="http://schemas.microsoft.com/office/drawing/2014/chart" uri="{C3380CC4-5D6E-409C-BE32-E72D297353CC}">
              <c16:uniqueId val="{00000001-1171-4C4F-B565-64F9B4AAD7A0}"/>
            </c:ext>
          </c:extLst>
        </c:ser>
        <c:ser>
          <c:idx val="2"/>
          <c:order val="2"/>
          <c:tx>
            <c:strRef>
              <c:f>営業利益率推移ｸﾞﾗﾌ!$D$1</c:f>
              <c:strCache>
                <c:ptCount val="1"/>
                <c:pt idx="0">
                  <c:v>全産業</c:v>
                </c:pt>
              </c:strCache>
            </c:strRef>
          </c:tx>
          <c:spPr>
            <a:ln>
              <a:solidFill>
                <a:srgbClr val="002060"/>
              </a:solidFill>
            </a:ln>
          </c:spPr>
          <c:marker>
            <c:symbol val="diamond"/>
            <c:size val="8"/>
            <c:spPr>
              <a:solidFill>
                <a:srgbClr val="002060"/>
              </a:solidFill>
              <a:ln>
                <a:solidFill>
                  <a:srgbClr val="002060"/>
                </a:solidFill>
              </a:ln>
            </c:spPr>
          </c:marker>
          <c:cat>
            <c:numRef>
              <c:f>営業利益率推移ｸﾞﾗﾌ!$A$2:$A$26</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営業利益率推移ｸﾞﾗﾌ!$D$2:$D$26</c:f>
              <c:numCache>
                <c:formatCode>#,##0.0;\ "△ "* #,##0.0</c:formatCode>
                <c:ptCount val="25"/>
                <c:pt idx="0">
                  <c:v>2.8</c:v>
                </c:pt>
                <c:pt idx="1">
                  <c:v>2.2000000000000002</c:v>
                </c:pt>
                <c:pt idx="2">
                  <c:v>2.2999999999999998</c:v>
                </c:pt>
                <c:pt idx="3">
                  <c:v>2.4</c:v>
                </c:pt>
                <c:pt idx="4">
                  <c:v>2.4</c:v>
                </c:pt>
                <c:pt idx="5" formatCode="#,##0.0;&quot;△ &quot;#,##0.0">
                  <c:v>2.2999999999999998</c:v>
                </c:pt>
                <c:pt idx="6" formatCode="#,##0.0;&quot;△ &quot;#,##0.0">
                  <c:v>1.8</c:v>
                </c:pt>
                <c:pt idx="7" formatCode="#,##0.0;&quot;△ &quot;#,##0.0">
                  <c:v>2.1</c:v>
                </c:pt>
                <c:pt idx="8" formatCode="#,##0.0;&quot;△ &quot;#,##0.0">
                  <c:v>2.6</c:v>
                </c:pt>
                <c:pt idx="9" formatCode="#,##0.0;&quot;△ &quot;#,##0.0">
                  <c:v>2.2000000000000002</c:v>
                </c:pt>
                <c:pt idx="10" formatCode="#,##0.0;&quot;△ &quot;#,##0.0">
                  <c:v>2.4</c:v>
                </c:pt>
                <c:pt idx="11" formatCode="#,##0.0;&quot;△ &quot;#,##0.0">
                  <c:v>2.8</c:v>
                </c:pt>
                <c:pt idx="12" formatCode="#,##0.0;&quot;△ &quot;#,##0.0">
                  <c:v>3.1</c:v>
                </c:pt>
                <c:pt idx="13" formatCode="#,##0.0;&quot;△ &quot;#,##0.0">
                  <c:v>3.2</c:v>
                </c:pt>
                <c:pt idx="14" formatCode="#,##0.0;&quot;△ &quot;#,##0.0">
                  <c:v>3.1</c:v>
                </c:pt>
                <c:pt idx="15" formatCode="#,##0.0;&quot;△ &quot;#,##0.0">
                  <c:v>3.1</c:v>
                </c:pt>
                <c:pt idx="16" formatCode="#,##0.0;&quot;△ &quot;#,##0.0">
                  <c:v>1.9</c:v>
                </c:pt>
                <c:pt idx="17" formatCode="#,##0.0;&quot;△ &quot;#,##0.0">
                  <c:v>2</c:v>
                </c:pt>
                <c:pt idx="18" formatCode="#,##0.0;&quot;△ &quot;#,##0.0">
                  <c:v>2.8</c:v>
                </c:pt>
                <c:pt idx="19" formatCode="#,##0.0;&quot;△ &quot;#,##0.0">
                  <c:v>2.8</c:v>
                </c:pt>
                <c:pt idx="20" formatCode="#,##0.0;&quot;△ &quot;#,##0.0">
                  <c:v>2.9</c:v>
                </c:pt>
                <c:pt idx="21" formatCode="#,##0.0;&quot;△ &quot;#,##0.0">
                  <c:v>3.5</c:v>
                </c:pt>
                <c:pt idx="22" formatCode="#,##0.0;&quot;△ &quot;#,##0.0">
                  <c:v>3.7</c:v>
                </c:pt>
                <c:pt idx="23" formatCode="#,##0.0;&quot;△ &quot;#,##0.0">
                  <c:v>3.9</c:v>
                </c:pt>
                <c:pt idx="24" formatCode="#,##0.0;&quot;△ &quot;#,##0.0">
                  <c:v>4</c:v>
                </c:pt>
              </c:numCache>
            </c:numRef>
          </c:val>
          <c:smooth val="0"/>
          <c:extLst>
            <c:ext xmlns:c16="http://schemas.microsoft.com/office/drawing/2014/chart" uri="{C3380CC4-5D6E-409C-BE32-E72D297353CC}">
              <c16:uniqueId val="{00000002-1171-4C4F-B565-64F9B4AAD7A0}"/>
            </c:ext>
          </c:extLst>
        </c:ser>
        <c:dLbls>
          <c:showLegendKey val="0"/>
          <c:showVal val="0"/>
          <c:showCatName val="0"/>
          <c:showSerName val="0"/>
          <c:showPercent val="0"/>
          <c:showBubbleSize val="0"/>
        </c:dLbls>
        <c:marker val="1"/>
        <c:smooth val="0"/>
        <c:axId val="404004960"/>
        <c:axId val="1"/>
      </c:lineChart>
      <c:catAx>
        <c:axId val="404004960"/>
        <c:scaling>
          <c:orientation val="minMax"/>
        </c:scaling>
        <c:delete val="0"/>
        <c:axPos val="b"/>
        <c:numFmt formatCode="General" sourceLinked="1"/>
        <c:majorTickMark val="out"/>
        <c:minorTickMark val="none"/>
        <c:tickLblPos val="nextTo"/>
        <c:txPr>
          <a:bodyPr rot="-3000000"/>
          <a:lstStyle/>
          <a:p>
            <a:pPr>
              <a:defRPr sz="2400" b="1" i="0" baseline="0">
                <a:latin typeface="Arial" panose="020B0604020202020204" pitchFamily="34" charset="0"/>
                <a:cs typeface="Arial" panose="020B0604020202020204" pitchFamily="34" charset="0"/>
              </a:defRPr>
            </a:pPr>
            <a:endParaRPr lang="ja-JP"/>
          </a:p>
        </c:txPr>
        <c:crossAx val="1"/>
        <c:crosses val="autoZero"/>
        <c:auto val="1"/>
        <c:lblAlgn val="ctr"/>
        <c:lblOffset val="100"/>
        <c:noMultiLvlLbl val="0"/>
      </c:catAx>
      <c:valAx>
        <c:axId val="1"/>
        <c:scaling>
          <c:orientation val="minMax"/>
        </c:scaling>
        <c:delete val="0"/>
        <c:axPos val="l"/>
        <c:majorGridlines/>
        <c:numFmt formatCode="#,##0.0;\ &quot;△ &quot;* #,##0.0" sourceLinked="1"/>
        <c:majorTickMark val="out"/>
        <c:minorTickMark val="none"/>
        <c:tickLblPos val="nextTo"/>
        <c:txPr>
          <a:bodyPr/>
          <a:lstStyle/>
          <a:p>
            <a:pPr>
              <a:defRPr sz="2400" b="1" i="0" baseline="0">
                <a:latin typeface="Arial" panose="020B0604020202020204" pitchFamily="34" charset="0"/>
                <a:cs typeface="Arial" panose="020B0604020202020204" pitchFamily="34" charset="0"/>
              </a:defRPr>
            </a:pPr>
            <a:endParaRPr lang="ja-JP"/>
          </a:p>
        </c:txPr>
        <c:crossAx val="404004960"/>
        <c:crosses val="autoZero"/>
        <c:crossBetween val="between"/>
      </c:valAx>
    </c:plotArea>
    <c:legend>
      <c:legendPos val="r"/>
      <c:layout>
        <c:manualLayout>
          <c:xMode val="edge"/>
          <c:yMode val="edge"/>
          <c:x val="0.1405976882198274"/>
          <c:y val="1.3940042430425565E-2"/>
          <c:w val="0.19905450320334778"/>
          <c:h val="0.22142762424367537"/>
        </c:manualLayout>
      </c:layout>
      <c:overlay val="0"/>
      <c:txPr>
        <a:bodyPr/>
        <a:lstStyle/>
        <a:p>
          <a:pPr>
            <a:defRPr sz="2400" b="0" i="0" baseline="0">
              <a:ea typeface="HG創英角ｺﾞｼｯｸUB" panose="020B0909000000000000" pitchFamily="49" charset="-128"/>
            </a:defRPr>
          </a:pPr>
          <a:endParaRPr lang="ja-JP"/>
        </a:p>
      </c:txPr>
    </c:legend>
    <c:plotVisOnly val="1"/>
    <c:dispBlanksAs val="gap"/>
    <c:showDLblsOverMax val="0"/>
  </c:chart>
  <c:spPr>
    <a:solidFill>
      <a:schemeClr val="bg1"/>
    </a:solid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accent1"/>
            </a:solidFill>
            <a:ln>
              <a:noFill/>
            </a:ln>
            <a:effectLst/>
          </c:spPr>
          <c:invertIfNegative val="0"/>
          <c:cat>
            <c:numRef>
              <c:f>Sheet1!$B$4:$B$30</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Sheet1!$C$4:$C$30</c:f>
              <c:numCache>
                <c:formatCode>#,##0.0000_);[Red]\(#,##0.0000\)</c:formatCode>
                <c:ptCount val="27"/>
                <c:pt idx="0">
                  <c:v>32.334299999999999</c:v>
                </c:pt>
                <c:pt idx="1">
                  <c:v>34.208300000000001</c:v>
                </c:pt>
                <c:pt idx="2">
                  <c:v>33.2547</c:v>
                </c:pt>
                <c:pt idx="3">
                  <c:v>35.198599999999999</c:v>
                </c:pt>
                <c:pt idx="4">
                  <c:v>34.577500000000001</c:v>
                </c:pt>
                <c:pt idx="5">
                  <c:v>32.964199999999998</c:v>
                </c:pt>
                <c:pt idx="6">
                  <c:v>33.993000000000002</c:v>
                </c:pt>
                <c:pt idx="7">
                  <c:v>31.937899999999999</c:v>
                </c:pt>
                <c:pt idx="8">
                  <c:v>29.960100000000001</c:v>
                </c:pt>
                <c:pt idx="9">
                  <c:v>28.193100000000001</c:v>
                </c:pt>
                <c:pt idx="10">
                  <c:v>25.917400000000001</c:v>
                </c:pt>
                <c:pt idx="11" formatCode="0.0000_);[Red]\(0.0000\)">
                  <c:v>23.450900000000001</c:v>
                </c:pt>
                <c:pt idx="12" formatCode="0.0000_);[Red]\(0.0000\)">
                  <c:v>20.828199999999999</c:v>
                </c:pt>
                <c:pt idx="13" formatCode="0.0000_);[Red]\(0.0000\)">
                  <c:v>18.973800000000001</c:v>
                </c:pt>
                <c:pt idx="14" formatCode="0.0000_);[Red]\(0.0000\)">
                  <c:v>17.796500000000002</c:v>
                </c:pt>
                <c:pt idx="15" formatCode="0.0000_);[Red]\(0.0000\)">
                  <c:v>16.946300000000001</c:v>
                </c:pt>
                <c:pt idx="16" formatCode="0.0000_);[Red]\(0.0000\)">
                  <c:v>16.717700000000001</c:v>
                </c:pt>
                <c:pt idx="17" formatCode="0.0000_);[Red]\(0.0000\)">
                  <c:v>17.934799999999999</c:v>
                </c:pt>
                <c:pt idx="18" formatCode="0.0000_);[Red]\(0.0000\)">
                  <c:v>17.981999999999999</c:v>
                </c:pt>
                <c:pt idx="19" formatCode="0.0000_);[Red]\(0.0000\)">
                  <c:v>18.610800000000001</c:v>
                </c:pt>
                <c:pt idx="20" formatCode="0.0000_);[Red]\(0.0000\)">
                  <c:v>19.716999999999999</c:v>
                </c:pt>
                <c:pt idx="21" formatCode="0.0000_);[Red]\(0.0000\)">
                  <c:v>22.5608</c:v>
                </c:pt>
                <c:pt idx="22" formatCode="0.0000_);[Red]\(0.0000\)">
                  <c:v>22.861599999999999</c:v>
                </c:pt>
                <c:pt idx="23" formatCode="0.0000_);[Red]\(0.0000\)">
                  <c:v>21.12</c:v>
                </c:pt>
                <c:pt idx="24" formatCode="0.0000_);[Red]\(0.0000\)">
                  <c:v>21.09</c:v>
                </c:pt>
                <c:pt idx="25" formatCode="0.0000_);[Red]\(0.0000\)">
                  <c:v>21.78</c:v>
                </c:pt>
                <c:pt idx="26" formatCode="0.0000_);[Red]\(0.0000\)">
                  <c:v>19.62</c:v>
                </c:pt>
              </c:numCache>
            </c:numRef>
          </c:val>
          <c:extLst>
            <c:ext xmlns:c16="http://schemas.microsoft.com/office/drawing/2014/chart" uri="{C3380CC4-5D6E-409C-BE32-E72D297353CC}">
              <c16:uniqueId val="{00000000-047F-40EA-8DB5-890FB49B5B37}"/>
            </c:ext>
          </c:extLst>
        </c:ser>
        <c:ser>
          <c:idx val="1"/>
          <c:order val="1"/>
          <c:spPr>
            <a:solidFill>
              <a:schemeClr val="accent2"/>
            </a:solidFill>
            <a:ln>
              <a:noFill/>
            </a:ln>
            <a:effectLst/>
          </c:spPr>
          <c:invertIfNegative val="0"/>
          <c:cat>
            <c:numRef>
              <c:f>Sheet1!$B$4:$B$30</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Sheet1!$D$4:$D$30</c:f>
              <c:numCache>
                <c:formatCode>0.0000_);[Red]\(0.0000\)</c:formatCode>
                <c:ptCount val="27"/>
                <c:pt idx="0">
                  <c:v>51.636499999999998</c:v>
                </c:pt>
                <c:pt idx="1">
                  <c:v>47.484999999999999</c:v>
                </c:pt>
                <c:pt idx="2">
                  <c:v>45.497599999999998</c:v>
                </c:pt>
                <c:pt idx="3">
                  <c:v>43.818199999999997</c:v>
                </c:pt>
                <c:pt idx="4">
                  <c:v>48.230200000000004</c:v>
                </c:pt>
                <c:pt idx="5">
                  <c:v>42.226300000000002</c:v>
                </c:pt>
                <c:pt idx="6">
                  <c:v>37.433900000000001</c:v>
                </c:pt>
                <c:pt idx="7">
                  <c:v>36.566000000000003</c:v>
                </c:pt>
                <c:pt idx="8">
                  <c:v>36.234699999999997</c:v>
                </c:pt>
                <c:pt idx="9">
                  <c:v>33.0944</c:v>
                </c:pt>
                <c:pt idx="10">
                  <c:v>30.922699999999999</c:v>
                </c:pt>
                <c:pt idx="11">
                  <c:v>30.237100000000002</c:v>
                </c:pt>
                <c:pt idx="12">
                  <c:v>31.996400000000001</c:v>
                </c:pt>
                <c:pt idx="13">
                  <c:v>32.593800000000002</c:v>
                </c:pt>
                <c:pt idx="14">
                  <c:v>33.531599999999997</c:v>
                </c:pt>
                <c:pt idx="15">
                  <c:v>30.7498</c:v>
                </c:pt>
                <c:pt idx="16">
                  <c:v>31.434000000000001</c:v>
                </c:pt>
                <c:pt idx="17">
                  <c:v>25.030100000000001</c:v>
                </c:pt>
                <c:pt idx="18">
                  <c:v>23.946200000000001</c:v>
                </c:pt>
                <c:pt idx="19">
                  <c:v>24.6815</c:v>
                </c:pt>
                <c:pt idx="20">
                  <c:v>25.574400000000001</c:v>
                </c:pt>
                <c:pt idx="21">
                  <c:v>28.7376</c:v>
                </c:pt>
                <c:pt idx="22">
                  <c:v>28.279399999999999</c:v>
                </c:pt>
                <c:pt idx="23">
                  <c:v>29.7</c:v>
                </c:pt>
                <c:pt idx="24">
                  <c:v>31.38</c:v>
                </c:pt>
                <c:pt idx="25">
                  <c:v>31.33</c:v>
                </c:pt>
                <c:pt idx="26">
                  <c:v>31.4</c:v>
                </c:pt>
              </c:numCache>
            </c:numRef>
          </c:val>
          <c:extLst>
            <c:ext xmlns:c16="http://schemas.microsoft.com/office/drawing/2014/chart" uri="{C3380CC4-5D6E-409C-BE32-E72D297353CC}">
              <c16:uniqueId val="{00000001-047F-40EA-8DB5-890FB49B5B37}"/>
            </c:ext>
          </c:extLst>
        </c:ser>
        <c:dLbls>
          <c:showLegendKey val="0"/>
          <c:showVal val="0"/>
          <c:showCatName val="0"/>
          <c:showSerName val="0"/>
          <c:showPercent val="0"/>
          <c:showBubbleSize val="0"/>
        </c:dLbls>
        <c:gapWidth val="150"/>
        <c:overlap val="100"/>
        <c:axId val="240892376"/>
        <c:axId val="240892768"/>
      </c:barChart>
      <c:catAx>
        <c:axId val="24089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6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ja-JP"/>
          </a:p>
        </c:txPr>
        <c:crossAx val="240892768"/>
        <c:crosses val="autoZero"/>
        <c:auto val="1"/>
        <c:lblAlgn val="ctr"/>
        <c:lblOffset val="100"/>
        <c:noMultiLvlLbl val="0"/>
      </c:catAx>
      <c:valAx>
        <c:axId val="240892768"/>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24089237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05508672678329E-2"/>
          <c:y val="4.1531531531531531E-2"/>
          <c:w val="0.91664829082484456"/>
          <c:h val="0.87189189189189187"/>
        </c:manualLayout>
      </c:layout>
      <c:lineChart>
        <c:grouping val="standard"/>
        <c:varyColors val="0"/>
        <c:ser>
          <c:idx val="0"/>
          <c:order val="0"/>
          <c:spPr>
            <a:ln w="28575" cap="rnd">
              <a:solidFill>
                <a:schemeClr val="tx1"/>
              </a:solidFill>
              <a:round/>
            </a:ln>
            <a:effectLst/>
          </c:spPr>
          <c:marker>
            <c:symbol val="square"/>
            <c:size val="7"/>
            <c:spPr>
              <a:solidFill>
                <a:schemeClr val="tx1"/>
              </a:solidFill>
              <a:ln w="9525">
                <a:solidFill>
                  <a:schemeClr val="tx1"/>
                </a:solidFill>
              </a:ln>
              <a:effectLst/>
            </c:spPr>
          </c:marker>
          <c:cat>
            <c:numRef>
              <c:f>Sheet1!$B$4:$B$26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Sheet1!$K$4:$K$27</c:f>
              <c:numCache>
                <c:formatCode>0.0_ </c:formatCode>
                <c:ptCount val="24"/>
                <c:pt idx="1">
                  <c:v>0.88066930867459803</c:v>
                </c:pt>
                <c:pt idx="2">
                  <c:v>1.4185945002182478</c:v>
                </c:pt>
                <c:pt idx="3">
                  <c:v>-1.2696363245104436</c:v>
                </c:pt>
                <c:pt idx="4">
                  <c:v>-0.32693984306887103</c:v>
                </c:pt>
                <c:pt idx="5">
                  <c:v>-0.63415700852831947</c:v>
                </c:pt>
                <c:pt idx="6">
                  <c:v>0.63820422535211208</c:v>
                </c:pt>
                <c:pt idx="7">
                  <c:v>-2.6240979663240722</c:v>
                </c:pt>
                <c:pt idx="8">
                  <c:v>-2.3130473837862127</c:v>
                </c:pt>
                <c:pt idx="9">
                  <c:v>-0.87356321839079953</c:v>
                </c:pt>
                <c:pt idx="10">
                  <c:v>-2.2031539888682801</c:v>
                </c:pt>
                <c:pt idx="11">
                  <c:v>-1.1145364002845639</c:v>
                </c:pt>
                <c:pt idx="12">
                  <c:v>0.11990407673860659</c:v>
                </c:pt>
                <c:pt idx="13">
                  <c:v>-1.9161676646706525</c:v>
                </c:pt>
                <c:pt idx="14">
                  <c:v>0.146520146520146</c:v>
                </c:pt>
                <c:pt idx="15">
                  <c:v>-0.24384296513045456</c:v>
                </c:pt>
                <c:pt idx="16">
                  <c:v>-4.3510144219017377</c:v>
                </c:pt>
                <c:pt idx="17">
                  <c:v>-0.33222591362125797</c:v>
                </c:pt>
                <c:pt idx="18">
                  <c:v>1.9487179487179418</c:v>
                </c:pt>
                <c:pt idx="19">
                  <c:v>1.4587525150905378</c:v>
                </c:pt>
                <c:pt idx="20">
                  <c:v>-2.5780862667327682</c:v>
                </c:pt>
                <c:pt idx="21">
                  <c:v>5.8269720101781104</c:v>
                </c:pt>
                <c:pt idx="22">
                  <c:v>10.651598942053383</c:v>
                </c:pt>
                <c:pt idx="23">
                  <c:v>1.6731855714906629</c:v>
                </c:pt>
              </c:numCache>
            </c:numRef>
          </c:val>
          <c:smooth val="0"/>
          <c:extLst>
            <c:ext xmlns:c16="http://schemas.microsoft.com/office/drawing/2014/chart" uri="{C3380CC4-5D6E-409C-BE32-E72D297353CC}">
              <c16:uniqueId val="{00000000-4660-465E-8017-AA5E9BE87061}"/>
            </c:ext>
          </c:extLst>
        </c:ser>
        <c:dLbls>
          <c:showLegendKey val="0"/>
          <c:showVal val="0"/>
          <c:showCatName val="0"/>
          <c:showSerName val="0"/>
          <c:showPercent val="0"/>
          <c:showBubbleSize val="0"/>
        </c:dLbls>
        <c:marker val="1"/>
        <c:smooth val="0"/>
        <c:axId val="240896296"/>
        <c:axId val="240896688"/>
      </c:lineChart>
      <c:catAx>
        <c:axId val="24089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0896688"/>
        <c:crosses val="autoZero"/>
        <c:auto val="1"/>
        <c:lblAlgn val="ctr"/>
        <c:lblOffset val="100"/>
        <c:noMultiLvlLbl val="0"/>
      </c:catAx>
      <c:valAx>
        <c:axId val="24089668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240896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1" y="1"/>
            <a:ext cx="4275561" cy="339405"/>
          </a:xfrm>
          <a:prstGeom prst="rect">
            <a:avLst/>
          </a:prstGeom>
          <a:noFill/>
          <a:ln w="9525">
            <a:noFill/>
            <a:miter lim="800000"/>
            <a:headEnd/>
            <a:tailEnd/>
          </a:ln>
          <a:effectLst/>
        </p:spPr>
        <p:txBody>
          <a:bodyPr vert="horz" wrap="square" lIns="91419" tIns="45708" rIns="91419" bIns="45708" numCol="1" anchor="t" anchorCtr="0" compatLnSpc="1">
            <a:prstTxWarp prst="textNoShape">
              <a:avLst/>
            </a:prstTxWarp>
          </a:bodyPr>
          <a:lstStyle>
            <a:lvl1pPr algn="l" eaLnBrk="1" hangingPunct="1">
              <a:defRPr sz="1200">
                <a:latin typeface="Times New Roman" pitchFamily="18" charset="0"/>
                <a:ea typeface="ＭＳ Ｐゴシック" pitchFamily="50" charset="-128"/>
              </a:defRPr>
            </a:lvl1pPr>
          </a:lstStyle>
          <a:p>
            <a:pPr>
              <a:defRPr/>
            </a:pPr>
            <a:endParaRPr lang="en-US" altLang="ja-JP"/>
          </a:p>
        </p:txBody>
      </p:sp>
      <p:sp>
        <p:nvSpPr>
          <p:cNvPr id="242691" name="Rectangle 3"/>
          <p:cNvSpPr>
            <a:spLocks noGrp="1" noChangeArrowheads="1"/>
          </p:cNvSpPr>
          <p:nvPr>
            <p:ph type="dt" sz="quarter" idx="1"/>
          </p:nvPr>
        </p:nvSpPr>
        <p:spPr bwMode="auto">
          <a:xfrm>
            <a:off x="5590752" y="1"/>
            <a:ext cx="4275561" cy="339405"/>
          </a:xfrm>
          <a:prstGeom prst="rect">
            <a:avLst/>
          </a:prstGeom>
          <a:noFill/>
          <a:ln w="9525">
            <a:noFill/>
            <a:miter lim="800000"/>
            <a:headEnd/>
            <a:tailEnd/>
          </a:ln>
          <a:effectLst/>
        </p:spPr>
        <p:txBody>
          <a:bodyPr vert="horz" wrap="square" lIns="91419" tIns="45708" rIns="91419" bIns="45708" numCol="1" anchor="t" anchorCtr="0" compatLnSpc="1">
            <a:prstTxWarp prst="textNoShape">
              <a:avLst/>
            </a:prstTxWarp>
          </a:bodyPr>
          <a:lstStyle>
            <a:lvl1pPr algn="r" eaLnBrk="1" hangingPunct="1">
              <a:defRPr sz="1200">
                <a:latin typeface="Times New Roman" pitchFamily="18" charset="0"/>
                <a:ea typeface="ＭＳ Ｐゴシック" pitchFamily="50" charset="-128"/>
              </a:defRPr>
            </a:lvl1pPr>
          </a:lstStyle>
          <a:p>
            <a:pPr>
              <a:defRPr/>
            </a:pPr>
            <a:endParaRPr lang="en-US" altLang="ja-JP"/>
          </a:p>
        </p:txBody>
      </p:sp>
      <p:sp>
        <p:nvSpPr>
          <p:cNvPr id="242692" name="Rectangle 4"/>
          <p:cNvSpPr>
            <a:spLocks noGrp="1" noChangeArrowheads="1"/>
          </p:cNvSpPr>
          <p:nvPr>
            <p:ph type="ftr" sz="quarter" idx="2"/>
          </p:nvPr>
        </p:nvSpPr>
        <p:spPr bwMode="auto">
          <a:xfrm>
            <a:off x="1" y="6396358"/>
            <a:ext cx="4275561" cy="339405"/>
          </a:xfrm>
          <a:prstGeom prst="rect">
            <a:avLst/>
          </a:prstGeom>
          <a:noFill/>
          <a:ln w="9525">
            <a:noFill/>
            <a:miter lim="800000"/>
            <a:headEnd/>
            <a:tailEnd/>
          </a:ln>
          <a:effectLst/>
        </p:spPr>
        <p:txBody>
          <a:bodyPr vert="horz" wrap="square" lIns="91419" tIns="45708" rIns="91419" bIns="45708" numCol="1" anchor="b" anchorCtr="0" compatLnSpc="1">
            <a:prstTxWarp prst="textNoShape">
              <a:avLst/>
            </a:prstTxWarp>
          </a:bodyPr>
          <a:lstStyle>
            <a:lvl1pPr algn="l" eaLnBrk="1" hangingPunct="1">
              <a:defRPr sz="1200">
                <a:latin typeface="Times New Roman" pitchFamily="18" charset="0"/>
                <a:ea typeface="ＭＳ Ｐゴシック" pitchFamily="50" charset="-128"/>
              </a:defRPr>
            </a:lvl1pPr>
          </a:lstStyle>
          <a:p>
            <a:pPr>
              <a:defRPr/>
            </a:pPr>
            <a:endParaRPr lang="en-US" altLang="ja-JP"/>
          </a:p>
        </p:txBody>
      </p:sp>
      <p:sp>
        <p:nvSpPr>
          <p:cNvPr id="242693" name="Rectangle 5"/>
          <p:cNvSpPr>
            <a:spLocks noGrp="1" noChangeArrowheads="1"/>
          </p:cNvSpPr>
          <p:nvPr>
            <p:ph type="sldNum" sz="quarter" idx="3"/>
          </p:nvPr>
        </p:nvSpPr>
        <p:spPr bwMode="auto">
          <a:xfrm>
            <a:off x="5590752" y="6396358"/>
            <a:ext cx="4275561" cy="339405"/>
          </a:xfrm>
          <a:prstGeom prst="rect">
            <a:avLst/>
          </a:prstGeom>
          <a:noFill/>
          <a:ln w="9525">
            <a:noFill/>
            <a:miter lim="800000"/>
            <a:headEnd/>
            <a:tailEnd/>
          </a:ln>
          <a:effectLst/>
        </p:spPr>
        <p:txBody>
          <a:bodyPr vert="horz" wrap="square" lIns="91419" tIns="45708" rIns="91419" bIns="45708"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D3DAF93-CB38-4326-AD67-246E5F42AED9}" type="slidenum">
              <a:rPr lang="en-US" altLang="ja-JP"/>
              <a:pPr>
                <a:defRPr/>
              </a:pPr>
              <a:t>‹#›</a:t>
            </a:fld>
            <a:endParaRPr lang="en-US" altLang="ja-JP"/>
          </a:p>
        </p:txBody>
      </p:sp>
    </p:spTree>
    <p:extLst>
      <p:ext uri="{BB962C8B-B14F-4D97-AF65-F5344CB8AC3E}">
        <p14:creationId xmlns:p14="http://schemas.microsoft.com/office/powerpoint/2010/main" val="2681474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1" y="1"/>
            <a:ext cx="4275561" cy="339405"/>
          </a:xfrm>
          <a:prstGeom prst="rect">
            <a:avLst/>
          </a:prstGeom>
          <a:noFill/>
          <a:ln w="9525">
            <a:noFill/>
            <a:miter lim="800000"/>
            <a:headEnd/>
            <a:tailEnd/>
          </a:ln>
          <a:effectLst/>
        </p:spPr>
        <p:txBody>
          <a:bodyPr vert="horz" wrap="square" lIns="91419" tIns="45708" rIns="91419" bIns="45708"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101379" name="Rectangle 3"/>
          <p:cNvSpPr>
            <a:spLocks noGrp="1" noChangeArrowheads="1"/>
          </p:cNvSpPr>
          <p:nvPr>
            <p:ph type="dt" idx="1"/>
          </p:nvPr>
        </p:nvSpPr>
        <p:spPr bwMode="auto">
          <a:xfrm>
            <a:off x="5590752" y="1"/>
            <a:ext cx="4275561" cy="339405"/>
          </a:xfrm>
          <a:prstGeom prst="rect">
            <a:avLst/>
          </a:prstGeom>
          <a:noFill/>
          <a:ln w="9525">
            <a:noFill/>
            <a:miter lim="800000"/>
            <a:headEnd/>
            <a:tailEnd/>
          </a:ln>
          <a:effectLst/>
        </p:spPr>
        <p:txBody>
          <a:bodyPr vert="horz" wrap="square" lIns="91419" tIns="45708" rIns="91419" bIns="45708"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9220" name="Rectangle 4"/>
          <p:cNvSpPr>
            <a:spLocks noGrp="1" noRot="1" noChangeAspect="1" noChangeArrowheads="1" noTextEdit="1"/>
          </p:cNvSpPr>
          <p:nvPr>
            <p:ph type="sldImg" idx="2"/>
          </p:nvPr>
        </p:nvSpPr>
        <p:spPr bwMode="auto">
          <a:xfrm>
            <a:off x="3249613" y="506413"/>
            <a:ext cx="3368675" cy="2525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5"/>
          <p:cNvSpPr>
            <a:spLocks noGrp="1" noChangeArrowheads="1"/>
          </p:cNvSpPr>
          <p:nvPr>
            <p:ph type="body" sz="quarter" idx="3"/>
          </p:nvPr>
        </p:nvSpPr>
        <p:spPr bwMode="auto">
          <a:xfrm>
            <a:off x="1313605" y="3198972"/>
            <a:ext cx="7239104" cy="3032441"/>
          </a:xfrm>
          <a:prstGeom prst="rect">
            <a:avLst/>
          </a:prstGeom>
          <a:noFill/>
          <a:ln w="9525">
            <a:noFill/>
            <a:miter lim="800000"/>
            <a:headEnd/>
            <a:tailEnd/>
          </a:ln>
          <a:effectLst/>
        </p:spPr>
        <p:txBody>
          <a:bodyPr vert="horz" wrap="square" lIns="91419" tIns="45708" rIns="91419" bIns="4570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1382" name="Rectangle 6"/>
          <p:cNvSpPr>
            <a:spLocks noGrp="1" noChangeArrowheads="1"/>
          </p:cNvSpPr>
          <p:nvPr>
            <p:ph type="ftr" sz="quarter" idx="4"/>
          </p:nvPr>
        </p:nvSpPr>
        <p:spPr bwMode="auto">
          <a:xfrm>
            <a:off x="1" y="6396358"/>
            <a:ext cx="4275561" cy="339405"/>
          </a:xfrm>
          <a:prstGeom prst="rect">
            <a:avLst/>
          </a:prstGeom>
          <a:noFill/>
          <a:ln w="9525">
            <a:noFill/>
            <a:miter lim="800000"/>
            <a:headEnd/>
            <a:tailEnd/>
          </a:ln>
          <a:effectLst/>
        </p:spPr>
        <p:txBody>
          <a:bodyPr vert="horz" wrap="square" lIns="91419" tIns="45708" rIns="91419" bIns="45708"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101383" name="Rectangle 7"/>
          <p:cNvSpPr>
            <a:spLocks noGrp="1" noChangeArrowheads="1"/>
          </p:cNvSpPr>
          <p:nvPr>
            <p:ph type="sldNum" sz="quarter" idx="5"/>
          </p:nvPr>
        </p:nvSpPr>
        <p:spPr bwMode="auto">
          <a:xfrm>
            <a:off x="5590752" y="6396358"/>
            <a:ext cx="4275561" cy="339405"/>
          </a:xfrm>
          <a:prstGeom prst="rect">
            <a:avLst/>
          </a:prstGeom>
          <a:noFill/>
          <a:ln w="9525">
            <a:noFill/>
            <a:miter lim="800000"/>
            <a:headEnd/>
            <a:tailEnd/>
          </a:ln>
          <a:effectLst/>
        </p:spPr>
        <p:txBody>
          <a:bodyPr vert="horz" wrap="square" lIns="91419" tIns="45708" rIns="91419" bIns="45708" numCol="1" anchor="b" anchorCtr="0" compatLnSpc="1">
            <a:prstTxWarp prst="textNoShape">
              <a:avLst/>
            </a:prstTxWarp>
          </a:bodyPr>
          <a:lstStyle>
            <a:lvl1pPr algn="r" eaLnBrk="1" hangingPunct="1">
              <a:defRPr sz="1200"/>
            </a:lvl1pPr>
          </a:lstStyle>
          <a:p>
            <a:pPr>
              <a:defRPr/>
            </a:pPr>
            <a:fld id="{9BFED856-5640-4CD0-915F-119A0DAD37A3}" type="slidenum">
              <a:rPr lang="en-US" altLang="ja-JP"/>
              <a:pPr>
                <a:defRPr/>
              </a:pPr>
              <a:t>‹#›</a:t>
            </a:fld>
            <a:endParaRPr lang="en-US" altLang="ja-JP"/>
          </a:p>
        </p:txBody>
      </p:sp>
    </p:spTree>
    <p:extLst>
      <p:ext uri="{BB962C8B-B14F-4D97-AF65-F5344CB8AC3E}">
        <p14:creationId xmlns:p14="http://schemas.microsoft.com/office/powerpoint/2010/main" val="967610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latin typeface="Arial" panose="020B0604020202020204" pitchFamily="34" charset="0"/>
            </a:endParaRPr>
          </a:p>
        </p:txBody>
      </p:sp>
      <p:sp>
        <p:nvSpPr>
          <p:cNvPr id="107524" name="スライド番号プレースホル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ill Sans MT"/>
                <a:ea typeface="ＭＳ Ｐゴシック" panose="020B0600070205080204" pitchFamily="50" charset="-128"/>
              </a:defRPr>
            </a:lvl1pPr>
            <a:lvl2pPr marL="742356" indent="-285521" eaLnBrk="0" hangingPunct="0">
              <a:defRPr kumimoji="1">
                <a:solidFill>
                  <a:schemeClr val="tx1"/>
                </a:solidFill>
                <a:latin typeface="Gill Sans MT"/>
                <a:ea typeface="ＭＳ Ｐゴシック" panose="020B0600070205080204" pitchFamily="50" charset="-128"/>
              </a:defRPr>
            </a:lvl2pPr>
            <a:lvl3pPr marL="1142086" indent="-228417" eaLnBrk="0" hangingPunct="0">
              <a:defRPr kumimoji="1">
                <a:solidFill>
                  <a:schemeClr val="tx1"/>
                </a:solidFill>
                <a:latin typeface="Gill Sans MT"/>
                <a:ea typeface="ＭＳ Ｐゴシック" panose="020B0600070205080204" pitchFamily="50" charset="-128"/>
              </a:defRPr>
            </a:lvl3pPr>
            <a:lvl4pPr marL="1598920" indent="-228417" eaLnBrk="0" hangingPunct="0">
              <a:defRPr kumimoji="1">
                <a:solidFill>
                  <a:schemeClr val="tx1"/>
                </a:solidFill>
                <a:latin typeface="Gill Sans MT"/>
                <a:ea typeface="ＭＳ Ｐゴシック" panose="020B0600070205080204" pitchFamily="50" charset="-128"/>
              </a:defRPr>
            </a:lvl4pPr>
            <a:lvl5pPr marL="2055754" indent="-228417" eaLnBrk="0" hangingPunct="0">
              <a:defRPr kumimoji="1">
                <a:solidFill>
                  <a:schemeClr val="tx1"/>
                </a:solidFill>
                <a:latin typeface="Gill Sans MT"/>
                <a:ea typeface="ＭＳ Ｐゴシック" panose="020B0600070205080204" pitchFamily="50" charset="-128"/>
              </a:defRPr>
            </a:lvl5pPr>
            <a:lvl6pPr marL="2512588" indent="-228417"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6pPr>
            <a:lvl7pPr marL="2969423" indent="-228417"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7pPr>
            <a:lvl8pPr marL="3426257" indent="-228417"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8pPr>
            <a:lvl9pPr marL="3883091" indent="-228417"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9pPr>
          </a:lstStyle>
          <a:p>
            <a:pPr eaLnBrk="1" hangingPunct="1"/>
            <a:fld id="{9CCA16E5-A467-4A4B-9C65-6DFAD87F8ABD}" type="slidenum">
              <a:rPr lang="ja-JP" altLang="en-US">
                <a:latin typeface="Arial" panose="020B0604020202020204" pitchFamily="34" charset="0"/>
              </a:rPr>
              <a:pPr eaLnBrk="1" hangingPunct="1"/>
              <a:t>1</a:t>
            </a:fld>
            <a:endParaRPr lang="ja-JP" altLang="en-US">
              <a:latin typeface="Arial" panose="020B0604020202020204" pitchFamily="34" charset="0"/>
            </a:endParaRPr>
          </a:p>
        </p:txBody>
      </p:sp>
    </p:spTree>
    <p:extLst>
      <p:ext uri="{BB962C8B-B14F-4D97-AF65-F5344CB8AC3E}">
        <p14:creationId xmlns:p14="http://schemas.microsoft.com/office/powerpoint/2010/main" val="128285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17764" name="スライド番号プレースホルダー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defRPr>
            </a:lvl1pPr>
            <a:lvl2pPr marL="737457" indent="-283637">
              <a:defRPr>
                <a:solidFill>
                  <a:schemeClr val="tx1"/>
                </a:solidFill>
                <a:latin typeface="Gill Sans MT"/>
              </a:defRPr>
            </a:lvl2pPr>
            <a:lvl3pPr marL="1134548" indent="-226909">
              <a:defRPr>
                <a:solidFill>
                  <a:schemeClr val="tx1"/>
                </a:solidFill>
                <a:latin typeface="Gill Sans MT"/>
              </a:defRPr>
            </a:lvl3pPr>
            <a:lvl4pPr marL="1588367" indent="-226909">
              <a:defRPr>
                <a:solidFill>
                  <a:schemeClr val="tx1"/>
                </a:solidFill>
                <a:latin typeface="Gill Sans MT"/>
              </a:defRPr>
            </a:lvl4pPr>
            <a:lvl5pPr marL="2042186" indent="-226909">
              <a:defRPr>
                <a:solidFill>
                  <a:schemeClr val="tx1"/>
                </a:solidFill>
                <a:latin typeface="Gill Sans MT"/>
              </a:defRPr>
            </a:lvl5pPr>
            <a:lvl6pPr marL="2496006" indent="-226909" fontAlgn="base">
              <a:spcBef>
                <a:spcPct val="0"/>
              </a:spcBef>
              <a:spcAft>
                <a:spcPct val="0"/>
              </a:spcAft>
              <a:defRPr>
                <a:solidFill>
                  <a:schemeClr val="tx1"/>
                </a:solidFill>
                <a:latin typeface="Gill Sans MT"/>
              </a:defRPr>
            </a:lvl6pPr>
            <a:lvl7pPr marL="2949824" indent="-226909" fontAlgn="base">
              <a:spcBef>
                <a:spcPct val="0"/>
              </a:spcBef>
              <a:spcAft>
                <a:spcPct val="0"/>
              </a:spcAft>
              <a:defRPr>
                <a:solidFill>
                  <a:schemeClr val="tx1"/>
                </a:solidFill>
                <a:latin typeface="Gill Sans MT"/>
              </a:defRPr>
            </a:lvl7pPr>
            <a:lvl8pPr marL="3403644" indent="-226909" fontAlgn="base">
              <a:spcBef>
                <a:spcPct val="0"/>
              </a:spcBef>
              <a:spcAft>
                <a:spcPct val="0"/>
              </a:spcAft>
              <a:defRPr>
                <a:solidFill>
                  <a:schemeClr val="tx1"/>
                </a:solidFill>
                <a:latin typeface="Gill Sans MT"/>
              </a:defRPr>
            </a:lvl8pPr>
            <a:lvl9pPr marL="3857463" indent="-226909" fontAlgn="base">
              <a:spcBef>
                <a:spcPct val="0"/>
              </a:spcBef>
              <a:spcAft>
                <a:spcPct val="0"/>
              </a:spcAft>
              <a:defRPr>
                <a:solidFill>
                  <a:schemeClr val="tx1"/>
                </a:solidFill>
                <a:latin typeface="Gill Sans MT"/>
              </a:defRPr>
            </a:lvl9pPr>
          </a:lstStyle>
          <a:p>
            <a:pPr fontAlgn="base">
              <a:spcBef>
                <a:spcPct val="0"/>
              </a:spcBef>
              <a:spcAft>
                <a:spcPct val="0"/>
              </a:spcAft>
              <a:defRPr/>
            </a:pPr>
            <a:fld id="{7ADEA6D1-A74A-4541-9626-0EA55253F1BA}" type="slidenum">
              <a:rPr lang="en-US" altLang="ja-JP" smtClean="0">
                <a:latin typeface="Arial" pitchFamily="34" charset="0"/>
              </a:rPr>
              <a:pPr fontAlgn="base">
                <a:spcBef>
                  <a:spcPct val="0"/>
                </a:spcBef>
                <a:spcAft>
                  <a:spcPct val="0"/>
                </a:spcAft>
                <a:defRPr/>
              </a:pPr>
              <a:t>10</a:t>
            </a:fld>
            <a:endParaRPr lang="en-US" altLang="ja-JP">
              <a:latin typeface="Arial" pitchFamily="34" charset="0"/>
            </a:endParaRPr>
          </a:p>
        </p:txBody>
      </p:sp>
    </p:spTree>
    <p:extLst>
      <p:ext uri="{BB962C8B-B14F-4D97-AF65-F5344CB8AC3E}">
        <p14:creationId xmlns:p14="http://schemas.microsoft.com/office/powerpoint/2010/main" val="384565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5569849A-46C4-499B-A426-B259A139BEFC}" type="slidenum">
              <a:rPr lang="ja-JP" altLang="en-US" smtClean="0"/>
              <a:pPr>
                <a:defRPr/>
              </a:pPr>
              <a:t>11</a:t>
            </a:fld>
            <a:endParaRPr lang="ja-JP" altLang="en-US"/>
          </a:p>
        </p:txBody>
      </p:sp>
    </p:spTree>
    <p:extLst>
      <p:ext uri="{BB962C8B-B14F-4D97-AF65-F5344CB8AC3E}">
        <p14:creationId xmlns:p14="http://schemas.microsoft.com/office/powerpoint/2010/main" val="272417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7989">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3987" indent="-289994" defTabSz="63798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9979"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3970"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7962"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51953"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15945"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79936"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43928"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14</a:t>
            </a:fld>
            <a:endParaRPr kumimoji="0" lang="en-US" altLang="ja-JP" sz="80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67697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254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552" indent="-287520" defTabSz="63254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080"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0112"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0145"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176"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0209"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0241"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0272"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16</a:t>
            </a:fld>
            <a:endParaRPr lang="en-US" altLang="ja-JP" sz="800">
              <a:ea typeface="ＭＳ Ｐゴシック" panose="020B0600070205080204" pitchFamily="50" charset="-128"/>
            </a:endParaRPr>
          </a:p>
        </p:txBody>
      </p:sp>
    </p:spTree>
    <p:extLst>
      <p:ext uri="{BB962C8B-B14F-4D97-AF65-F5344CB8AC3E}">
        <p14:creationId xmlns:p14="http://schemas.microsoft.com/office/powerpoint/2010/main" val="235067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430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itchFamily="34" charset="0"/>
                <a:ea typeface="ＭＳ Ｐ明朝" pitchFamily="18" charset="-128"/>
              </a:defRPr>
            </a:lvl1pPr>
            <a:lvl2pPr marL="740770" indent="-283936" defTabSz="628147">
              <a:spcBef>
                <a:spcPct val="30000"/>
              </a:spcBef>
              <a:defRPr kumimoji="1" sz="1200">
                <a:solidFill>
                  <a:schemeClr val="tx1"/>
                </a:solidFill>
                <a:latin typeface="Arial" pitchFamily="34" charset="0"/>
                <a:ea typeface="ＭＳ Ｐ明朝" pitchFamily="18" charset="-128"/>
              </a:defRPr>
            </a:lvl2pPr>
            <a:lvl3pPr marL="1140500" indent="-226831" defTabSz="628147">
              <a:spcBef>
                <a:spcPct val="30000"/>
              </a:spcBef>
              <a:defRPr kumimoji="1" sz="1200">
                <a:solidFill>
                  <a:schemeClr val="tx1"/>
                </a:solidFill>
                <a:latin typeface="Arial" pitchFamily="34" charset="0"/>
                <a:ea typeface="ＭＳ Ｐ明朝" pitchFamily="18" charset="-128"/>
              </a:defRPr>
            </a:lvl3pPr>
            <a:lvl4pPr marL="1597334" indent="-226831" defTabSz="628147">
              <a:spcBef>
                <a:spcPct val="30000"/>
              </a:spcBef>
              <a:defRPr kumimoji="1" sz="1200">
                <a:solidFill>
                  <a:schemeClr val="tx1"/>
                </a:solidFill>
                <a:latin typeface="Arial" pitchFamily="34" charset="0"/>
                <a:ea typeface="ＭＳ Ｐ明朝" pitchFamily="18" charset="-128"/>
              </a:defRPr>
            </a:lvl4pPr>
            <a:lvl5pPr marL="2054168" indent="-226831" defTabSz="628147">
              <a:spcBef>
                <a:spcPct val="30000"/>
              </a:spcBef>
              <a:defRPr kumimoji="1" sz="1200">
                <a:solidFill>
                  <a:schemeClr val="tx1"/>
                </a:solidFill>
                <a:latin typeface="Arial" pitchFamily="34" charset="0"/>
                <a:ea typeface="ＭＳ Ｐ明朝" pitchFamily="18" charset="-128"/>
              </a:defRPr>
            </a:lvl5pPr>
            <a:lvl6pPr marL="2511003"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7837"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4671"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1505"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2F218100-E4CA-4EB1-BD63-AADC01FAEC09}" type="slidenum">
              <a:rPr lang="ja-JP" altLang="en-US" sz="800">
                <a:latin typeface="Calibri" pitchFamily="34" charset="0"/>
                <a:ea typeface="ＭＳ Ｐゴシック" pitchFamily="50" charset="-128"/>
              </a:rPr>
              <a:pPr>
                <a:spcBef>
                  <a:spcPct val="0"/>
                </a:spcBef>
              </a:pPr>
              <a:t>17</a:t>
            </a:fld>
            <a:endParaRPr lang="ja-JP" altLang="en-US" sz="800">
              <a:latin typeface="Calibri" pitchFamily="34" charset="0"/>
              <a:ea typeface="ＭＳ Ｐゴシック" pitchFamily="50" charset="-128"/>
            </a:endParaRPr>
          </a:p>
        </p:txBody>
      </p:sp>
    </p:spTree>
    <p:extLst>
      <p:ext uri="{BB962C8B-B14F-4D97-AF65-F5344CB8AC3E}">
        <p14:creationId xmlns:p14="http://schemas.microsoft.com/office/powerpoint/2010/main" val="56646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ln/>
        </p:spPr>
      </p:sp>
      <p:sp>
        <p:nvSpPr>
          <p:cNvPr id="450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itchFamily="34" charset="0"/>
                <a:ea typeface="ＭＳ Ｐ明朝" pitchFamily="18" charset="-128"/>
              </a:defRPr>
            </a:lvl1pPr>
            <a:lvl2pPr marL="740770" indent="-283936" defTabSz="628147">
              <a:spcBef>
                <a:spcPct val="30000"/>
              </a:spcBef>
              <a:defRPr kumimoji="1" sz="1200">
                <a:solidFill>
                  <a:schemeClr val="tx1"/>
                </a:solidFill>
                <a:latin typeface="Arial" pitchFamily="34" charset="0"/>
                <a:ea typeface="ＭＳ Ｐ明朝" pitchFamily="18" charset="-128"/>
              </a:defRPr>
            </a:lvl2pPr>
            <a:lvl3pPr marL="1140500" indent="-226831" defTabSz="628147">
              <a:spcBef>
                <a:spcPct val="30000"/>
              </a:spcBef>
              <a:defRPr kumimoji="1" sz="1200">
                <a:solidFill>
                  <a:schemeClr val="tx1"/>
                </a:solidFill>
                <a:latin typeface="Arial" pitchFamily="34" charset="0"/>
                <a:ea typeface="ＭＳ Ｐ明朝" pitchFamily="18" charset="-128"/>
              </a:defRPr>
            </a:lvl3pPr>
            <a:lvl4pPr marL="1597334" indent="-226831" defTabSz="628147">
              <a:spcBef>
                <a:spcPct val="30000"/>
              </a:spcBef>
              <a:defRPr kumimoji="1" sz="1200">
                <a:solidFill>
                  <a:schemeClr val="tx1"/>
                </a:solidFill>
                <a:latin typeface="Arial" pitchFamily="34" charset="0"/>
                <a:ea typeface="ＭＳ Ｐ明朝" pitchFamily="18" charset="-128"/>
              </a:defRPr>
            </a:lvl4pPr>
            <a:lvl5pPr marL="2054168" indent="-226831" defTabSz="628147">
              <a:spcBef>
                <a:spcPct val="30000"/>
              </a:spcBef>
              <a:defRPr kumimoji="1" sz="1200">
                <a:solidFill>
                  <a:schemeClr val="tx1"/>
                </a:solidFill>
                <a:latin typeface="Arial" pitchFamily="34" charset="0"/>
                <a:ea typeface="ＭＳ Ｐ明朝" pitchFamily="18" charset="-128"/>
              </a:defRPr>
            </a:lvl5pPr>
            <a:lvl6pPr marL="2511003"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7837"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4671"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1505"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8E4F3C43-B0FB-4C59-B098-B592080A25D8}" type="slidenum">
              <a:rPr lang="ja-JP" altLang="en-US" sz="800">
                <a:latin typeface="Calibri" pitchFamily="34" charset="0"/>
                <a:ea typeface="ＭＳ Ｐゴシック" pitchFamily="50" charset="-128"/>
              </a:rPr>
              <a:pPr>
                <a:spcBef>
                  <a:spcPct val="0"/>
                </a:spcBef>
              </a:pPr>
              <a:t>18</a:t>
            </a:fld>
            <a:endParaRPr lang="ja-JP" altLang="en-US" sz="800">
              <a:latin typeface="Calibri" pitchFamily="34" charset="0"/>
              <a:ea typeface="ＭＳ Ｐゴシック" pitchFamily="50" charset="-128"/>
            </a:endParaRPr>
          </a:p>
        </p:txBody>
      </p:sp>
    </p:spTree>
    <p:extLst>
      <p:ext uri="{BB962C8B-B14F-4D97-AF65-F5344CB8AC3E}">
        <p14:creationId xmlns:p14="http://schemas.microsoft.com/office/powerpoint/2010/main" val="105787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itchFamily="34" charset="0"/>
                <a:ea typeface="ＭＳ Ｐ明朝" pitchFamily="18" charset="-128"/>
              </a:defRPr>
            </a:lvl1pPr>
            <a:lvl2pPr marL="740770" indent="-283936" defTabSz="628147">
              <a:spcBef>
                <a:spcPct val="30000"/>
              </a:spcBef>
              <a:defRPr kumimoji="1" sz="1200">
                <a:solidFill>
                  <a:schemeClr val="tx1"/>
                </a:solidFill>
                <a:latin typeface="Arial" pitchFamily="34" charset="0"/>
                <a:ea typeface="ＭＳ Ｐ明朝" pitchFamily="18" charset="-128"/>
              </a:defRPr>
            </a:lvl2pPr>
            <a:lvl3pPr marL="1140500" indent="-226831" defTabSz="628147">
              <a:spcBef>
                <a:spcPct val="30000"/>
              </a:spcBef>
              <a:defRPr kumimoji="1" sz="1200">
                <a:solidFill>
                  <a:schemeClr val="tx1"/>
                </a:solidFill>
                <a:latin typeface="Arial" pitchFamily="34" charset="0"/>
                <a:ea typeface="ＭＳ Ｐ明朝" pitchFamily="18" charset="-128"/>
              </a:defRPr>
            </a:lvl3pPr>
            <a:lvl4pPr marL="1597334" indent="-226831" defTabSz="628147">
              <a:spcBef>
                <a:spcPct val="30000"/>
              </a:spcBef>
              <a:defRPr kumimoji="1" sz="1200">
                <a:solidFill>
                  <a:schemeClr val="tx1"/>
                </a:solidFill>
                <a:latin typeface="Arial" pitchFamily="34" charset="0"/>
                <a:ea typeface="ＭＳ Ｐ明朝" pitchFamily="18" charset="-128"/>
              </a:defRPr>
            </a:lvl4pPr>
            <a:lvl5pPr marL="2054168" indent="-226831" defTabSz="628147">
              <a:spcBef>
                <a:spcPct val="30000"/>
              </a:spcBef>
              <a:defRPr kumimoji="1" sz="1200">
                <a:solidFill>
                  <a:schemeClr val="tx1"/>
                </a:solidFill>
                <a:latin typeface="Arial" pitchFamily="34" charset="0"/>
                <a:ea typeface="ＭＳ Ｐ明朝" pitchFamily="18" charset="-128"/>
              </a:defRPr>
            </a:lvl5pPr>
            <a:lvl6pPr marL="2511003"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7837"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4671"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1505"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4D1F853F-0003-4FF5-B0B3-7090BD94B27C}" type="slidenum">
              <a:rPr lang="ja-JP" altLang="en-US" sz="800">
                <a:latin typeface="Calibri" pitchFamily="34" charset="0"/>
                <a:ea typeface="ＭＳ Ｐゴシック" pitchFamily="50" charset="-128"/>
              </a:rPr>
              <a:pPr>
                <a:spcBef>
                  <a:spcPct val="0"/>
                </a:spcBef>
              </a:pPr>
              <a:t>19</a:t>
            </a:fld>
            <a:endParaRPr lang="ja-JP" altLang="en-US" sz="800">
              <a:latin typeface="Calibri" pitchFamily="34" charset="0"/>
              <a:ea typeface="ＭＳ Ｐゴシック" pitchFamily="50" charset="-128"/>
            </a:endParaRPr>
          </a:p>
        </p:txBody>
      </p:sp>
    </p:spTree>
    <p:extLst>
      <p:ext uri="{BB962C8B-B14F-4D97-AF65-F5344CB8AC3E}">
        <p14:creationId xmlns:p14="http://schemas.microsoft.com/office/powerpoint/2010/main" val="306468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itchFamily="34" charset="0"/>
                <a:ea typeface="ＭＳ Ｐ明朝" pitchFamily="18" charset="-128"/>
              </a:defRPr>
            </a:lvl1pPr>
            <a:lvl2pPr marL="740770" indent="-283936" defTabSz="628147">
              <a:spcBef>
                <a:spcPct val="30000"/>
              </a:spcBef>
              <a:defRPr kumimoji="1" sz="1200">
                <a:solidFill>
                  <a:schemeClr val="tx1"/>
                </a:solidFill>
                <a:latin typeface="Arial" pitchFamily="34" charset="0"/>
                <a:ea typeface="ＭＳ Ｐ明朝" pitchFamily="18" charset="-128"/>
              </a:defRPr>
            </a:lvl2pPr>
            <a:lvl3pPr marL="1140500" indent="-226831" defTabSz="628147">
              <a:spcBef>
                <a:spcPct val="30000"/>
              </a:spcBef>
              <a:defRPr kumimoji="1" sz="1200">
                <a:solidFill>
                  <a:schemeClr val="tx1"/>
                </a:solidFill>
                <a:latin typeface="Arial" pitchFamily="34" charset="0"/>
                <a:ea typeface="ＭＳ Ｐ明朝" pitchFamily="18" charset="-128"/>
              </a:defRPr>
            </a:lvl3pPr>
            <a:lvl4pPr marL="1597334" indent="-226831" defTabSz="628147">
              <a:spcBef>
                <a:spcPct val="30000"/>
              </a:spcBef>
              <a:defRPr kumimoji="1" sz="1200">
                <a:solidFill>
                  <a:schemeClr val="tx1"/>
                </a:solidFill>
                <a:latin typeface="Arial" pitchFamily="34" charset="0"/>
                <a:ea typeface="ＭＳ Ｐ明朝" pitchFamily="18" charset="-128"/>
              </a:defRPr>
            </a:lvl4pPr>
            <a:lvl5pPr marL="2054168" indent="-226831" defTabSz="628147">
              <a:spcBef>
                <a:spcPct val="30000"/>
              </a:spcBef>
              <a:defRPr kumimoji="1" sz="1200">
                <a:solidFill>
                  <a:schemeClr val="tx1"/>
                </a:solidFill>
                <a:latin typeface="Arial" pitchFamily="34" charset="0"/>
                <a:ea typeface="ＭＳ Ｐ明朝" pitchFamily="18" charset="-128"/>
              </a:defRPr>
            </a:lvl5pPr>
            <a:lvl6pPr marL="2511003"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7837"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4671"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1505" indent="-226831"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AEE65672-2869-4B94-A4AF-F8E1344993A1}" type="slidenum">
              <a:rPr lang="ja-JP" altLang="en-US" sz="800">
                <a:latin typeface="Calibri" pitchFamily="34" charset="0"/>
                <a:ea typeface="ＭＳ Ｐゴシック" pitchFamily="50" charset="-128"/>
              </a:rPr>
              <a:pPr>
                <a:spcBef>
                  <a:spcPct val="0"/>
                </a:spcBef>
              </a:pPr>
              <a:t>20</a:t>
            </a:fld>
            <a:endParaRPr lang="ja-JP" altLang="en-US" sz="800">
              <a:latin typeface="Calibri" pitchFamily="34" charset="0"/>
              <a:ea typeface="ＭＳ Ｐゴシック" pitchFamily="50" charset="-128"/>
            </a:endParaRPr>
          </a:p>
        </p:txBody>
      </p:sp>
    </p:spTree>
    <p:extLst>
      <p:ext uri="{BB962C8B-B14F-4D97-AF65-F5344CB8AC3E}">
        <p14:creationId xmlns:p14="http://schemas.microsoft.com/office/powerpoint/2010/main" val="3951778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51204"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8">
              <a:spcBef>
                <a:spcPct val="30000"/>
              </a:spcBef>
              <a:defRPr kumimoji="1" sz="1200">
                <a:solidFill>
                  <a:schemeClr val="tx1"/>
                </a:solidFill>
                <a:latin typeface="Arial" pitchFamily="34" charset="0"/>
                <a:ea typeface="ＭＳ Ｐ明朝" pitchFamily="18" charset="-128"/>
              </a:defRPr>
            </a:lvl1pPr>
            <a:lvl2pPr marL="741762" indent="-285293" defTabSz="909768">
              <a:spcBef>
                <a:spcPct val="30000"/>
              </a:spcBef>
              <a:defRPr kumimoji="1" sz="1200">
                <a:solidFill>
                  <a:schemeClr val="tx1"/>
                </a:solidFill>
                <a:latin typeface="Arial" pitchFamily="34" charset="0"/>
                <a:ea typeface="ＭＳ Ｐ明朝" pitchFamily="18" charset="-128"/>
              </a:defRPr>
            </a:lvl2pPr>
            <a:lvl3pPr marL="1141172" indent="-228234" defTabSz="909768">
              <a:spcBef>
                <a:spcPct val="30000"/>
              </a:spcBef>
              <a:defRPr kumimoji="1" sz="1200">
                <a:solidFill>
                  <a:schemeClr val="tx1"/>
                </a:solidFill>
                <a:latin typeface="Arial" pitchFamily="34" charset="0"/>
                <a:ea typeface="ＭＳ Ｐ明朝" pitchFamily="18" charset="-128"/>
              </a:defRPr>
            </a:lvl3pPr>
            <a:lvl4pPr marL="1597641" indent="-228234" defTabSz="909768">
              <a:spcBef>
                <a:spcPct val="30000"/>
              </a:spcBef>
              <a:defRPr kumimoji="1" sz="1200">
                <a:solidFill>
                  <a:schemeClr val="tx1"/>
                </a:solidFill>
                <a:latin typeface="Arial" pitchFamily="34" charset="0"/>
                <a:ea typeface="ＭＳ Ｐ明朝" pitchFamily="18" charset="-128"/>
              </a:defRPr>
            </a:lvl4pPr>
            <a:lvl5pPr marL="2054109" indent="-228234" defTabSz="909768">
              <a:spcBef>
                <a:spcPct val="30000"/>
              </a:spcBef>
              <a:defRPr kumimoji="1" sz="1200">
                <a:solidFill>
                  <a:schemeClr val="tx1"/>
                </a:solidFill>
                <a:latin typeface="Arial" pitchFamily="34" charset="0"/>
                <a:ea typeface="ＭＳ Ｐ明朝" pitchFamily="18" charset="-128"/>
              </a:defRPr>
            </a:lvl5pPr>
            <a:lvl6pPr marL="2510578"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7047"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3516"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79985"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1CDFE7C3-7D05-4C7D-83F3-553D8A8B597E}" type="slidenum">
              <a:rPr kumimoji="0" lang="en-US" altLang="ja-JP" sz="800">
                <a:ea typeface="ＭＳ Ｐゴシック" pitchFamily="50" charset="-128"/>
              </a:rPr>
              <a:pPr>
                <a:spcBef>
                  <a:spcPct val="0"/>
                </a:spcBef>
              </a:pPr>
              <a:t>21</a:t>
            </a:fld>
            <a:endParaRPr kumimoji="0" lang="en-US" altLang="ja-JP" sz="800">
              <a:ea typeface="ＭＳ Ｐゴシック" pitchFamily="50" charset="-128"/>
            </a:endParaRPr>
          </a:p>
        </p:txBody>
      </p:sp>
    </p:spTree>
    <p:extLst>
      <p:ext uri="{BB962C8B-B14F-4D97-AF65-F5344CB8AC3E}">
        <p14:creationId xmlns:p14="http://schemas.microsoft.com/office/powerpoint/2010/main" val="2090024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51204"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96">
              <a:spcBef>
                <a:spcPct val="30000"/>
              </a:spcBef>
              <a:defRPr kumimoji="1" sz="1200">
                <a:solidFill>
                  <a:schemeClr val="tx1"/>
                </a:solidFill>
                <a:latin typeface="Arial" pitchFamily="34" charset="0"/>
                <a:ea typeface="ＭＳ Ｐ明朝" pitchFamily="18" charset="-128"/>
              </a:defRPr>
            </a:lvl1pPr>
            <a:lvl2pPr marL="742356" indent="-285521" defTabSz="910496">
              <a:spcBef>
                <a:spcPct val="30000"/>
              </a:spcBef>
              <a:defRPr kumimoji="1" sz="1200">
                <a:solidFill>
                  <a:schemeClr val="tx1"/>
                </a:solidFill>
                <a:latin typeface="Arial" pitchFamily="34" charset="0"/>
                <a:ea typeface="ＭＳ Ｐ明朝" pitchFamily="18" charset="-128"/>
              </a:defRPr>
            </a:lvl2pPr>
            <a:lvl3pPr marL="1142086" indent="-228417" defTabSz="910496">
              <a:spcBef>
                <a:spcPct val="30000"/>
              </a:spcBef>
              <a:defRPr kumimoji="1" sz="1200">
                <a:solidFill>
                  <a:schemeClr val="tx1"/>
                </a:solidFill>
                <a:latin typeface="Arial" pitchFamily="34" charset="0"/>
                <a:ea typeface="ＭＳ Ｐ明朝" pitchFamily="18" charset="-128"/>
              </a:defRPr>
            </a:lvl3pPr>
            <a:lvl4pPr marL="1598920" indent="-228417" defTabSz="910496">
              <a:spcBef>
                <a:spcPct val="30000"/>
              </a:spcBef>
              <a:defRPr kumimoji="1" sz="1200">
                <a:solidFill>
                  <a:schemeClr val="tx1"/>
                </a:solidFill>
                <a:latin typeface="Arial" pitchFamily="34" charset="0"/>
                <a:ea typeface="ＭＳ Ｐ明朝" pitchFamily="18" charset="-128"/>
              </a:defRPr>
            </a:lvl4pPr>
            <a:lvl5pPr marL="2055754" indent="-228417" defTabSz="910496">
              <a:spcBef>
                <a:spcPct val="30000"/>
              </a:spcBef>
              <a:defRPr kumimoji="1" sz="1200">
                <a:solidFill>
                  <a:schemeClr val="tx1"/>
                </a:solidFill>
                <a:latin typeface="Arial" pitchFamily="34" charset="0"/>
                <a:ea typeface="ＭＳ Ｐ明朝" pitchFamily="18" charset="-128"/>
              </a:defRPr>
            </a:lvl5pPr>
            <a:lvl6pPr marL="2512588" indent="-228417" defTabSz="9104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9423" indent="-228417" defTabSz="9104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6257" indent="-228417" defTabSz="9104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3091" indent="-228417" defTabSz="9104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1CDFE7C3-7D05-4C7D-83F3-553D8A8B597E}" type="slidenum">
              <a:rPr kumimoji="0" lang="en-US" altLang="ja-JP" sz="800">
                <a:ea typeface="ＭＳ Ｐゴシック" pitchFamily="50" charset="-128"/>
              </a:rPr>
              <a:pPr>
                <a:spcBef>
                  <a:spcPct val="0"/>
                </a:spcBef>
              </a:pPr>
              <a:t>22</a:t>
            </a:fld>
            <a:endParaRPr kumimoji="0" lang="en-US" altLang="ja-JP" sz="800">
              <a:ea typeface="ＭＳ Ｐゴシック" pitchFamily="50" charset="-128"/>
            </a:endParaRPr>
          </a:p>
        </p:txBody>
      </p:sp>
    </p:spTree>
    <p:extLst>
      <p:ext uri="{BB962C8B-B14F-4D97-AF65-F5344CB8AC3E}">
        <p14:creationId xmlns:p14="http://schemas.microsoft.com/office/powerpoint/2010/main" val="93429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B3A5E48B-7D2E-4EB3-9665-D9E45E11A31A}" type="slidenum">
              <a:rPr lang="en-US" altLang="ja-JP" smtClean="0"/>
              <a:pPr>
                <a:defRPr/>
              </a:pPr>
              <a:t>2</a:t>
            </a:fld>
            <a:endParaRPr lang="en-US" altLang="ja-JP"/>
          </a:p>
        </p:txBody>
      </p:sp>
    </p:spTree>
    <p:extLst>
      <p:ext uri="{BB962C8B-B14F-4D97-AF65-F5344CB8AC3E}">
        <p14:creationId xmlns:p14="http://schemas.microsoft.com/office/powerpoint/2010/main" val="168672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55300" name="スライド番号プレースホルダー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8">
              <a:spcBef>
                <a:spcPct val="30000"/>
              </a:spcBef>
              <a:defRPr kumimoji="1" sz="1200">
                <a:solidFill>
                  <a:schemeClr val="tx1"/>
                </a:solidFill>
                <a:latin typeface="Arial" pitchFamily="34" charset="0"/>
                <a:ea typeface="ＭＳ Ｐ明朝" pitchFamily="18" charset="-128"/>
              </a:defRPr>
            </a:lvl1pPr>
            <a:lvl2pPr marL="741762" indent="-285293" defTabSz="909768">
              <a:spcBef>
                <a:spcPct val="30000"/>
              </a:spcBef>
              <a:defRPr kumimoji="1" sz="1200">
                <a:solidFill>
                  <a:schemeClr val="tx1"/>
                </a:solidFill>
                <a:latin typeface="Arial" pitchFamily="34" charset="0"/>
                <a:ea typeface="ＭＳ Ｐ明朝" pitchFamily="18" charset="-128"/>
              </a:defRPr>
            </a:lvl2pPr>
            <a:lvl3pPr marL="1141172" indent="-228234" defTabSz="909768">
              <a:spcBef>
                <a:spcPct val="30000"/>
              </a:spcBef>
              <a:defRPr kumimoji="1" sz="1200">
                <a:solidFill>
                  <a:schemeClr val="tx1"/>
                </a:solidFill>
                <a:latin typeface="Arial" pitchFamily="34" charset="0"/>
                <a:ea typeface="ＭＳ Ｐ明朝" pitchFamily="18" charset="-128"/>
              </a:defRPr>
            </a:lvl3pPr>
            <a:lvl4pPr marL="1597641" indent="-228234" defTabSz="909768">
              <a:spcBef>
                <a:spcPct val="30000"/>
              </a:spcBef>
              <a:defRPr kumimoji="1" sz="1200">
                <a:solidFill>
                  <a:schemeClr val="tx1"/>
                </a:solidFill>
                <a:latin typeface="Arial" pitchFamily="34" charset="0"/>
                <a:ea typeface="ＭＳ Ｐ明朝" pitchFamily="18" charset="-128"/>
              </a:defRPr>
            </a:lvl4pPr>
            <a:lvl5pPr marL="2054109" indent="-228234" defTabSz="909768">
              <a:spcBef>
                <a:spcPct val="30000"/>
              </a:spcBef>
              <a:defRPr kumimoji="1" sz="1200">
                <a:solidFill>
                  <a:schemeClr val="tx1"/>
                </a:solidFill>
                <a:latin typeface="Arial" pitchFamily="34" charset="0"/>
                <a:ea typeface="ＭＳ Ｐ明朝" pitchFamily="18" charset="-128"/>
              </a:defRPr>
            </a:lvl5pPr>
            <a:lvl6pPr marL="2510578"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7047"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3516"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79985" indent="-228234" defTabSz="90976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919E5F3D-8F2B-4E2A-9441-96F11A0C3976}" type="slidenum">
              <a:rPr kumimoji="0" lang="en-US" altLang="ja-JP" sz="800">
                <a:ea typeface="ＭＳ Ｐゴシック" pitchFamily="50" charset="-128"/>
              </a:rPr>
              <a:pPr>
                <a:spcBef>
                  <a:spcPct val="0"/>
                </a:spcBef>
              </a:pPr>
              <a:t>23</a:t>
            </a:fld>
            <a:endParaRPr kumimoji="0" lang="en-US" altLang="ja-JP" sz="800">
              <a:ea typeface="ＭＳ Ｐゴシック" pitchFamily="50" charset="-128"/>
            </a:endParaRPr>
          </a:p>
        </p:txBody>
      </p:sp>
    </p:spTree>
    <p:extLst>
      <p:ext uri="{BB962C8B-B14F-4D97-AF65-F5344CB8AC3E}">
        <p14:creationId xmlns:p14="http://schemas.microsoft.com/office/powerpoint/2010/main" val="27718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a:ln/>
        </p:spPr>
      </p:sp>
      <p:sp>
        <p:nvSpPr>
          <p:cNvPr id="91139" name="ノート プレースホルダ 2"/>
          <p:cNvSpPr>
            <a:spLocks noGrp="1"/>
          </p:cNvSpPr>
          <p:nvPr>
            <p:ph type="body" idx="1"/>
          </p:nvPr>
        </p:nvSpPr>
        <p:spPr>
          <a:noFill/>
          <a:ln/>
        </p:spPr>
        <p:txBody>
          <a:bodyPr/>
          <a:lstStyle/>
          <a:p>
            <a:pPr eaLnBrk="1" hangingPunct="1">
              <a:spcBef>
                <a:spcPct val="0"/>
              </a:spcBef>
            </a:pPr>
            <a:endParaRPr lang="ja-JP" altLang="en-US">
              <a:latin typeface="Arial" pitchFamily="34" charset="0"/>
              <a:ea typeface="ＭＳ Ｐ明朝" pitchFamily="18" charset="-128"/>
            </a:endParaRPr>
          </a:p>
        </p:txBody>
      </p:sp>
      <p:sp>
        <p:nvSpPr>
          <p:cNvPr id="91140" name="スライド番号プレースホルダー 1"/>
          <p:cNvSpPr>
            <a:spLocks noGrp="1"/>
          </p:cNvSpPr>
          <p:nvPr>
            <p:ph type="sldNum" sz="quarter" idx="5"/>
          </p:nvPr>
        </p:nvSpPr>
        <p:spPr>
          <a:noFill/>
        </p:spPr>
        <p:txBody>
          <a:bodyPr/>
          <a:lstStyle/>
          <a:p>
            <a:pPr defTabSz="915272"/>
            <a:fld id="{681971AA-5908-483E-9A8E-A4102A5EDC26}" type="slidenum">
              <a:rPr kumimoji="0" lang="en-US" altLang="ja-JP" smtClean="0">
                <a:latin typeface="Arial" pitchFamily="34" charset="0"/>
                <a:ea typeface="ＭＳ Ｐゴシック" pitchFamily="50" charset="-128"/>
              </a:rPr>
              <a:pPr defTabSz="915272"/>
              <a:t>24</a:t>
            </a:fld>
            <a:endParaRPr kumimoji="0" lang="en-US" altLang="ja-JP" dirty="0">
              <a:latin typeface="Arial" pitchFamily="34" charset="0"/>
              <a:ea typeface="ＭＳ Ｐゴシック" pitchFamily="50" charset="-128"/>
            </a:endParaRPr>
          </a:p>
        </p:txBody>
      </p:sp>
    </p:spTree>
    <p:extLst>
      <p:ext uri="{BB962C8B-B14F-4D97-AF65-F5344CB8AC3E}">
        <p14:creationId xmlns:p14="http://schemas.microsoft.com/office/powerpoint/2010/main" val="2725819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BFED856-5640-4CD0-915F-119A0DAD37A3}" type="slidenum">
              <a:rPr lang="en-US" altLang="ja-JP" smtClean="0"/>
              <a:pPr>
                <a:defRPr/>
              </a:pPr>
              <a:t>30</a:t>
            </a:fld>
            <a:endParaRPr lang="en-US" altLang="ja-JP"/>
          </a:p>
        </p:txBody>
      </p:sp>
    </p:spTree>
    <p:extLst>
      <p:ext uri="{BB962C8B-B14F-4D97-AF65-F5344CB8AC3E}">
        <p14:creationId xmlns:p14="http://schemas.microsoft.com/office/powerpoint/2010/main" val="394805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itchFamily="34" charset="0"/>
                <a:ea typeface="ＭＳ Ｐ明朝" pitchFamily="18" charset="-128"/>
              </a:defRPr>
            </a:lvl1pPr>
            <a:lvl2pPr marL="742356" indent="-285521" defTabSz="628147">
              <a:spcBef>
                <a:spcPct val="30000"/>
              </a:spcBef>
              <a:defRPr kumimoji="1" sz="1200">
                <a:solidFill>
                  <a:schemeClr val="tx1"/>
                </a:solidFill>
                <a:latin typeface="Arial" pitchFamily="34" charset="0"/>
                <a:ea typeface="ＭＳ Ｐ明朝" pitchFamily="18" charset="-128"/>
              </a:defRPr>
            </a:lvl2pPr>
            <a:lvl3pPr marL="1142086" indent="-228417" defTabSz="628147">
              <a:spcBef>
                <a:spcPct val="30000"/>
              </a:spcBef>
              <a:defRPr kumimoji="1" sz="1200">
                <a:solidFill>
                  <a:schemeClr val="tx1"/>
                </a:solidFill>
                <a:latin typeface="Arial" pitchFamily="34" charset="0"/>
                <a:ea typeface="ＭＳ Ｐ明朝" pitchFamily="18" charset="-128"/>
              </a:defRPr>
            </a:lvl3pPr>
            <a:lvl4pPr marL="1598920" indent="-228417" defTabSz="628147">
              <a:spcBef>
                <a:spcPct val="30000"/>
              </a:spcBef>
              <a:defRPr kumimoji="1" sz="1200">
                <a:solidFill>
                  <a:schemeClr val="tx1"/>
                </a:solidFill>
                <a:latin typeface="Arial" pitchFamily="34" charset="0"/>
                <a:ea typeface="ＭＳ Ｐ明朝" pitchFamily="18" charset="-128"/>
              </a:defRPr>
            </a:lvl4pPr>
            <a:lvl5pPr marL="2055754" indent="-228417" defTabSz="628147">
              <a:spcBef>
                <a:spcPct val="30000"/>
              </a:spcBef>
              <a:defRPr kumimoji="1" sz="1200">
                <a:solidFill>
                  <a:schemeClr val="tx1"/>
                </a:solidFill>
                <a:latin typeface="Arial" pitchFamily="34" charset="0"/>
                <a:ea typeface="ＭＳ Ｐ明朝" pitchFamily="18" charset="-128"/>
              </a:defRPr>
            </a:lvl5pPr>
            <a:lvl6pPr marL="2512588"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9423"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6257"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3091"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01D461C9-614C-47C2-9493-01EE145F01B3}" type="slidenum">
              <a:rPr kumimoji="0" lang="en-US" altLang="ja-JP" sz="800">
                <a:latin typeface="Calibri" pitchFamily="34" charset="0"/>
                <a:ea typeface="ＭＳ Ｐゴシック" pitchFamily="50" charset="-128"/>
              </a:rPr>
              <a:pPr>
                <a:spcBef>
                  <a:spcPct val="0"/>
                </a:spcBef>
              </a:pPr>
              <a:t>31</a:t>
            </a:fld>
            <a:endParaRPr kumimoji="0" lang="en-US" altLang="ja-JP" sz="800">
              <a:latin typeface="Calibri" pitchFamily="34" charset="0"/>
              <a:ea typeface="ＭＳ Ｐゴシック" pitchFamily="50" charset="-128"/>
            </a:endParaRPr>
          </a:p>
        </p:txBody>
      </p:sp>
    </p:spTree>
    <p:extLst>
      <p:ext uri="{BB962C8B-B14F-4D97-AF65-F5344CB8AC3E}">
        <p14:creationId xmlns:p14="http://schemas.microsoft.com/office/powerpoint/2010/main" val="190651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ＭＳ Ｐ明朝" pitchFamily="18" charset="-128"/>
            </a:endParaRPr>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itchFamily="34" charset="0"/>
                <a:ea typeface="ＭＳ Ｐ明朝" pitchFamily="18" charset="-128"/>
              </a:defRPr>
            </a:lvl1pPr>
            <a:lvl2pPr marL="742356" indent="-285521" defTabSz="628147">
              <a:spcBef>
                <a:spcPct val="30000"/>
              </a:spcBef>
              <a:defRPr kumimoji="1" sz="1200">
                <a:solidFill>
                  <a:schemeClr val="tx1"/>
                </a:solidFill>
                <a:latin typeface="Arial" pitchFamily="34" charset="0"/>
                <a:ea typeface="ＭＳ Ｐ明朝" pitchFamily="18" charset="-128"/>
              </a:defRPr>
            </a:lvl2pPr>
            <a:lvl3pPr marL="1142086" indent="-228417" defTabSz="628147">
              <a:spcBef>
                <a:spcPct val="30000"/>
              </a:spcBef>
              <a:defRPr kumimoji="1" sz="1200">
                <a:solidFill>
                  <a:schemeClr val="tx1"/>
                </a:solidFill>
                <a:latin typeface="Arial" pitchFamily="34" charset="0"/>
                <a:ea typeface="ＭＳ Ｐ明朝" pitchFamily="18" charset="-128"/>
              </a:defRPr>
            </a:lvl3pPr>
            <a:lvl4pPr marL="1598920" indent="-228417" defTabSz="628147">
              <a:spcBef>
                <a:spcPct val="30000"/>
              </a:spcBef>
              <a:defRPr kumimoji="1" sz="1200">
                <a:solidFill>
                  <a:schemeClr val="tx1"/>
                </a:solidFill>
                <a:latin typeface="Arial" pitchFamily="34" charset="0"/>
                <a:ea typeface="ＭＳ Ｐ明朝" pitchFamily="18" charset="-128"/>
              </a:defRPr>
            </a:lvl4pPr>
            <a:lvl5pPr marL="2055754" indent="-228417" defTabSz="628147">
              <a:spcBef>
                <a:spcPct val="30000"/>
              </a:spcBef>
              <a:defRPr kumimoji="1" sz="1200">
                <a:solidFill>
                  <a:schemeClr val="tx1"/>
                </a:solidFill>
                <a:latin typeface="Arial" pitchFamily="34" charset="0"/>
                <a:ea typeface="ＭＳ Ｐ明朝" pitchFamily="18" charset="-128"/>
              </a:defRPr>
            </a:lvl5pPr>
            <a:lvl6pPr marL="2512588"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9423"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6257"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3091" indent="-228417" defTabSz="628147"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CBB210CD-9A17-44E5-8A35-FF489F0BB9A8}" type="slidenum">
              <a:rPr lang="en-US" altLang="ja-JP" sz="800">
                <a:ea typeface="ＭＳ Ｐゴシック" pitchFamily="50" charset="-128"/>
              </a:rPr>
              <a:pPr>
                <a:spcBef>
                  <a:spcPct val="0"/>
                </a:spcBef>
              </a:pPr>
              <a:t>32</a:t>
            </a:fld>
            <a:endParaRPr lang="en-US" altLang="ja-JP" sz="800">
              <a:ea typeface="ＭＳ Ｐゴシック" pitchFamily="50" charset="-128"/>
            </a:endParaRPr>
          </a:p>
        </p:txBody>
      </p:sp>
    </p:spTree>
    <p:extLst>
      <p:ext uri="{BB962C8B-B14F-4D97-AF65-F5344CB8AC3E}">
        <p14:creationId xmlns:p14="http://schemas.microsoft.com/office/powerpoint/2010/main" val="3882539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356" indent="-285521" defTabSz="62814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086" indent="-228417" defTabSz="62814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920" indent="-228417" defTabSz="62814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754" indent="-228417" defTabSz="62814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588"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423"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6257"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3091"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33</a:t>
            </a:fld>
            <a:endParaRPr lang="en-US" altLang="ja-JP" sz="800">
              <a:ea typeface="ＭＳ Ｐゴシック" panose="020B0600070205080204" pitchFamily="50" charset="-128"/>
            </a:endParaRPr>
          </a:p>
        </p:txBody>
      </p:sp>
    </p:spTree>
    <p:extLst>
      <p:ext uri="{BB962C8B-B14F-4D97-AF65-F5344CB8AC3E}">
        <p14:creationId xmlns:p14="http://schemas.microsoft.com/office/powerpoint/2010/main" val="2291423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4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356" indent="-285521" defTabSz="62814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086" indent="-228417" defTabSz="62814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920" indent="-228417" defTabSz="62814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754" indent="-228417" defTabSz="62814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588"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423"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6257"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3091" indent="-228417" defTabSz="62814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CB4459-94FA-47C9-A3DE-2B19C0015AA0}" type="slidenum">
              <a:rPr lang="en-US" altLang="ja-JP" sz="800">
                <a:ea typeface="ＭＳ Ｐゴシック" panose="020B0600070205080204" pitchFamily="50" charset="-128"/>
              </a:rPr>
              <a:pPr>
                <a:spcBef>
                  <a:spcPct val="0"/>
                </a:spcBef>
              </a:pPr>
              <a:t>34</a:t>
            </a:fld>
            <a:endParaRPr lang="en-US" altLang="ja-JP" sz="800">
              <a:ea typeface="ＭＳ Ｐゴシック" panose="020B0600070205080204" pitchFamily="50" charset="-128"/>
            </a:endParaRPr>
          </a:p>
        </p:txBody>
      </p:sp>
    </p:spTree>
    <p:extLst>
      <p:ext uri="{BB962C8B-B14F-4D97-AF65-F5344CB8AC3E}">
        <p14:creationId xmlns:p14="http://schemas.microsoft.com/office/powerpoint/2010/main" val="1276192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a:ln/>
        </p:spPr>
      </p:sp>
      <p:sp>
        <p:nvSpPr>
          <p:cNvPr id="880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ＭＳ Ｐ明朝" pitchFamily="18" charset="-128"/>
            </a:endParaRPr>
          </a:p>
        </p:txBody>
      </p:sp>
      <p:sp>
        <p:nvSpPr>
          <p:cNvPr id="880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13">
              <a:defRPr kumimoji="1" sz="1900">
                <a:solidFill>
                  <a:schemeClr val="tx1"/>
                </a:solidFill>
                <a:latin typeface="Arial" pitchFamily="34" charset="0"/>
                <a:ea typeface="ＭＳ Ｐゴシック" pitchFamily="50" charset="-128"/>
              </a:defRPr>
            </a:lvl1pPr>
            <a:lvl2pPr marL="742315" indent="-285506" defTabSz="628113">
              <a:defRPr kumimoji="1" sz="1900">
                <a:solidFill>
                  <a:schemeClr val="tx1"/>
                </a:solidFill>
                <a:latin typeface="Arial" pitchFamily="34" charset="0"/>
                <a:ea typeface="ＭＳ Ｐゴシック" pitchFamily="50" charset="-128"/>
              </a:defRPr>
            </a:lvl2pPr>
            <a:lvl3pPr marL="1142023" indent="-228404" defTabSz="628113">
              <a:defRPr kumimoji="1" sz="1900">
                <a:solidFill>
                  <a:schemeClr val="tx1"/>
                </a:solidFill>
                <a:latin typeface="Arial" pitchFamily="34" charset="0"/>
                <a:ea typeface="ＭＳ Ｐゴシック" pitchFamily="50" charset="-128"/>
              </a:defRPr>
            </a:lvl3pPr>
            <a:lvl4pPr marL="1598832" indent="-228404" defTabSz="628113">
              <a:defRPr kumimoji="1" sz="1900">
                <a:solidFill>
                  <a:schemeClr val="tx1"/>
                </a:solidFill>
                <a:latin typeface="Arial" pitchFamily="34" charset="0"/>
                <a:ea typeface="ＭＳ Ｐゴシック" pitchFamily="50" charset="-128"/>
              </a:defRPr>
            </a:lvl4pPr>
            <a:lvl5pPr marL="2055642" indent="-228404" defTabSz="628113">
              <a:defRPr kumimoji="1" sz="1900">
                <a:solidFill>
                  <a:schemeClr val="tx1"/>
                </a:solidFill>
                <a:latin typeface="Arial" pitchFamily="34" charset="0"/>
                <a:ea typeface="ＭＳ Ｐゴシック" pitchFamily="50" charset="-128"/>
              </a:defRPr>
            </a:lvl5pPr>
            <a:lvl6pPr marL="2512451" indent="-228404" defTabSz="628113"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69261" indent="-228404" defTabSz="628113"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6070" indent="-228404" defTabSz="628113"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2878" indent="-228404" defTabSz="628113"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fld id="{09B9562E-FA53-42E2-80C8-993DEEBA4F93}" type="slidenum">
              <a:rPr lang="en-US" altLang="ja-JP" sz="800"/>
              <a:pPr/>
              <a:t>35</a:t>
            </a:fld>
            <a:endParaRPr lang="en-US" altLang="ja-JP" sz="800"/>
          </a:p>
        </p:txBody>
      </p:sp>
    </p:spTree>
    <p:extLst>
      <p:ext uri="{BB962C8B-B14F-4D97-AF65-F5344CB8AC3E}">
        <p14:creationId xmlns:p14="http://schemas.microsoft.com/office/powerpoint/2010/main" val="2669807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14692" name="スライド番号プレースホルダー 1"/>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205" eaLnBrk="0" hangingPunct="0">
              <a:defRPr kumimoji="1">
                <a:solidFill>
                  <a:schemeClr val="tx1"/>
                </a:solidFill>
                <a:latin typeface="Gill Sans MT" panose="020B0502020104020203" pitchFamily="34" charset="0"/>
                <a:ea typeface="ＭＳ Ｐゴシック" panose="020B0600070205080204" pitchFamily="50" charset="-128"/>
              </a:defRPr>
            </a:lvl1pPr>
            <a:lvl2pPr marL="742315" indent="-285506" defTabSz="915205" eaLnBrk="0" hangingPunct="0">
              <a:defRPr kumimoji="1">
                <a:solidFill>
                  <a:schemeClr val="tx1"/>
                </a:solidFill>
                <a:latin typeface="Gill Sans MT" panose="020B0502020104020203" pitchFamily="34" charset="0"/>
                <a:ea typeface="ＭＳ Ｐゴシック" panose="020B0600070205080204" pitchFamily="50" charset="-128"/>
              </a:defRPr>
            </a:lvl2pPr>
            <a:lvl3pPr marL="1142023" indent="-228404" defTabSz="915205" eaLnBrk="0" hangingPunct="0">
              <a:defRPr kumimoji="1">
                <a:solidFill>
                  <a:schemeClr val="tx1"/>
                </a:solidFill>
                <a:latin typeface="Gill Sans MT" panose="020B0502020104020203" pitchFamily="34" charset="0"/>
                <a:ea typeface="ＭＳ Ｐゴシック" panose="020B0600070205080204" pitchFamily="50" charset="-128"/>
              </a:defRPr>
            </a:lvl3pPr>
            <a:lvl4pPr marL="1598832" indent="-228404" defTabSz="915205" eaLnBrk="0" hangingPunct="0">
              <a:defRPr kumimoji="1">
                <a:solidFill>
                  <a:schemeClr val="tx1"/>
                </a:solidFill>
                <a:latin typeface="Gill Sans MT" panose="020B0502020104020203" pitchFamily="34" charset="0"/>
                <a:ea typeface="ＭＳ Ｐゴシック" panose="020B0600070205080204" pitchFamily="50" charset="-128"/>
              </a:defRPr>
            </a:lvl4pPr>
            <a:lvl5pPr marL="2055642" indent="-228404" defTabSz="915205" eaLnBrk="0" hangingPunct="0">
              <a:defRPr kumimoji="1">
                <a:solidFill>
                  <a:schemeClr val="tx1"/>
                </a:solidFill>
                <a:latin typeface="Gill Sans MT" panose="020B0502020104020203" pitchFamily="34" charset="0"/>
                <a:ea typeface="ＭＳ Ｐゴシック" panose="020B0600070205080204" pitchFamily="50" charset="-128"/>
              </a:defRPr>
            </a:lvl5pPr>
            <a:lvl6pPr marL="2512451" indent="-228404" defTabSz="915205"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6pPr>
            <a:lvl7pPr marL="2969261" indent="-228404" defTabSz="915205"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7pPr>
            <a:lvl8pPr marL="3426070" indent="-228404" defTabSz="915205"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8pPr>
            <a:lvl9pPr marL="3882878" indent="-228404" defTabSz="915205"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9pPr>
          </a:lstStyle>
          <a:p>
            <a:pPr eaLnBrk="1" hangingPunct="1"/>
            <a:fld id="{EC0A8026-7AF5-4592-8371-3ED105A0EE4C}" type="slidenum">
              <a:rPr kumimoji="0" lang="en-US" altLang="ja-JP">
                <a:latin typeface="Arial" panose="020B0604020202020204" pitchFamily="34" charset="0"/>
              </a:rPr>
              <a:pPr eaLnBrk="1" hangingPunct="1"/>
              <a:t>36</a:t>
            </a:fld>
            <a:endParaRPr kumimoji="0" lang="en-US" altLang="ja-JP">
              <a:latin typeface="Arial" panose="020B0604020202020204" pitchFamily="34" charset="0"/>
            </a:endParaRPr>
          </a:p>
        </p:txBody>
      </p:sp>
    </p:spTree>
    <p:extLst>
      <p:ext uri="{BB962C8B-B14F-4D97-AF65-F5344CB8AC3E}">
        <p14:creationId xmlns:p14="http://schemas.microsoft.com/office/powerpoint/2010/main" val="3276253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254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552" indent="-287520" defTabSz="63254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080"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0112"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0145"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176"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0209"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0241"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0272"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37</a:t>
            </a:fld>
            <a:endParaRPr lang="en-US" altLang="ja-JP" sz="800">
              <a:ea typeface="ＭＳ Ｐゴシック" panose="020B0600070205080204" pitchFamily="50" charset="-128"/>
            </a:endParaRPr>
          </a:p>
        </p:txBody>
      </p:sp>
    </p:spTree>
    <p:extLst>
      <p:ext uri="{BB962C8B-B14F-4D97-AF65-F5344CB8AC3E}">
        <p14:creationId xmlns:p14="http://schemas.microsoft.com/office/powerpoint/2010/main" val="93869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スライド イメージ プレースホルダ 1"/>
          <p:cNvSpPr>
            <a:spLocks noGrp="1" noRot="1" noChangeAspect="1" noChangeArrowheads="1" noTextEdit="1"/>
          </p:cNvSpPr>
          <p:nvPr>
            <p:ph type="sldImg" idx="4294967295"/>
          </p:nvPr>
        </p:nvSpPr>
        <p:spPr>
          <a:xfrm>
            <a:off x="3127375" y="517525"/>
            <a:ext cx="3295650" cy="2471738"/>
          </a:xfrm>
          <a:ln/>
        </p:spPr>
      </p:sp>
      <p:sp>
        <p:nvSpPr>
          <p:cNvPr id="59395" name="ノート プレースホルダ 2"/>
          <p:cNvSpPr>
            <a:spLocks noGrp="1" noRot="1" noChangeAspect="1" noChangeArrowheads="1"/>
          </p:cNvSpPr>
          <p:nvPr>
            <p:ph type="body" idx="1"/>
          </p:nvPr>
        </p:nvSpPr>
        <p:spPr>
          <a:xfrm>
            <a:off x="1242214" y="3072092"/>
            <a:ext cx="7066177" cy="3048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59396" name="スライド番号プレースホルダ 3"/>
          <p:cNvSpPr txBox="1">
            <a:spLocks noGrp="1" noChangeArrowheads="1"/>
          </p:cNvSpPr>
          <p:nvPr/>
        </p:nvSpPr>
        <p:spPr bwMode="auto">
          <a:xfrm>
            <a:off x="5587579" y="6396358"/>
            <a:ext cx="4277147" cy="33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1" rIns="91360" bIns="45681" anchor="b"/>
          <a:lstStyle>
            <a:lvl1pPr>
              <a:spcBef>
                <a:spcPct val="30000"/>
              </a:spcBef>
              <a:defRPr kumimoji="1" sz="1200">
                <a:solidFill>
                  <a:schemeClr val="tx1"/>
                </a:solidFill>
                <a:latin typeface="Arial" pitchFamily="34" charset="0"/>
                <a:ea typeface="ＭＳ Ｐ明朝" pitchFamily="18" charset="-128"/>
              </a:defRPr>
            </a:lvl1pPr>
            <a:lvl2pPr marL="742950" indent="-285750">
              <a:spcBef>
                <a:spcPct val="30000"/>
              </a:spcBef>
              <a:defRPr kumimoji="1" sz="1200">
                <a:solidFill>
                  <a:schemeClr val="tx1"/>
                </a:solidFill>
                <a:latin typeface="Arial" pitchFamily="34" charset="0"/>
                <a:ea typeface="ＭＳ Ｐ明朝" pitchFamily="18" charset="-128"/>
              </a:defRPr>
            </a:lvl2pPr>
            <a:lvl3pPr marL="1143000" indent="-228600">
              <a:spcBef>
                <a:spcPct val="30000"/>
              </a:spcBef>
              <a:defRPr kumimoji="1" sz="1200">
                <a:solidFill>
                  <a:schemeClr val="tx1"/>
                </a:solidFill>
                <a:latin typeface="Arial" pitchFamily="34" charset="0"/>
                <a:ea typeface="ＭＳ Ｐ明朝" pitchFamily="18" charset="-128"/>
              </a:defRPr>
            </a:lvl3pPr>
            <a:lvl4pPr marL="1600200" indent="-228600">
              <a:spcBef>
                <a:spcPct val="30000"/>
              </a:spcBef>
              <a:defRPr kumimoji="1" sz="1200">
                <a:solidFill>
                  <a:schemeClr val="tx1"/>
                </a:solidFill>
                <a:latin typeface="Arial" pitchFamily="34" charset="0"/>
                <a:ea typeface="ＭＳ Ｐ明朝" pitchFamily="18" charset="-128"/>
              </a:defRPr>
            </a:lvl4pPr>
            <a:lvl5pPr marL="2057400" indent="-22860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70B43D44-75AB-4D92-A9A3-A884FC7F476E}" type="slidenum">
              <a:rPr kumimoji="0" lang="en-US" altLang="ja-JP">
                <a:latin typeface="Trebuchet MS" pitchFamily="34" charset="0"/>
                <a:ea typeface="ＭＳ Ｐゴシック" pitchFamily="50" charset="-128"/>
                <a:sym typeface="Trebuchet MS" pitchFamily="34" charset="0"/>
              </a:rPr>
              <a:pPr algn="r" eaLnBrk="1" hangingPunct="1">
                <a:spcBef>
                  <a:spcPct val="0"/>
                </a:spcBef>
              </a:pPr>
              <a:t>3</a:t>
            </a:fld>
            <a:endParaRPr kumimoji="0" lang="en-US" altLang="ja-JP" sz="1600">
              <a:latin typeface="Calibri" pitchFamily="34" charset="0"/>
              <a:ea typeface="ＭＳ Ｐゴシック" pitchFamily="50" charset="-128"/>
            </a:endParaRPr>
          </a:p>
        </p:txBody>
      </p:sp>
      <p:sp>
        <p:nvSpPr>
          <p:cNvPr id="59397" name="スライド番号プレースホルダー 1"/>
          <p:cNvSpPr txBox="1">
            <a:spLocks noGrp="1" noChangeArrowheads="1"/>
          </p:cNvSpPr>
          <p:nvPr/>
        </p:nvSpPr>
        <p:spPr bwMode="auto">
          <a:xfrm>
            <a:off x="5587579" y="6396358"/>
            <a:ext cx="4277147" cy="33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1" rIns="91360" bIns="45681" anchor="b"/>
          <a:lstStyle>
            <a:lvl1pPr>
              <a:spcBef>
                <a:spcPct val="30000"/>
              </a:spcBef>
              <a:defRPr kumimoji="1" sz="1200">
                <a:solidFill>
                  <a:schemeClr val="tx1"/>
                </a:solidFill>
                <a:latin typeface="Arial" pitchFamily="34" charset="0"/>
                <a:ea typeface="ＭＳ Ｐ明朝" pitchFamily="18" charset="-128"/>
              </a:defRPr>
            </a:lvl1pPr>
            <a:lvl2pPr marL="742950" indent="-285750">
              <a:spcBef>
                <a:spcPct val="30000"/>
              </a:spcBef>
              <a:defRPr kumimoji="1" sz="1200">
                <a:solidFill>
                  <a:schemeClr val="tx1"/>
                </a:solidFill>
                <a:latin typeface="Arial" pitchFamily="34" charset="0"/>
                <a:ea typeface="ＭＳ Ｐ明朝" pitchFamily="18" charset="-128"/>
              </a:defRPr>
            </a:lvl2pPr>
            <a:lvl3pPr marL="1143000" indent="-228600">
              <a:spcBef>
                <a:spcPct val="30000"/>
              </a:spcBef>
              <a:defRPr kumimoji="1" sz="1200">
                <a:solidFill>
                  <a:schemeClr val="tx1"/>
                </a:solidFill>
                <a:latin typeface="Arial" pitchFamily="34" charset="0"/>
                <a:ea typeface="ＭＳ Ｐ明朝" pitchFamily="18" charset="-128"/>
              </a:defRPr>
            </a:lvl3pPr>
            <a:lvl4pPr marL="1600200" indent="-228600">
              <a:spcBef>
                <a:spcPct val="30000"/>
              </a:spcBef>
              <a:defRPr kumimoji="1" sz="1200">
                <a:solidFill>
                  <a:schemeClr val="tx1"/>
                </a:solidFill>
                <a:latin typeface="Arial" pitchFamily="34" charset="0"/>
                <a:ea typeface="ＭＳ Ｐ明朝" pitchFamily="18" charset="-128"/>
              </a:defRPr>
            </a:lvl4pPr>
            <a:lvl5pPr marL="2057400" indent="-22860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ctr" eaLnBrk="1" hangingPunct="1">
              <a:spcBef>
                <a:spcPct val="0"/>
              </a:spcBef>
            </a:pPr>
            <a:fld id="{3D875580-6174-4665-A4C1-15BEFD4EDA3D}" type="slidenum">
              <a:rPr kumimoji="0" lang="en-US" altLang="ja-JP" sz="1600">
                <a:latin typeface="Calibri" pitchFamily="34" charset="0"/>
                <a:ea typeface="ＭＳ Ｐゴシック" pitchFamily="50" charset="-128"/>
              </a:rPr>
              <a:pPr algn="ctr" eaLnBrk="1" hangingPunct="1">
                <a:spcBef>
                  <a:spcPct val="0"/>
                </a:spcBef>
              </a:pPr>
              <a:t>3</a:t>
            </a:fld>
            <a:endParaRPr kumimoji="0" lang="en-US" altLang="ja-JP" sz="1600">
              <a:latin typeface="Calibri" pitchFamily="34" charset="0"/>
              <a:ea typeface="ＭＳ Ｐゴシック" pitchFamily="50" charset="-128"/>
            </a:endParaRPr>
          </a:p>
        </p:txBody>
      </p:sp>
    </p:spTree>
    <p:extLst>
      <p:ext uri="{BB962C8B-B14F-4D97-AF65-F5344CB8AC3E}">
        <p14:creationId xmlns:p14="http://schemas.microsoft.com/office/powerpoint/2010/main" val="2417520345"/>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254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552" indent="-287520" defTabSz="63254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080"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0112"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0145" indent="-230016" defTabSz="63254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176"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0209"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0241"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0272" indent="-230016" defTabSz="63254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38</a:t>
            </a:fld>
            <a:endParaRPr lang="en-US" altLang="ja-JP" sz="800">
              <a:ea typeface="ＭＳ Ｐゴシック" panose="020B0600070205080204" pitchFamily="50" charset="-128"/>
            </a:endParaRPr>
          </a:p>
        </p:txBody>
      </p:sp>
    </p:spTree>
    <p:extLst>
      <p:ext uri="{BB962C8B-B14F-4D97-AF65-F5344CB8AC3E}">
        <p14:creationId xmlns:p14="http://schemas.microsoft.com/office/powerpoint/2010/main" val="3543257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81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315" indent="-285506" defTabSz="6281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023" indent="-228404" defTabSz="6281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832" indent="-228404" defTabSz="6281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642" indent="-228404" defTabSz="6281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451" indent="-228404" defTabSz="6281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261" indent="-228404" defTabSz="6281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6070" indent="-228404" defTabSz="6281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878" indent="-228404" defTabSz="6281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45B26E3-9AD8-4153-BA03-4EBE3A641F3C}" type="slidenum">
              <a:rPr lang="en-US" altLang="ja-JP" sz="800">
                <a:ea typeface="ＭＳ Ｐゴシック" panose="020B0600070205080204" pitchFamily="50" charset="-128"/>
              </a:rPr>
              <a:pPr>
                <a:spcBef>
                  <a:spcPct val="0"/>
                </a:spcBef>
              </a:pPr>
              <a:t>39</a:t>
            </a:fld>
            <a:endParaRPr lang="en-US" altLang="ja-JP" sz="800">
              <a:ea typeface="ＭＳ Ｐゴシック" panose="020B0600070205080204" pitchFamily="50" charset="-128"/>
            </a:endParaRPr>
          </a:p>
        </p:txBody>
      </p:sp>
    </p:spTree>
    <p:extLst>
      <p:ext uri="{BB962C8B-B14F-4D97-AF65-F5344CB8AC3E}">
        <p14:creationId xmlns:p14="http://schemas.microsoft.com/office/powerpoint/2010/main" val="2131300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7644">
              <a:spcBef>
                <a:spcPct val="30000"/>
              </a:spcBef>
              <a:defRPr kumimoji="1" sz="1200">
                <a:solidFill>
                  <a:schemeClr val="tx1"/>
                </a:solidFill>
                <a:latin typeface="Arial" pitchFamily="34" charset="0"/>
                <a:ea typeface="ＭＳ Ｐ明朝" pitchFamily="18" charset="-128"/>
              </a:defRPr>
            </a:lvl1pPr>
            <a:lvl2pPr marL="740177" indent="-283709" defTabSz="627644">
              <a:spcBef>
                <a:spcPct val="30000"/>
              </a:spcBef>
              <a:defRPr kumimoji="1" sz="1200">
                <a:solidFill>
                  <a:schemeClr val="tx1"/>
                </a:solidFill>
                <a:latin typeface="Arial" pitchFamily="34" charset="0"/>
                <a:ea typeface="ＭＳ Ｐ明朝" pitchFamily="18" charset="-128"/>
              </a:defRPr>
            </a:lvl2pPr>
            <a:lvl3pPr marL="1139588" indent="-226650" defTabSz="627644">
              <a:spcBef>
                <a:spcPct val="30000"/>
              </a:spcBef>
              <a:defRPr kumimoji="1" sz="1200">
                <a:solidFill>
                  <a:schemeClr val="tx1"/>
                </a:solidFill>
                <a:latin typeface="Arial" pitchFamily="34" charset="0"/>
                <a:ea typeface="ＭＳ Ｐ明朝" pitchFamily="18" charset="-128"/>
              </a:defRPr>
            </a:lvl3pPr>
            <a:lvl4pPr marL="1596056" indent="-226650" defTabSz="627644">
              <a:spcBef>
                <a:spcPct val="30000"/>
              </a:spcBef>
              <a:defRPr kumimoji="1" sz="1200">
                <a:solidFill>
                  <a:schemeClr val="tx1"/>
                </a:solidFill>
                <a:latin typeface="Arial" pitchFamily="34" charset="0"/>
                <a:ea typeface="ＭＳ Ｐ明朝" pitchFamily="18" charset="-128"/>
              </a:defRPr>
            </a:lvl4pPr>
            <a:lvl5pPr marL="2052525" indent="-226650" defTabSz="627644">
              <a:spcBef>
                <a:spcPct val="30000"/>
              </a:spcBef>
              <a:defRPr kumimoji="1" sz="1200">
                <a:solidFill>
                  <a:schemeClr val="tx1"/>
                </a:solidFill>
                <a:latin typeface="Arial" pitchFamily="34" charset="0"/>
                <a:ea typeface="ＭＳ Ｐ明朝" pitchFamily="18" charset="-128"/>
              </a:defRPr>
            </a:lvl5pPr>
            <a:lvl6pPr marL="2508994" indent="-226650" defTabSz="62764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5463" indent="-226650" defTabSz="62764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1931" indent="-226650" defTabSz="62764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78400" indent="-226650" defTabSz="62764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39592062-48B0-4A9F-BBDA-70D9EEB05796}" type="slidenum">
              <a:rPr kumimoji="0" lang="en-US" altLang="ja-JP" sz="800">
                <a:latin typeface="Calibri" pitchFamily="34" charset="0"/>
                <a:ea typeface="ＭＳ Ｐゴシック" pitchFamily="50" charset="-128"/>
              </a:rPr>
              <a:pPr>
                <a:spcBef>
                  <a:spcPct val="0"/>
                </a:spcBef>
              </a:pPr>
              <a:t>40</a:t>
            </a:fld>
            <a:endParaRPr kumimoji="0" lang="en-US" altLang="ja-JP" sz="800">
              <a:latin typeface="Calibri" pitchFamily="34" charset="0"/>
              <a:ea typeface="ＭＳ Ｐゴシック" pitchFamily="50" charset="-128"/>
            </a:endParaRPr>
          </a:p>
        </p:txBody>
      </p:sp>
    </p:spTree>
    <p:extLst>
      <p:ext uri="{BB962C8B-B14F-4D97-AF65-F5344CB8AC3E}">
        <p14:creationId xmlns:p14="http://schemas.microsoft.com/office/powerpoint/2010/main" val="1808087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7610">
              <a:spcBef>
                <a:spcPct val="30000"/>
              </a:spcBef>
              <a:defRPr kumimoji="1" sz="1200">
                <a:solidFill>
                  <a:schemeClr val="tx1"/>
                </a:solidFill>
                <a:latin typeface="Arial" pitchFamily="34" charset="0"/>
                <a:ea typeface="ＭＳ Ｐ明朝" pitchFamily="18" charset="-128"/>
              </a:defRPr>
            </a:lvl1pPr>
            <a:lvl2pPr marL="740137" indent="-283694" defTabSz="627610">
              <a:spcBef>
                <a:spcPct val="30000"/>
              </a:spcBef>
              <a:defRPr kumimoji="1" sz="1200">
                <a:solidFill>
                  <a:schemeClr val="tx1"/>
                </a:solidFill>
                <a:latin typeface="Arial" pitchFamily="34" charset="0"/>
                <a:ea typeface="ＭＳ Ｐ明朝" pitchFamily="18" charset="-128"/>
              </a:defRPr>
            </a:lvl2pPr>
            <a:lvl3pPr marL="1139526" indent="-226637" defTabSz="627610">
              <a:spcBef>
                <a:spcPct val="30000"/>
              </a:spcBef>
              <a:defRPr kumimoji="1" sz="1200">
                <a:solidFill>
                  <a:schemeClr val="tx1"/>
                </a:solidFill>
                <a:latin typeface="Arial" pitchFamily="34" charset="0"/>
                <a:ea typeface="ＭＳ Ｐ明朝" pitchFamily="18" charset="-128"/>
              </a:defRPr>
            </a:lvl3pPr>
            <a:lvl4pPr marL="1595969" indent="-226637" defTabSz="627610">
              <a:spcBef>
                <a:spcPct val="30000"/>
              </a:spcBef>
              <a:defRPr kumimoji="1" sz="1200">
                <a:solidFill>
                  <a:schemeClr val="tx1"/>
                </a:solidFill>
                <a:latin typeface="Arial" pitchFamily="34" charset="0"/>
                <a:ea typeface="ＭＳ Ｐ明朝" pitchFamily="18" charset="-128"/>
              </a:defRPr>
            </a:lvl4pPr>
            <a:lvl5pPr marL="2052412" indent="-226637" defTabSz="627610">
              <a:spcBef>
                <a:spcPct val="30000"/>
              </a:spcBef>
              <a:defRPr kumimoji="1" sz="1200">
                <a:solidFill>
                  <a:schemeClr val="tx1"/>
                </a:solidFill>
                <a:latin typeface="Arial" pitchFamily="34" charset="0"/>
                <a:ea typeface="ＭＳ Ｐ明朝" pitchFamily="18" charset="-128"/>
              </a:defRPr>
            </a:lvl5pPr>
            <a:lvl6pPr marL="2508857" indent="-226637"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65301" indent="-226637"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1745" indent="-226637"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78188" indent="-226637"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39592062-48B0-4A9F-BBDA-70D9EEB05796}" type="slidenum">
              <a:rPr kumimoji="0" lang="en-US" altLang="ja-JP" sz="800">
                <a:latin typeface="Calibri" pitchFamily="34" charset="0"/>
                <a:ea typeface="ＭＳ Ｐゴシック" pitchFamily="50" charset="-128"/>
              </a:rPr>
              <a:pPr>
                <a:spcBef>
                  <a:spcPct val="0"/>
                </a:spcBef>
              </a:pPr>
              <a:t>41</a:t>
            </a:fld>
            <a:endParaRPr kumimoji="0" lang="en-US" altLang="ja-JP" sz="800">
              <a:latin typeface="Calibri" pitchFamily="34" charset="0"/>
              <a:ea typeface="ＭＳ Ｐゴシック" pitchFamily="50" charset="-128"/>
            </a:endParaRPr>
          </a:p>
        </p:txBody>
      </p:sp>
    </p:spTree>
    <p:extLst>
      <p:ext uri="{BB962C8B-B14F-4D97-AF65-F5344CB8AC3E}">
        <p14:creationId xmlns:p14="http://schemas.microsoft.com/office/powerpoint/2010/main" val="1173323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305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51" indent="-287750" defTabSz="63305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001" indent="-230200" defTabSz="63305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401" indent="-230200" defTabSz="63305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802" indent="-230200" defTabSz="63305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202"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603"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003"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403"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42</a:t>
            </a:fld>
            <a:endParaRPr kumimoji="0" lang="en-US" altLang="ja-JP" sz="80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961306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305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51" indent="-287750" defTabSz="63305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001" indent="-230200" defTabSz="63305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401" indent="-230200" defTabSz="63305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802" indent="-230200" defTabSz="63305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202"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603"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003"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403" indent="-230200" defTabSz="63305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43</a:t>
            </a:fld>
            <a:endParaRPr kumimoji="0" lang="en-US" altLang="ja-JP" sz="80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2005627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28004" name="スライド番号プレースホルダ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a:defRPr>
            </a:lvl1pPr>
            <a:lvl2pPr marL="747552" indent="-287520">
              <a:defRPr>
                <a:solidFill>
                  <a:schemeClr val="tx1"/>
                </a:solidFill>
                <a:latin typeface="Gill Sans MT"/>
              </a:defRPr>
            </a:lvl2pPr>
            <a:lvl3pPr marL="1150080" indent="-230016">
              <a:defRPr>
                <a:solidFill>
                  <a:schemeClr val="tx1"/>
                </a:solidFill>
                <a:latin typeface="Gill Sans MT"/>
              </a:defRPr>
            </a:lvl3pPr>
            <a:lvl4pPr marL="1610112" indent="-230016">
              <a:defRPr>
                <a:solidFill>
                  <a:schemeClr val="tx1"/>
                </a:solidFill>
                <a:latin typeface="Gill Sans MT"/>
              </a:defRPr>
            </a:lvl4pPr>
            <a:lvl5pPr marL="2070145" indent="-230016">
              <a:defRPr>
                <a:solidFill>
                  <a:schemeClr val="tx1"/>
                </a:solidFill>
                <a:latin typeface="Gill Sans MT"/>
              </a:defRPr>
            </a:lvl5pPr>
            <a:lvl6pPr marL="2530176" indent="-230016" fontAlgn="base">
              <a:spcBef>
                <a:spcPct val="0"/>
              </a:spcBef>
              <a:spcAft>
                <a:spcPct val="0"/>
              </a:spcAft>
              <a:defRPr>
                <a:solidFill>
                  <a:schemeClr val="tx1"/>
                </a:solidFill>
                <a:latin typeface="Gill Sans MT"/>
              </a:defRPr>
            </a:lvl6pPr>
            <a:lvl7pPr marL="2990209" indent="-230016" fontAlgn="base">
              <a:spcBef>
                <a:spcPct val="0"/>
              </a:spcBef>
              <a:spcAft>
                <a:spcPct val="0"/>
              </a:spcAft>
              <a:defRPr>
                <a:solidFill>
                  <a:schemeClr val="tx1"/>
                </a:solidFill>
                <a:latin typeface="Gill Sans MT"/>
              </a:defRPr>
            </a:lvl7pPr>
            <a:lvl8pPr marL="3450241" indent="-230016" fontAlgn="base">
              <a:spcBef>
                <a:spcPct val="0"/>
              </a:spcBef>
              <a:spcAft>
                <a:spcPct val="0"/>
              </a:spcAft>
              <a:defRPr>
                <a:solidFill>
                  <a:schemeClr val="tx1"/>
                </a:solidFill>
                <a:latin typeface="Gill Sans MT"/>
              </a:defRPr>
            </a:lvl8pPr>
            <a:lvl9pPr marL="3910272" indent="-230016" fontAlgn="base">
              <a:spcBef>
                <a:spcPct val="0"/>
              </a:spcBef>
              <a:spcAft>
                <a:spcPct val="0"/>
              </a:spcAft>
              <a:defRPr>
                <a:solidFill>
                  <a:schemeClr val="tx1"/>
                </a:solidFill>
                <a:latin typeface="Gill Sans MT"/>
              </a:defRPr>
            </a:lvl9pPr>
          </a:lstStyle>
          <a:p>
            <a:pPr fontAlgn="base">
              <a:spcBef>
                <a:spcPct val="0"/>
              </a:spcBef>
              <a:spcAft>
                <a:spcPct val="0"/>
              </a:spcAft>
              <a:defRPr/>
            </a:pPr>
            <a:fld id="{6DE14BC4-71FC-4761-BDBB-7103B2AAD73A}" type="slidenum">
              <a:rPr kumimoji="0" lang="ja-JP" altLang="en-US" smtClean="0">
                <a:latin typeface="Calibri" pitchFamily="34" charset="0"/>
              </a:rPr>
              <a:pPr fontAlgn="base">
                <a:spcBef>
                  <a:spcPct val="0"/>
                </a:spcBef>
                <a:spcAft>
                  <a:spcPct val="0"/>
                </a:spcAft>
                <a:defRPr/>
              </a:pPr>
              <a:t>46</a:t>
            </a:fld>
            <a:endParaRPr kumimoji="0" lang="ja-JP" altLang="en-US">
              <a:latin typeface="Calibri" pitchFamily="34" charset="0"/>
            </a:endParaRPr>
          </a:p>
        </p:txBody>
      </p:sp>
    </p:spTree>
    <p:extLst>
      <p:ext uri="{BB962C8B-B14F-4D97-AF65-F5344CB8AC3E}">
        <p14:creationId xmlns:p14="http://schemas.microsoft.com/office/powerpoint/2010/main" val="3544556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anose="020B0604020202020204" pitchFamily="34" charset="0"/>
              <a:ea typeface="ＭＳ Ｐ明朝" panose="02020600040205080304" pitchFamily="18" charset="-128"/>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37989">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3987" indent="-289994" defTabSz="63798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9979"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3970"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7962" indent="-231996" defTabSz="63798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51953"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15945"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79936"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43928" indent="-231996" defTabSz="6379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27A27B-3B1D-43E8-8EE5-D231D24F5864}" type="slidenum">
              <a:rPr kumimoji="0" lang="en-US" altLang="ja-JP" sz="800">
                <a:latin typeface="Calibri" panose="020F0502020204030204" pitchFamily="34" charset="0"/>
                <a:ea typeface="ＭＳ Ｐゴシック" panose="020B0600070205080204" pitchFamily="50" charset="-128"/>
              </a:rPr>
              <a:pPr>
                <a:spcBef>
                  <a:spcPct val="0"/>
                </a:spcBef>
              </a:pPr>
              <a:t>47</a:t>
            </a:fld>
            <a:endParaRPr kumimoji="0" lang="en-US" altLang="ja-JP" sz="80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811332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BFED856-5640-4CD0-915F-119A0DAD37A3}" type="slidenum">
              <a:rPr lang="en-US" altLang="ja-JP" smtClean="0"/>
              <a:pPr>
                <a:defRPr/>
              </a:pPr>
              <a:t>48</a:t>
            </a:fld>
            <a:endParaRPr lang="en-US" altLang="ja-JP"/>
          </a:p>
        </p:txBody>
      </p:sp>
    </p:spTree>
    <p:extLst>
      <p:ext uri="{BB962C8B-B14F-4D97-AF65-F5344CB8AC3E}">
        <p14:creationId xmlns:p14="http://schemas.microsoft.com/office/powerpoint/2010/main" val="169108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latin typeface="Arial" pitchFamily="34" charset="0"/>
              <a:ea typeface="ＭＳ Ｐ明朝" pitchFamily="18" charset="-128"/>
            </a:endParaRPr>
          </a:p>
        </p:txBody>
      </p:sp>
      <p:sp>
        <p:nvSpPr>
          <p:cNvPr id="860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27610">
              <a:spcBef>
                <a:spcPct val="30000"/>
              </a:spcBef>
              <a:defRPr kumimoji="1" sz="1200">
                <a:solidFill>
                  <a:schemeClr val="tx1"/>
                </a:solidFill>
                <a:latin typeface="Arial" pitchFamily="34" charset="0"/>
                <a:ea typeface="ＭＳ Ｐ明朝" pitchFamily="18" charset="-128"/>
              </a:defRPr>
            </a:lvl1pPr>
            <a:lvl2pPr marL="735382" indent="-282107" defTabSz="627610">
              <a:spcBef>
                <a:spcPct val="30000"/>
              </a:spcBef>
              <a:defRPr kumimoji="1" sz="1200">
                <a:solidFill>
                  <a:schemeClr val="tx1"/>
                </a:solidFill>
                <a:latin typeface="Arial" pitchFamily="34" charset="0"/>
                <a:ea typeface="ＭＳ Ｐ明朝" pitchFamily="18" charset="-128"/>
              </a:defRPr>
            </a:lvl2pPr>
            <a:lvl3pPr marL="1131600" indent="-225053" defTabSz="627610">
              <a:spcBef>
                <a:spcPct val="30000"/>
              </a:spcBef>
              <a:defRPr kumimoji="1" sz="1200">
                <a:solidFill>
                  <a:schemeClr val="tx1"/>
                </a:solidFill>
                <a:latin typeface="Arial" pitchFamily="34" charset="0"/>
                <a:ea typeface="ＭＳ Ｐ明朝" pitchFamily="18" charset="-128"/>
              </a:defRPr>
            </a:lvl3pPr>
            <a:lvl4pPr marL="1584875" indent="-225053" defTabSz="627610">
              <a:spcBef>
                <a:spcPct val="30000"/>
              </a:spcBef>
              <a:defRPr kumimoji="1" sz="1200">
                <a:solidFill>
                  <a:schemeClr val="tx1"/>
                </a:solidFill>
                <a:latin typeface="Arial" pitchFamily="34" charset="0"/>
                <a:ea typeface="ＭＳ Ｐ明朝" pitchFamily="18" charset="-128"/>
              </a:defRPr>
            </a:lvl4pPr>
            <a:lvl5pPr marL="2038148" indent="-225053" defTabSz="627610">
              <a:spcBef>
                <a:spcPct val="30000"/>
              </a:spcBef>
              <a:defRPr kumimoji="1" sz="1200">
                <a:solidFill>
                  <a:schemeClr val="tx1"/>
                </a:solidFill>
                <a:latin typeface="Arial" pitchFamily="34" charset="0"/>
                <a:ea typeface="ＭＳ Ｐ明朝" pitchFamily="18" charset="-128"/>
              </a:defRPr>
            </a:lvl5pPr>
            <a:lvl6pPr marL="2494592" indent="-225053"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51036" indent="-225053"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07481" indent="-225053"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63924" indent="-225053" defTabSz="62761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spcBef>
                <a:spcPct val="0"/>
              </a:spcBef>
            </a:pPr>
            <a:fld id="{2181A530-0BEF-48ED-8782-95FE09380A36}" type="slidenum">
              <a:rPr lang="ja-JP" altLang="en-US" sz="800">
                <a:latin typeface="Calibri" pitchFamily="34" charset="0"/>
                <a:ea typeface="ＭＳ Ｐゴシック" pitchFamily="50" charset="-128"/>
              </a:rPr>
              <a:pPr>
                <a:spcBef>
                  <a:spcPct val="0"/>
                </a:spcBef>
              </a:pPr>
              <a:t>49</a:t>
            </a:fld>
            <a:endParaRPr lang="ja-JP" altLang="en-US" sz="800">
              <a:latin typeface="Calibri" pitchFamily="34" charset="0"/>
              <a:ea typeface="ＭＳ Ｐゴシック" pitchFamily="50" charset="-128"/>
            </a:endParaRPr>
          </a:p>
        </p:txBody>
      </p:sp>
    </p:spTree>
    <p:extLst>
      <p:ext uri="{BB962C8B-B14F-4D97-AF65-F5344CB8AC3E}">
        <p14:creationId xmlns:p14="http://schemas.microsoft.com/office/powerpoint/2010/main" val="3877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28004" name="スライド番号プレースホルダ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a:defRPr>
            </a:lvl1pPr>
            <a:lvl2pPr marL="752780" indent="-289531">
              <a:defRPr>
                <a:solidFill>
                  <a:schemeClr val="tx1"/>
                </a:solidFill>
                <a:latin typeface="Gill Sans MT"/>
              </a:defRPr>
            </a:lvl2pPr>
            <a:lvl3pPr marL="1158123" indent="-231625">
              <a:defRPr>
                <a:solidFill>
                  <a:schemeClr val="tx1"/>
                </a:solidFill>
                <a:latin typeface="Gill Sans MT"/>
              </a:defRPr>
            </a:lvl3pPr>
            <a:lvl4pPr marL="1621373" indent="-231625">
              <a:defRPr>
                <a:solidFill>
                  <a:schemeClr val="tx1"/>
                </a:solidFill>
                <a:latin typeface="Gill Sans MT"/>
              </a:defRPr>
            </a:lvl4pPr>
            <a:lvl5pPr marL="2084623" indent="-231625">
              <a:defRPr>
                <a:solidFill>
                  <a:schemeClr val="tx1"/>
                </a:solidFill>
                <a:latin typeface="Gill Sans MT"/>
              </a:defRPr>
            </a:lvl5pPr>
            <a:lvl6pPr marL="2547872" indent="-231625" fontAlgn="base">
              <a:spcBef>
                <a:spcPct val="0"/>
              </a:spcBef>
              <a:spcAft>
                <a:spcPct val="0"/>
              </a:spcAft>
              <a:defRPr>
                <a:solidFill>
                  <a:schemeClr val="tx1"/>
                </a:solidFill>
                <a:latin typeface="Gill Sans MT"/>
              </a:defRPr>
            </a:lvl6pPr>
            <a:lvl7pPr marL="3011122" indent="-231625" fontAlgn="base">
              <a:spcBef>
                <a:spcPct val="0"/>
              </a:spcBef>
              <a:spcAft>
                <a:spcPct val="0"/>
              </a:spcAft>
              <a:defRPr>
                <a:solidFill>
                  <a:schemeClr val="tx1"/>
                </a:solidFill>
                <a:latin typeface="Gill Sans MT"/>
              </a:defRPr>
            </a:lvl7pPr>
            <a:lvl8pPr marL="3474371" indent="-231625" fontAlgn="base">
              <a:spcBef>
                <a:spcPct val="0"/>
              </a:spcBef>
              <a:spcAft>
                <a:spcPct val="0"/>
              </a:spcAft>
              <a:defRPr>
                <a:solidFill>
                  <a:schemeClr val="tx1"/>
                </a:solidFill>
                <a:latin typeface="Gill Sans MT"/>
              </a:defRPr>
            </a:lvl8pPr>
            <a:lvl9pPr marL="3937620" indent="-231625" fontAlgn="base">
              <a:spcBef>
                <a:spcPct val="0"/>
              </a:spcBef>
              <a:spcAft>
                <a:spcPct val="0"/>
              </a:spcAft>
              <a:defRPr>
                <a:solidFill>
                  <a:schemeClr val="tx1"/>
                </a:solidFill>
                <a:latin typeface="Gill Sans MT"/>
              </a:defRPr>
            </a:lvl9pPr>
          </a:lstStyle>
          <a:p>
            <a:pPr fontAlgn="base">
              <a:spcBef>
                <a:spcPct val="0"/>
              </a:spcBef>
              <a:spcAft>
                <a:spcPct val="0"/>
              </a:spcAft>
              <a:defRPr/>
            </a:pPr>
            <a:fld id="{6DE14BC4-71FC-4761-BDBB-7103B2AAD73A}" type="slidenum">
              <a:rPr kumimoji="0" lang="ja-JP" altLang="en-US" smtClean="0">
                <a:latin typeface="Calibri" pitchFamily="34" charset="0"/>
              </a:rPr>
              <a:pPr fontAlgn="base">
                <a:spcBef>
                  <a:spcPct val="0"/>
                </a:spcBef>
                <a:spcAft>
                  <a:spcPct val="0"/>
                </a:spcAft>
                <a:defRPr/>
              </a:pPr>
              <a:t>4</a:t>
            </a:fld>
            <a:endParaRPr kumimoji="0" lang="ja-JP" altLang="en-US">
              <a:latin typeface="Calibri" pitchFamily="34" charset="0"/>
            </a:endParaRPr>
          </a:p>
        </p:txBody>
      </p:sp>
    </p:spTree>
    <p:extLst>
      <p:ext uri="{BB962C8B-B14F-4D97-AF65-F5344CB8AC3E}">
        <p14:creationId xmlns:p14="http://schemas.microsoft.com/office/powerpoint/2010/main" val="681125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3A5E48B-7D2E-4EB3-9665-D9E45E11A31A}" type="slidenum">
              <a:rPr lang="en-US" altLang="ja-JP" smtClean="0"/>
              <a:pPr>
                <a:defRPr/>
              </a:pPr>
              <a:t>50</a:t>
            </a:fld>
            <a:endParaRPr lang="en-US" altLang="ja-JP"/>
          </a:p>
        </p:txBody>
      </p:sp>
    </p:spTree>
    <p:extLst>
      <p:ext uri="{BB962C8B-B14F-4D97-AF65-F5344CB8AC3E}">
        <p14:creationId xmlns:p14="http://schemas.microsoft.com/office/powerpoint/2010/main" val="159299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仏国会計法では、最高値又は最低値を予定するときは、～とあり、必要があれば予定価格を定めることができることになっていた。それを持ってきた。厳格に運用しているのは日本だけ・・・</a:t>
            </a:r>
          </a:p>
          <a:p>
            <a:pPr eaLnBrk="1" hangingPunct="1"/>
            <a:r>
              <a:rPr lang="ja-JP" altLang="en-US">
                <a:latin typeface="Arial" panose="020B0604020202020204" pitchFamily="34" charset="0"/>
              </a:rPr>
              <a:t>フランスには、この規定は既にない。韓国では予定価格的な規定はあるが、上限拘束があるようなものではない。</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電機メーカーのメーカー希望小売価格に対し、実勢価格。予定価格はあくまで実勢価格。</a:t>
            </a: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1E5FA13-B42A-4A69-ABC8-C8ECF77922A6}" type="slidenum">
              <a:rPr lang="en-US" altLang="ja-JP"/>
              <a:pPr eaLnBrk="1" hangingPunct="1"/>
              <a:t>5</a:t>
            </a:fld>
            <a:endParaRPr lang="en-US" altLang="ja-JP"/>
          </a:p>
        </p:txBody>
      </p:sp>
    </p:spTree>
    <p:extLst>
      <p:ext uri="{BB962C8B-B14F-4D97-AF65-F5344CB8AC3E}">
        <p14:creationId xmlns:p14="http://schemas.microsoft.com/office/powerpoint/2010/main" val="320020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仏国会計法では、最高値又は最低値を予定するときは、～とあり、必要があれば予定価格を定めることができることになっていた。それを持ってきた。厳格に運用しているのは日本だけ・・・</a:t>
            </a:r>
          </a:p>
          <a:p>
            <a:pPr eaLnBrk="1" hangingPunct="1"/>
            <a:r>
              <a:rPr lang="ja-JP" altLang="en-US">
                <a:latin typeface="Arial" panose="020B0604020202020204" pitchFamily="34" charset="0"/>
              </a:rPr>
              <a:t>フランスには、この規定は既にない。韓国では予定価格的な規定はあるが、上限拘束があるようなものではない。</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電機メーカーのメーカー希望小売価格に対し、実勢価格。予定価格はあくまで実勢価格。</a:t>
            </a: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1E5FA13-B42A-4A69-ABC8-C8ECF77922A6}" type="slidenum">
              <a:rPr lang="en-US" altLang="ja-JP"/>
              <a:pPr eaLnBrk="1" hangingPunct="1"/>
              <a:t>6</a:t>
            </a:fld>
            <a:endParaRPr lang="en-US" altLang="ja-JP"/>
          </a:p>
        </p:txBody>
      </p:sp>
    </p:spTree>
    <p:extLst>
      <p:ext uri="{BB962C8B-B14F-4D97-AF65-F5344CB8AC3E}">
        <p14:creationId xmlns:p14="http://schemas.microsoft.com/office/powerpoint/2010/main" val="341840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3250" name="スライド イメージ プレースホルダ 1"/>
          <p:cNvSpPr>
            <a:spLocks noGrp="1" noRot="1" noChangeAspect="1" noChangeArrowheads="1" noTextEdit="1"/>
          </p:cNvSpPr>
          <p:nvPr>
            <p:ph type="sldImg" idx="4294967295"/>
          </p:nvPr>
        </p:nvSpPr>
        <p:spPr>
          <a:xfrm>
            <a:off x="846138" y="757238"/>
            <a:ext cx="4827587" cy="3622675"/>
          </a:xfrm>
          <a:ln/>
        </p:spPr>
      </p:sp>
      <p:sp>
        <p:nvSpPr>
          <p:cNvPr id="53251" name="ノート プレースホルダ 2"/>
          <p:cNvSpPr>
            <a:spLocks noGrp="1" noRot="1" noChangeAspect="1" noChangeArrowheads="1"/>
          </p:cNvSpPr>
          <p:nvPr>
            <p:ph type="body" idx="1"/>
          </p:nvPr>
        </p:nvSpPr>
        <p:spPr>
          <a:xfrm>
            <a:off x="847725" y="4500563"/>
            <a:ext cx="48244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
        <p:nvSpPr>
          <p:cNvPr id="53252" name="スライド番号プレースホルダ 3"/>
          <p:cNvSpPr txBox="1">
            <a:spLocks noGrp="1" noChangeArrowheads="1"/>
          </p:cNvSpPr>
          <p:nvPr/>
        </p:nvSpPr>
        <p:spPr bwMode="auto">
          <a:xfrm>
            <a:off x="3814763" y="9369425"/>
            <a:ext cx="29194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5" rIns="91388" bIns="45695"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C88B921-F1AF-426D-A1CF-27CB2DAC6737}" type="slidenum">
              <a:rPr lang="en-US" altLang="ja-JP" sz="1200">
                <a:latin typeface="Trebuchet MS" panose="020B0603020202020204" pitchFamily="34" charset="0"/>
                <a:sym typeface="Trebuchet MS" panose="020B0603020202020204" pitchFamily="34" charset="0"/>
              </a:rPr>
              <a:pPr algn="r" eaLnBrk="1" hangingPunct="1"/>
              <a:t>7</a:t>
            </a:fld>
            <a:endParaRPr lang="en-US" altLang="ja-JP" sz="1600"/>
          </a:p>
        </p:txBody>
      </p:sp>
      <p:sp>
        <p:nvSpPr>
          <p:cNvPr id="53253" name="スライド番号プレースホルダー 1"/>
          <p:cNvSpPr txBox="1">
            <a:spLocks noGrp="1" noChangeArrowheads="1"/>
          </p:cNvSpPr>
          <p:nvPr/>
        </p:nvSpPr>
        <p:spPr bwMode="auto">
          <a:xfrm>
            <a:off x="3814763" y="9369425"/>
            <a:ext cx="29194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5" rIns="91388" bIns="45695"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710AD36-5B87-4A60-A59D-166F4D565C08}" type="slidenum">
              <a:rPr lang="en-US" altLang="ja-JP" sz="1600"/>
              <a:pPr eaLnBrk="1" hangingPunct="1"/>
              <a:t>7</a:t>
            </a:fld>
            <a:endParaRPr lang="en-US" altLang="ja-JP" sz="1600"/>
          </a:p>
        </p:txBody>
      </p:sp>
    </p:spTree>
    <p:extLst>
      <p:ext uri="{BB962C8B-B14F-4D97-AF65-F5344CB8AC3E}">
        <p14:creationId xmlns:p14="http://schemas.microsoft.com/office/powerpoint/2010/main" val="3856809817"/>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ln/>
        </p:spPr>
      </p:sp>
      <p:sp>
        <p:nvSpPr>
          <p:cNvPr id="542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9C4B704-8E31-4649-A919-D41B9686D4E1}" type="slidenum">
              <a:rPr lang="en-US" altLang="ja-JP"/>
              <a:pPr eaLnBrk="1" hangingPunct="1"/>
              <a:t>8</a:t>
            </a:fld>
            <a:endParaRPr lang="en-US" altLang="ja-JP"/>
          </a:p>
        </p:txBody>
      </p:sp>
    </p:spTree>
    <p:extLst>
      <p:ext uri="{BB962C8B-B14F-4D97-AF65-F5344CB8AC3E}">
        <p14:creationId xmlns:p14="http://schemas.microsoft.com/office/powerpoint/2010/main" val="349470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a:ln/>
        </p:spPr>
      </p:sp>
      <p:sp>
        <p:nvSpPr>
          <p:cNvPr id="552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5530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ADB188-C931-4A43-B716-416DA6FC80F2}" type="slidenum">
              <a:rPr lang="en-US" altLang="ja-JP"/>
              <a:pPr eaLnBrk="1" hangingPunct="1"/>
              <a:t>9</a:t>
            </a:fld>
            <a:endParaRPr lang="en-US" altLang="ja-JP"/>
          </a:p>
        </p:txBody>
      </p:sp>
    </p:spTree>
    <p:extLst>
      <p:ext uri="{BB962C8B-B14F-4D97-AF65-F5344CB8AC3E}">
        <p14:creationId xmlns:p14="http://schemas.microsoft.com/office/powerpoint/2010/main" val="4145836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pPr>
              <a:defRPr/>
            </a:pPr>
            <a:fld id="{8D13B7AE-7895-427D-B858-1B51BF76F434}" type="datetime1">
              <a:rPr lang="ja-JP" altLang="en-US" smtClean="0"/>
              <a:pPr>
                <a:defRPr/>
              </a:pPr>
              <a:t>2017/11/10</a:t>
            </a:fld>
            <a:endParaRPr lang="en-US" altLang="ja-JP"/>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pPr>
              <a:defRPr/>
            </a:pPr>
            <a:endParaRPr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pPr>
              <a:defRPr/>
            </a:pPr>
            <a:fld id="{1AF62B93-F64C-4CF8-AB5A-871EF5468CA6}" type="slidenum">
              <a:rPr lang="ja-JP" altLang="en-US"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fld id="{188704B0-B89C-453E-BBA6-0923D6B27690}" type="datetime1">
              <a:rPr lang="ja-JP" altLang="en-US" smtClean="0"/>
              <a:pPr>
                <a:defRPr/>
              </a:pPr>
              <a:t>2017/11/10</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E43FD7C-24CC-4FD1-8530-85551BB7C527}" type="slidenum">
              <a:rPr lang="ja-JP" altLang="en-US"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fld id="{456DFDF7-E985-4840-8FB8-5728AE743E3F}" type="datetime1">
              <a:rPr lang="ja-JP" altLang="en-US" smtClean="0"/>
              <a:pPr>
                <a:defRPr/>
              </a:pPr>
              <a:t>2017/11/10</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9967F6-8FBC-423A-848C-EF47A81FC913}" type="slidenum">
              <a:rPr lang="ja-JP" altLang="en-US"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fld id="{43FFE419-E21D-430C-A7A1-F779AC50E13E}" type="datetime1">
              <a:rPr lang="ja-JP" altLang="en-US" smtClean="0"/>
              <a:pPr>
                <a:defRPr/>
              </a:pPr>
              <a:t>2017/11/10</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216A190-258A-4BF0-B492-6E4BEC405011}" type="slidenum">
              <a:rPr lang="ja-JP" altLang="en-US" smtClean="0"/>
              <a:pPr>
                <a:defRPr/>
              </a:pPr>
              <a:t>‹#›</a:t>
            </a:fld>
            <a:endParaRPr lang="en-US" altLang="ja-JP"/>
          </a:p>
        </p:txBody>
      </p:sp>
      <p:sp>
        <p:nvSpPr>
          <p:cNvPr id="7" name="タイトル 6"/>
          <p:cNvSpPr>
            <a:spLocks noGrp="1"/>
          </p:cNvSpPr>
          <p:nvPr>
            <p:ph type="title"/>
          </p:nvPr>
        </p:nvSpPr>
        <p:spPr/>
        <p:txBody>
          <a:bodyPr rtlCol="0"/>
          <a:lstStyle/>
          <a:p>
            <a:r>
              <a:rPr kumimoji="0" lang="ja-JP" altLang="en-US"/>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AF1EED52-864F-4EB1-8119-17F9CBD27D03}" type="datetime1">
              <a:rPr lang="ja-JP" altLang="en-US" smtClean="0"/>
              <a:pPr>
                <a:defRPr/>
              </a:pPr>
              <a:t>2017/11/10</a:t>
            </a:fld>
            <a:endParaRPr lang="en-US" altLang="ja-JP"/>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3DF312F3-8494-4286-939D-457CE66C66E8}" type="slidenum">
              <a:rPr lang="ja-JP" altLang="en-US" smtClean="0"/>
              <a:pPr>
                <a:defRPr/>
              </a:pPr>
              <a:t>‹#›</a:t>
            </a:fld>
            <a:endParaRPr lang="en-US" altLang="ja-JP"/>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fld id="{5797AE0B-ACB3-4ACE-91CE-D93B5A264C0E}" type="datetime1">
              <a:rPr lang="ja-JP" altLang="en-US" smtClean="0"/>
              <a:pPr>
                <a:defRPr/>
              </a:pPr>
              <a:t>2017/11/10</a:t>
            </a:fld>
            <a:endParaRPr lang="en-US" altLang="ja-JP"/>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89F694A0-6640-4771-BB1E-0FD22065C77B}" type="slidenum">
              <a:rPr lang="ja-JP" altLang="en-US" smtClean="0"/>
              <a:pPr>
                <a:defRPr/>
              </a:pPr>
              <a:t>‹#›</a:t>
            </a:fld>
            <a:endParaRPr lang="en-US" altLang="ja-JP"/>
          </a:p>
        </p:txBody>
      </p:sp>
      <p:sp>
        <p:nvSpPr>
          <p:cNvPr id="8" name="タイトル 7"/>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fld id="{9D45A056-1AAE-4934-A7DB-EBAF32306AC8}" type="datetime1">
              <a:rPr lang="ja-JP" altLang="en-US" smtClean="0"/>
              <a:pPr>
                <a:defRPr/>
              </a:pPr>
              <a:t>2017/11/10</a:t>
            </a:fld>
            <a:endParaRPr lang="en-US" altLang="ja-JP"/>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AE285F30-1714-4120-91B7-95EB055F56B3}" type="slidenum">
              <a:rPr lang="ja-JP" altLang="en-US" smtClean="0"/>
              <a:pPr>
                <a:defRPr/>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fld id="{DCB0865A-1124-4F80-8D43-00F2F7D5B1EF}" type="datetime1">
              <a:rPr lang="ja-JP" altLang="en-US" smtClean="0"/>
              <a:pPr>
                <a:defRPr/>
              </a:pPr>
              <a:t>2017/11/10</a:t>
            </a:fld>
            <a:endParaRPr lang="en-US" altLang="ja-JP"/>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1311602C-4339-4971-AA82-94736E61C3EF}" type="slidenum">
              <a:rPr lang="ja-JP" altLang="en-US" smtClean="0"/>
              <a:pPr>
                <a:defRPr/>
              </a:pPr>
              <a:t>‹#›</a:t>
            </a:fld>
            <a:endParaRPr lang="en-US" altLang="ja-JP"/>
          </a:p>
        </p:txBody>
      </p:sp>
      <p:sp>
        <p:nvSpPr>
          <p:cNvPr id="6" name="タイトル 5"/>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BC8164CC-A539-47AA-8DDF-A0AF48E753D7}" type="datetime1">
              <a:rPr lang="ja-JP" altLang="en-US" smtClean="0"/>
              <a:pPr>
                <a:defRPr/>
              </a:pPr>
              <a:t>2017/11/10</a:t>
            </a:fld>
            <a:endParaRPr lang="en-US" altLang="ja-JP"/>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F17E8D1B-9A71-4202-B3F0-348051FC76EA}" type="slidenum">
              <a:rPr lang="ja-JP" altLang="en-US"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p>
            <a:pPr>
              <a:defRPr/>
            </a:pPr>
            <a:fld id="{ABECD49F-DF8C-4D9B-898A-953AF03F20FF}" type="datetime1">
              <a:rPr lang="ja-JP" altLang="en-US" smtClean="0"/>
              <a:pPr>
                <a:defRPr/>
              </a:pPr>
              <a:t>2017/11/10</a:t>
            </a:fld>
            <a:endParaRPr lang="en-US" altLang="ja-JP"/>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033E570-50D6-4C5D-ACD1-8D892C77F7B7}" type="slidenum">
              <a:rPr lang="ja-JP" altLang="en-US" smtClean="0"/>
              <a:pPr>
                <a:defRPr/>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pPr>
              <a:defRPr/>
            </a:pPr>
            <a:fld id="{3FF80387-A086-413E-9403-62B9E11FF14E}" type="datetime1">
              <a:rPr lang="ja-JP" altLang="en-US" smtClean="0"/>
              <a:pPr>
                <a:defRPr/>
              </a:pPr>
              <a:t>2017/11/10</a:t>
            </a:fld>
            <a:endParaRPr lang="en-US" altLang="ja-JP"/>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pPr>
              <a:defRPr/>
            </a:pPr>
            <a:fld id="{C6CB11C8-B517-4893-B715-197B0FFB767B}" type="slidenum">
              <a:rPr lang="ja-JP" altLang="en-US" smtClean="0"/>
              <a:pPr>
                <a:defRPr/>
              </a:pPr>
              <a:t>‹#›</a:t>
            </a:fld>
            <a:endParaRPr lang="en-US" altLang="ja-JP"/>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5445B310-4D7D-4904-A1DF-8721B15E9F97}" type="datetime1">
              <a:rPr lang="ja-JP" altLang="en-US" smtClean="0"/>
              <a:pPr>
                <a:defRPr/>
              </a:pPr>
              <a:t>2017/11/10</a:t>
            </a:fld>
            <a:endParaRPr lang="en-US" altLang="ja-JP"/>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C6217BE-B5D1-437B-BA58-5575951B947A}" type="slidenum">
              <a:rPr lang="ja-JP" altLang="en-US"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Lst>
  <p:hf hdr="0" ftr="0" dt="0"/>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ctrTitle"/>
          </p:nvPr>
        </p:nvSpPr>
        <p:spPr>
          <a:xfrm>
            <a:off x="124895" y="1196752"/>
            <a:ext cx="8905528" cy="936104"/>
          </a:xfrm>
        </p:spPr>
        <p:txBody>
          <a:bodyPr>
            <a:normAutofit/>
          </a:bodyPr>
          <a:lstStyle/>
          <a:p>
            <a:pPr algn="ctr">
              <a:defRPr/>
            </a:pPr>
            <a:r>
              <a:rPr lang="ja-JP" altLang="en-US" sz="4000" dirty="0">
                <a:solidFill>
                  <a:srgbClr val="993300"/>
                </a:solidFill>
                <a:effectLst>
                  <a:outerShdw blurRad="38100" dist="38100" dir="2700000" algn="tl">
                    <a:srgbClr val="000000"/>
                  </a:outerShdw>
                </a:effectLst>
                <a:latin typeface="HGP創英角ｺﾞｼｯｸUB" pitchFamily="50" charset="-128"/>
                <a:ea typeface="HGP創英角ｺﾞｼｯｸUB" pitchFamily="50" charset="-128"/>
              </a:rPr>
              <a:t>海外と比較したわが国の公共調達</a:t>
            </a:r>
            <a:endParaRPr lang="ja-JP" altLang="en-US" sz="4000" dirty="0">
              <a:solidFill>
                <a:srgbClr val="993300"/>
              </a:solidFill>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Gill Sans MT"/>
                <a:ea typeface="ＭＳ Ｐゴシック" panose="020B0600070205080204" pitchFamily="50" charset="-128"/>
              </a:defRPr>
            </a:lvl1pPr>
            <a:lvl2pPr marL="742950" indent="-285750" eaLnBrk="0" hangingPunct="0">
              <a:defRPr kumimoji="1">
                <a:solidFill>
                  <a:schemeClr val="tx1"/>
                </a:solidFill>
                <a:latin typeface="Gill Sans MT"/>
                <a:ea typeface="ＭＳ Ｐゴシック" panose="020B0600070205080204" pitchFamily="50" charset="-128"/>
              </a:defRPr>
            </a:lvl2pPr>
            <a:lvl3pPr marL="1143000" indent="-228600" eaLnBrk="0" hangingPunct="0">
              <a:defRPr kumimoji="1">
                <a:solidFill>
                  <a:schemeClr val="tx1"/>
                </a:solidFill>
                <a:latin typeface="Gill Sans MT"/>
                <a:ea typeface="ＭＳ Ｐゴシック" panose="020B0600070205080204" pitchFamily="50" charset="-128"/>
              </a:defRPr>
            </a:lvl3pPr>
            <a:lvl4pPr marL="1600200" indent="-228600" eaLnBrk="0" hangingPunct="0">
              <a:defRPr kumimoji="1">
                <a:solidFill>
                  <a:schemeClr val="tx1"/>
                </a:solidFill>
                <a:latin typeface="Gill Sans MT"/>
                <a:ea typeface="ＭＳ Ｐゴシック" panose="020B0600070205080204" pitchFamily="50" charset="-128"/>
              </a:defRPr>
            </a:lvl4pPr>
            <a:lvl5pPr marL="2057400" indent="-228600" eaLnBrk="0" hangingPunct="0">
              <a:defRPr kumimoji="1">
                <a:solidFill>
                  <a:schemeClr val="tx1"/>
                </a:solidFill>
                <a:latin typeface="Gill Sans MT"/>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anose="020B0600070205080204" pitchFamily="50" charset="-128"/>
              </a:defRPr>
            </a:lvl9pPr>
          </a:lstStyle>
          <a:p>
            <a:pPr eaLnBrk="1" hangingPunct="1"/>
            <a:fld id="{307369C1-C316-4090-9431-6B7502F64CEF}" type="slidenum">
              <a:rPr kumimoji="0" lang="ja-JP" altLang="en-US">
                <a:solidFill>
                  <a:srgbClr val="B5A788"/>
                </a:solidFill>
                <a:ea typeface="HGｺﾞｼｯｸE" panose="020B0909000000000000" pitchFamily="49" charset="-128"/>
              </a:rPr>
              <a:pPr eaLnBrk="1" hangingPunct="1"/>
              <a:t>1</a:t>
            </a:fld>
            <a:endParaRPr kumimoji="0" lang="en-US" altLang="ja-JP" dirty="0">
              <a:solidFill>
                <a:srgbClr val="B5A788"/>
              </a:solidFill>
              <a:ea typeface="HGｺﾞｼｯｸE" panose="020B0909000000000000" pitchFamily="49" charset="-128"/>
            </a:endParaRPr>
          </a:p>
        </p:txBody>
      </p:sp>
      <p:sp>
        <p:nvSpPr>
          <p:cNvPr id="8" name="Rectangle 3"/>
          <p:cNvSpPr txBox="1">
            <a:spLocks noChangeArrowheads="1"/>
          </p:cNvSpPr>
          <p:nvPr/>
        </p:nvSpPr>
        <p:spPr>
          <a:xfrm>
            <a:off x="1766691" y="3140968"/>
            <a:ext cx="5621936" cy="1277273"/>
          </a:xfrm>
          <a:prstGeom prst="rect">
            <a:avLst/>
          </a:prstGeom>
        </p:spPr>
        <p:txBody>
          <a:bodyPr wrap="square">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0" indent="0" algn="ctr" fontAlgn="auto">
              <a:spcAft>
                <a:spcPts val="0"/>
              </a:spcAft>
              <a:buFontTx/>
              <a:buNone/>
              <a:defRPr/>
            </a:pPr>
            <a:r>
              <a:rPr lang="ja-JP" altLang="en-US" sz="3600" dirty="0">
                <a:solidFill>
                  <a:schemeClr val="tx2">
                    <a:lumMod val="50000"/>
                  </a:schemeClr>
                </a:solidFill>
                <a:latin typeface="HGP創英角ｺﾞｼｯｸUB" pitchFamily="50" charset="-128"/>
                <a:ea typeface="HGP創英角ｺﾞｼｯｸUB" pitchFamily="50" charset="-128"/>
              </a:rPr>
              <a:t>日本大学危機管理学部</a:t>
            </a:r>
            <a:endParaRPr lang="en-US" altLang="ja-JP" sz="3600" dirty="0">
              <a:solidFill>
                <a:schemeClr val="tx2">
                  <a:lumMod val="50000"/>
                </a:schemeClr>
              </a:solidFill>
              <a:latin typeface="HGP創英角ｺﾞｼｯｸUB" pitchFamily="50" charset="-128"/>
              <a:ea typeface="HGP創英角ｺﾞｼｯｸUB" pitchFamily="50" charset="-128"/>
            </a:endParaRPr>
          </a:p>
          <a:p>
            <a:pPr marL="0" indent="0" algn="ctr" fontAlgn="auto">
              <a:spcAft>
                <a:spcPts val="0"/>
              </a:spcAft>
              <a:buFontTx/>
              <a:buNone/>
              <a:defRPr/>
            </a:pPr>
            <a:r>
              <a:rPr lang="ja-JP" altLang="en-US" sz="3600" dirty="0">
                <a:solidFill>
                  <a:schemeClr val="tx2">
                    <a:lumMod val="50000"/>
                  </a:schemeClr>
                </a:solidFill>
                <a:latin typeface="HGP創英角ｺﾞｼｯｸUB" pitchFamily="50" charset="-128"/>
                <a:ea typeface="HGP創英角ｺﾞｼｯｸUB" pitchFamily="50" charset="-128"/>
              </a:rPr>
              <a:t>木下 誠也</a:t>
            </a:r>
          </a:p>
        </p:txBody>
      </p:sp>
      <p:sp>
        <p:nvSpPr>
          <p:cNvPr id="9" name="Rectangle 4"/>
          <p:cNvSpPr>
            <a:spLocks noChangeArrowheads="1"/>
          </p:cNvSpPr>
          <p:nvPr/>
        </p:nvSpPr>
        <p:spPr bwMode="auto">
          <a:xfrm>
            <a:off x="1262959" y="4581128"/>
            <a:ext cx="6629400" cy="646331"/>
          </a:xfrm>
          <a:prstGeom prst="rect">
            <a:avLst/>
          </a:prstGeom>
          <a:noFill/>
          <a:ln>
            <a:noFill/>
          </a:ln>
          <a:extLst/>
        </p:spPr>
        <p:txBody>
          <a:bodyPr>
            <a:spAutoFit/>
          </a:bodyPr>
          <a:lstStyle/>
          <a:p>
            <a:pPr algn="ctr" fontAlgn="auto">
              <a:spcBef>
                <a:spcPct val="20000"/>
              </a:spcBef>
              <a:spcAft>
                <a:spcPts val="0"/>
              </a:spcAft>
              <a:defRPr/>
            </a:pPr>
            <a:r>
              <a:rPr kumimoji="0" lang="ja-JP" altLang="en-US" sz="3600" dirty="0">
                <a:solidFill>
                  <a:srgbClr val="002060"/>
                </a:solidFill>
                <a:latin typeface="HGP創英角ｺﾞｼｯｸUB" pitchFamily="50" charset="-128"/>
                <a:ea typeface="HGP創英角ｺﾞｼｯｸUB" pitchFamily="50" charset="-128"/>
              </a:rPr>
              <a:t>平成２９年９月</a:t>
            </a:r>
          </a:p>
        </p:txBody>
      </p:sp>
    </p:spTree>
    <p:extLst>
      <p:ext uri="{BB962C8B-B14F-4D97-AF65-F5344CB8AC3E}">
        <p14:creationId xmlns:p14="http://schemas.microsoft.com/office/powerpoint/2010/main" val="3996627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39750" y="2911180"/>
            <a:ext cx="612775" cy="36750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002060"/>
                </a:solidFill>
              </a:rPr>
              <a:t>①予定価格</a:t>
            </a:r>
          </a:p>
        </p:txBody>
      </p:sp>
      <p:sp>
        <p:nvSpPr>
          <p:cNvPr id="4" name="角丸四角形 3"/>
          <p:cNvSpPr/>
          <p:nvPr/>
        </p:nvSpPr>
        <p:spPr>
          <a:xfrm>
            <a:off x="1673225" y="3442993"/>
            <a:ext cx="612775" cy="3135312"/>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C00000"/>
                </a:solidFill>
              </a:rPr>
              <a:t>②落札価格</a:t>
            </a:r>
          </a:p>
        </p:txBody>
      </p:sp>
      <p:sp>
        <p:nvSpPr>
          <p:cNvPr id="26640" name="テキスト ボックス 23"/>
          <p:cNvSpPr txBox="1">
            <a:spLocks noChangeArrowheads="1"/>
          </p:cNvSpPr>
          <p:nvPr/>
        </p:nvSpPr>
        <p:spPr bwMode="auto">
          <a:xfrm>
            <a:off x="2709863" y="2986088"/>
            <a:ext cx="20081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3200">
                <a:solidFill>
                  <a:srgbClr val="FF0000"/>
                </a:solidFill>
                <a:latin typeface="Arial" pitchFamily="34" charset="0"/>
              </a:rPr>
              <a:t>変更増の予定価格</a:t>
            </a:r>
          </a:p>
        </p:txBody>
      </p:sp>
      <p:sp>
        <p:nvSpPr>
          <p:cNvPr id="2970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fld id="{8B4274FA-BFAF-4161-AE76-1FFF4F880651}" type="slidenum">
              <a:rPr kumimoji="0" lang="en-US" altLang="ja-JP" smtClean="0">
                <a:solidFill>
                  <a:srgbClr val="B5A788"/>
                </a:solidFill>
              </a:rPr>
              <a:pPr eaLnBrk="1" hangingPunct="1"/>
              <a:t>10</a:t>
            </a:fld>
            <a:endParaRPr kumimoji="0" lang="en-US" altLang="ja-JP">
              <a:solidFill>
                <a:srgbClr val="B5A788"/>
              </a:solidFill>
            </a:endParaRPr>
          </a:p>
        </p:txBody>
      </p:sp>
      <p:sp>
        <p:nvSpPr>
          <p:cNvPr id="18" name="角丸四角形 17"/>
          <p:cNvSpPr/>
          <p:nvPr/>
        </p:nvSpPr>
        <p:spPr>
          <a:xfrm>
            <a:off x="539750" y="1074443"/>
            <a:ext cx="612775" cy="181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002060"/>
                </a:solidFill>
              </a:rPr>
              <a:t>増額</a:t>
            </a:r>
            <a:endParaRPr kumimoji="0" lang="en-US" altLang="ja-JP" sz="3200" b="1" dirty="0">
              <a:solidFill>
                <a:srgbClr val="002060"/>
              </a:solidFill>
            </a:endParaRPr>
          </a:p>
          <a:p>
            <a:pPr algn="ctr" fontAlgn="auto">
              <a:spcBef>
                <a:spcPts val="0"/>
              </a:spcBef>
              <a:spcAft>
                <a:spcPts val="0"/>
              </a:spcAft>
              <a:defRPr/>
            </a:pPr>
            <a:r>
              <a:rPr kumimoji="0" lang="en-US" altLang="ja-JP" sz="3200" b="1" dirty="0">
                <a:solidFill>
                  <a:srgbClr val="002060"/>
                </a:solidFill>
              </a:rPr>
              <a:t>A</a:t>
            </a:r>
            <a:endParaRPr kumimoji="0" lang="ja-JP" altLang="en-US" sz="3200" b="1" dirty="0">
              <a:solidFill>
                <a:srgbClr val="002060"/>
              </a:solidFill>
            </a:endParaRPr>
          </a:p>
        </p:txBody>
      </p:sp>
      <p:sp>
        <p:nvSpPr>
          <p:cNvPr id="19" name="角丸四角形 18"/>
          <p:cNvSpPr/>
          <p:nvPr/>
        </p:nvSpPr>
        <p:spPr>
          <a:xfrm>
            <a:off x="1673225" y="2084093"/>
            <a:ext cx="612775" cy="1366837"/>
          </a:xfrm>
          <a:prstGeom prst="round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3200" b="1" dirty="0">
                <a:solidFill>
                  <a:srgbClr val="FF0000"/>
                </a:solidFill>
              </a:rPr>
              <a:t>増額</a:t>
            </a:r>
            <a:endParaRPr kumimoji="0" lang="en-US" altLang="ja-JP" sz="3200" b="1" dirty="0">
              <a:solidFill>
                <a:srgbClr val="FF0000"/>
              </a:solidFill>
            </a:endParaRPr>
          </a:p>
          <a:p>
            <a:pPr algn="ctr" fontAlgn="auto">
              <a:spcBef>
                <a:spcPts val="0"/>
              </a:spcBef>
              <a:spcAft>
                <a:spcPts val="0"/>
              </a:spcAft>
              <a:defRPr/>
            </a:pPr>
            <a:r>
              <a:rPr kumimoji="0" lang="en-US" altLang="ja-JP" sz="3200" b="1" dirty="0">
                <a:solidFill>
                  <a:srgbClr val="FF0000"/>
                </a:solidFill>
              </a:rPr>
              <a:t>B</a:t>
            </a:r>
            <a:endParaRPr kumimoji="0" lang="ja-JP" altLang="en-US" sz="3200" b="1" dirty="0">
              <a:solidFill>
                <a:srgbClr val="FF0000"/>
              </a:solidFill>
            </a:endParaRPr>
          </a:p>
        </p:txBody>
      </p:sp>
      <p:sp>
        <p:nvSpPr>
          <p:cNvPr id="20" name="テキスト ボックス 11"/>
          <p:cNvSpPr txBox="1">
            <a:spLocks noChangeArrowheads="1"/>
          </p:cNvSpPr>
          <p:nvPr/>
        </p:nvSpPr>
        <p:spPr bwMode="auto">
          <a:xfrm>
            <a:off x="2916238" y="4024313"/>
            <a:ext cx="140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eaLnBrk="1" hangingPunct="1"/>
            <a:r>
              <a:rPr kumimoji="0" lang="ja-JP" altLang="en-US" sz="3200" b="1">
                <a:solidFill>
                  <a:srgbClr val="FF0000"/>
                </a:solidFill>
              </a:rPr>
              <a:t>増額</a:t>
            </a:r>
            <a:r>
              <a:rPr kumimoji="0" lang="en-US" altLang="ja-JP" sz="3200" b="1">
                <a:solidFill>
                  <a:srgbClr val="FF0000"/>
                </a:solidFill>
              </a:rPr>
              <a:t>B</a:t>
            </a:r>
            <a:endParaRPr kumimoji="0" lang="ja-JP" altLang="en-US" sz="3200" b="1">
              <a:solidFill>
                <a:srgbClr val="FF0000"/>
              </a:solidFill>
            </a:endParaRPr>
          </a:p>
        </p:txBody>
      </p:sp>
      <p:sp>
        <p:nvSpPr>
          <p:cNvPr id="21" name="テキスト ボックス 12"/>
          <p:cNvSpPr txBox="1">
            <a:spLocks noChangeArrowheads="1"/>
          </p:cNvSpPr>
          <p:nvPr/>
        </p:nvSpPr>
        <p:spPr bwMode="auto">
          <a:xfrm>
            <a:off x="6457950" y="3611563"/>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3200" b="1">
                <a:solidFill>
                  <a:srgbClr val="C00000"/>
                </a:solidFill>
                <a:latin typeface="Arial" pitchFamily="34" charset="0"/>
              </a:rPr>
              <a:t>②落札価格</a:t>
            </a:r>
          </a:p>
        </p:txBody>
      </p:sp>
      <p:sp>
        <p:nvSpPr>
          <p:cNvPr id="22" name="テキスト ボックス 13"/>
          <p:cNvSpPr txBox="1">
            <a:spLocks noChangeArrowheads="1"/>
          </p:cNvSpPr>
          <p:nvPr/>
        </p:nvSpPr>
        <p:spPr bwMode="auto">
          <a:xfrm>
            <a:off x="4645025" y="4054475"/>
            <a:ext cx="1365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a:r>
              <a:rPr kumimoji="0" lang="ja-JP" altLang="en-US" sz="3200" b="1">
                <a:solidFill>
                  <a:srgbClr val="002060"/>
                </a:solidFill>
                <a:latin typeface="Arial" pitchFamily="34" charset="0"/>
              </a:rPr>
              <a:t>増額</a:t>
            </a:r>
            <a:r>
              <a:rPr kumimoji="0" lang="en-US" altLang="ja-JP" sz="3200" b="1">
                <a:solidFill>
                  <a:srgbClr val="002060"/>
                </a:solidFill>
                <a:latin typeface="Arial" pitchFamily="34" charset="0"/>
              </a:rPr>
              <a:t>A</a:t>
            </a:r>
            <a:endParaRPr kumimoji="0" lang="ja-JP" altLang="en-US" sz="3200" b="1">
              <a:solidFill>
                <a:srgbClr val="002060"/>
              </a:solidFill>
              <a:latin typeface="Arial" pitchFamily="34" charset="0"/>
            </a:endParaRPr>
          </a:p>
        </p:txBody>
      </p:sp>
      <p:cxnSp>
        <p:nvCxnSpPr>
          <p:cNvPr id="24" name="直線コネクタ 23"/>
          <p:cNvCxnSpPr/>
          <p:nvPr/>
        </p:nvCxnSpPr>
        <p:spPr>
          <a:xfrm flipV="1">
            <a:off x="6350000" y="4303713"/>
            <a:ext cx="2187575"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18"/>
          <p:cNvSpPr txBox="1">
            <a:spLocks noChangeArrowheads="1"/>
          </p:cNvSpPr>
          <p:nvPr/>
        </p:nvSpPr>
        <p:spPr bwMode="auto">
          <a:xfrm>
            <a:off x="5829300" y="4067175"/>
            <a:ext cx="541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en-US" altLang="ja-JP" sz="2800" b="1">
                <a:latin typeface="Arial" pitchFamily="34" charset="0"/>
              </a:rPr>
              <a:t>×</a:t>
            </a:r>
            <a:endParaRPr lang="ja-JP" altLang="en-US" sz="2800" b="1">
              <a:latin typeface="Arial" pitchFamily="34" charset="0"/>
            </a:endParaRPr>
          </a:p>
        </p:txBody>
      </p:sp>
      <p:sp>
        <p:nvSpPr>
          <p:cNvPr id="26" name="テキスト ボックス 19"/>
          <p:cNvSpPr txBox="1">
            <a:spLocks noChangeArrowheads="1"/>
          </p:cNvSpPr>
          <p:nvPr/>
        </p:nvSpPr>
        <p:spPr bwMode="auto">
          <a:xfrm>
            <a:off x="4178300" y="4054475"/>
            <a:ext cx="539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2800">
                <a:latin typeface="Arial" pitchFamily="34" charset="0"/>
              </a:rPr>
              <a:t>＝</a:t>
            </a:r>
          </a:p>
        </p:txBody>
      </p:sp>
      <p:sp>
        <p:nvSpPr>
          <p:cNvPr id="27" name="テキスト ボックス 13"/>
          <p:cNvSpPr txBox="1">
            <a:spLocks noChangeArrowheads="1"/>
          </p:cNvSpPr>
          <p:nvPr/>
        </p:nvSpPr>
        <p:spPr bwMode="auto">
          <a:xfrm>
            <a:off x="6442075" y="4503738"/>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3200" b="1">
                <a:solidFill>
                  <a:srgbClr val="002060"/>
                </a:solidFill>
                <a:latin typeface="Arial" pitchFamily="34" charset="0"/>
              </a:rPr>
              <a:t>①予定価格</a:t>
            </a:r>
          </a:p>
        </p:txBody>
      </p:sp>
      <p:sp>
        <p:nvSpPr>
          <p:cNvPr id="8" name="左大かっこ 7"/>
          <p:cNvSpPr/>
          <p:nvPr/>
        </p:nvSpPr>
        <p:spPr>
          <a:xfrm>
            <a:off x="2709863" y="2955925"/>
            <a:ext cx="117475" cy="1076325"/>
          </a:xfrm>
          <a:prstGeom prst="leftBracket">
            <a:avLst/>
          </a:prstGeom>
          <a:solidFill>
            <a:schemeClr val="bg1">
              <a:lumMod val="95000"/>
            </a:schemeClr>
          </a:solid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sp>
        <p:nvSpPr>
          <p:cNvPr id="9" name="右大かっこ 8"/>
          <p:cNvSpPr/>
          <p:nvPr/>
        </p:nvSpPr>
        <p:spPr>
          <a:xfrm>
            <a:off x="4448175" y="2949575"/>
            <a:ext cx="123825" cy="1082675"/>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曲折矢印 12"/>
          <p:cNvSpPr/>
          <p:nvPr/>
        </p:nvSpPr>
        <p:spPr>
          <a:xfrm rot="5400000">
            <a:off x="2759273" y="2073473"/>
            <a:ext cx="672703" cy="1079500"/>
          </a:xfrm>
          <a:prstGeom prst="ben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2" name="タイトル 1"/>
          <p:cNvSpPr txBox="1">
            <a:spLocks noChangeArrowheads="1"/>
          </p:cNvSpPr>
          <p:nvPr/>
        </p:nvSpPr>
        <p:spPr>
          <a:xfrm>
            <a:off x="1890713" y="334963"/>
            <a:ext cx="4857750" cy="503237"/>
          </a:xfrm>
          <a:prstGeom prst="rect">
            <a:avLst/>
          </a:prstGeom>
        </p:spPr>
        <p:txBody>
          <a:bodyPr anchor="ctr"/>
          <a:lstStyle>
            <a:lvl1pPr algn="l" rtl="0" fontAlgn="base">
              <a:spcBef>
                <a:spcPct val="0"/>
              </a:spcBef>
              <a:spcAft>
                <a:spcPct val="0"/>
              </a:spcAft>
              <a:defRPr kumimoji="1"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kumimoji="1" sz="4300">
                <a:solidFill>
                  <a:srgbClr val="572314"/>
                </a:solidFill>
                <a:latin typeface="Gill Sans MT"/>
              </a:defRPr>
            </a:lvl2pPr>
            <a:lvl3pPr algn="l" rtl="0" fontAlgn="base">
              <a:spcBef>
                <a:spcPct val="0"/>
              </a:spcBef>
              <a:spcAft>
                <a:spcPct val="0"/>
              </a:spcAft>
              <a:defRPr kumimoji="1" sz="4300">
                <a:solidFill>
                  <a:srgbClr val="572314"/>
                </a:solidFill>
                <a:latin typeface="Gill Sans MT"/>
              </a:defRPr>
            </a:lvl3pPr>
            <a:lvl4pPr algn="l" rtl="0" fontAlgn="base">
              <a:spcBef>
                <a:spcPct val="0"/>
              </a:spcBef>
              <a:spcAft>
                <a:spcPct val="0"/>
              </a:spcAft>
              <a:defRPr kumimoji="1" sz="4300">
                <a:solidFill>
                  <a:srgbClr val="572314"/>
                </a:solidFill>
                <a:latin typeface="Gill Sans MT"/>
              </a:defRPr>
            </a:lvl4pPr>
            <a:lvl5pPr algn="l" rtl="0" fontAlgn="base">
              <a:spcBef>
                <a:spcPct val="0"/>
              </a:spcBef>
              <a:spcAft>
                <a:spcPct val="0"/>
              </a:spcAft>
              <a:defRPr kumimoji="1" sz="4300">
                <a:solidFill>
                  <a:srgbClr val="572314"/>
                </a:solidFill>
                <a:latin typeface="Gill Sans MT"/>
              </a:defRPr>
            </a:lvl5pPr>
            <a:lvl6pPr marL="457200" algn="l" rtl="0" fontAlgn="base">
              <a:spcBef>
                <a:spcPct val="0"/>
              </a:spcBef>
              <a:spcAft>
                <a:spcPct val="0"/>
              </a:spcAft>
              <a:defRPr kumimoji="1" sz="4300">
                <a:solidFill>
                  <a:srgbClr val="572314"/>
                </a:solidFill>
                <a:latin typeface="Gill Sans MT"/>
              </a:defRPr>
            </a:lvl6pPr>
            <a:lvl7pPr marL="914400" algn="l" rtl="0" fontAlgn="base">
              <a:spcBef>
                <a:spcPct val="0"/>
              </a:spcBef>
              <a:spcAft>
                <a:spcPct val="0"/>
              </a:spcAft>
              <a:defRPr kumimoji="1" sz="4300">
                <a:solidFill>
                  <a:srgbClr val="572314"/>
                </a:solidFill>
                <a:latin typeface="Gill Sans MT"/>
              </a:defRPr>
            </a:lvl7pPr>
            <a:lvl8pPr marL="1371600" algn="l" rtl="0" fontAlgn="base">
              <a:spcBef>
                <a:spcPct val="0"/>
              </a:spcBef>
              <a:spcAft>
                <a:spcPct val="0"/>
              </a:spcAft>
              <a:defRPr kumimoji="1" sz="4300">
                <a:solidFill>
                  <a:srgbClr val="572314"/>
                </a:solidFill>
                <a:latin typeface="Gill Sans MT"/>
              </a:defRPr>
            </a:lvl8pPr>
            <a:lvl9pPr marL="1828800" algn="l" rtl="0" fontAlgn="base">
              <a:spcBef>
                <a:spcPct val="0"/>
              </a:spcBef>
              <a:spcAft>
                <a:spcPct val="0"/>
              </a:spcAft>
              <a:defRPr kumimoji="1" sz="4300">
                <a:solidFill>
                  <a:srgbClr val="572314"/>
                </a:solidFill>
                <a:latin typeface="Gill Sans MT"/>
              </a:defRPr>
            </a:lvl9pPr>
            <a:extLst/>
          </a:lstStyle>
          <a:p>
            <a:pPr algn="ctr" fontAlgn="auto">
              <a:spcAft>
                <a:spcPts val="0"/>
              </a:spcAft>
              <a:defRPr/>
            </a:pPr>
            <a:r>
              <a:rPr lang="ja-JP" altLang="en-US" sz="3600" dirty="0">
                <a:solidFill>
                  <a:srgbClr val="C00000"/>
                </a:solidFill>
                <a:latin typeface="HG創英角ﾎﾟｯﾌﾟ体" pitchFamily="49" charset="-128"/>
                <a:ea typeface="HG創英角ﾎﾟｯﾌﾟ体" pitchFamily="49" charset="-128"/>
              </a:rPr>
              <a:t>契約変更の予定価格</a:t>
            </a:r>
            <a:endParaRPr lang="ja-JP" altLang="en-US" sz="3600" dirty="0">
              <a:solidFill>
                <a:schemeClr val="tx2">
                  <a:satMod val="130000"/>
                </a:schemeClr>
              </a:solidFill>
              <a:latin typeface="HG創英角ﾎﾟｯﾌﾟ体" pitchFamily="49" charset="-128"/>
              <a:ea typeface="HG創英角ﾎﾟｯﾌﾟ体" pitchFamily="49" charset="-128"/>
            </a:endParaRPr>
          </a:p>
        </p:txBody>
      </p:sp>
      <p:sp>
        <p:nvSpPr>
          <p:cNvPr id="33" name="テキスト ボックス 14"/>
          <p:cNvSpPr txBox="1">
            <a:spLocks noChangeArrowheads="1"/>
          </p:cNvSpPr>
          <p:nvPr/>
        </p:nvSpPr>
        <p:spPr bwMode="auto">
          <a:xfrm>
            <a:off x="6507897" y="2693194"/>
            <a:ext cx="203517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en-US" altLang="ja-JP" sz="3200" b="1" dirty="0">
                <a:latin typeface="Arial" pitchFamily="34" charset="0"/>
              </a:rPr>
              <a:t>[ </a:t>
            </a:r>
            <a:r>
              <a:rPr lang="ja-JP" altLang="en-US" sz="3200" b="1" dirty="0">
                <a:latin typeface="Arial" pitchFamily="34" charset="0"/>
              </a:rPr>
              <a:t>落札率 </a:t>
            </a:r>
            <a:r>
              <a:rPr lang="en-US" altLang="ja-JP" sz="3200" b="1" dirty="0">
                <a:latin typeface="Arial" pitchFamily="34" charset="0"/>
              </a:rPr>
              <a:t>]</a:t>
            </a:r>
            <a:endParaRPr lang="ja-JP" altLang="en-US" sz="3200" b="1" dirty="0">
              <a:latin typeface="Arial" pitchFamily="34" charset="0"/>
            </a:endParaRPr>
          </a:p>
        </p:txBody>
      </p:sp>
    </p:spTree>
    <p:extLst>
      <p:ext uri="{BB962C8B-B14F-4D97-AF65-F5344CB8AC3E}">
        <p14:creationId xmlns:p14="http://schemas.microsoft.com/office/powerpoint/2010/main" val="17539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58776" y="370743"/>
            <a:ext cx="8785225" cy="931985"/>
          </a:xfrm>
          <a:prstGeom prst="rect">
            <a:avLst/>
          </a:prstGeom>
        </p:spPr>
        <p:txBody>
          <a:bodyPr>
            <a:normAutofit fontScale="97500"/>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fontAlgn="auto">
              <a:spcAft>
                <a:spcPts val="0"/>
              </a:spcAft>
              <a:defRPr/>
            </a:pPr>
            <a:r>
              <a:rPr lang="ja-JP" altLang="ja-JP" sz="3969" dirty="0"/>
              <a:t>予算決算及び会計令</a:t>
            </a:r>
            <a:r>
              <a:rPr lang="en-US" altLang="ja-JP" sz="3969" dirty="0"/>
              <a:t/>
            </a:r>
            <a:br>
              <a:rPr lang="en-US" altLang="ja-JP" sz="3969" dirty="0"/>
            </a:br>
            <a:r>
              <a:rPr lang="ja-JP" altLang="ja-JP" sz="1662" dirty="0"/>
              <a:t>（昭和</a:t>
            </a:r>
            <a:r>
              <a:rPr lang="ja-JP" altLang="en-US" sz="1662" dirty="0"/>
              <a:t>２２</a:t>
            </a:r>
            <a:r>
              <a:rPr lang="ja-JP" altLang="ja-JP" sz="1662" dirty="0"/>
              <a:t>年</a:t>
            </a:r>
            <a:r>
              <a:rPr lang="ja-JP" altLang="en-US" sz="1662" dirty="0"/>
              <a:t>４</a:t>
            </a:r>
            <a:r>
              <a:rPr lang="ja-JP" altLang="ja-JP" sz="1662" dirty="0"/>
              <a:t>月</a:t>
            </a:r>
            <a:r>
              <a:rPr lang="ja-JP" altLang="en-US" sz="1662" dirty="0"/>
              <a:t>３０</a:t>
            </a:r>
            <a:r>
              <a:rPr lang="ja-JP" altLang="ja-JP" sz="1662" dirty="0"/>
              <a:t>日勅令第</a:t>
            </a:r>
            <a:r>
              <a:rPr lang="ja-JP" altLang="en-US" sz="1662" dirty="0"/>
              <a:t>１６５</a:t>
            </a:r>
            <a:r>
              <a:rPr lang="ja-JP" altLang="ja-JP" sz="1662" dirty="0"/>
              <a:t>号</a:t>
            </a:r>
            <a:r>
              <a:rPr lang="ja-JP" altLang="en-US" sz="1662" dirty="0"/>
              <a:t>、</a:t>
            </a:r>
            <a:r>
              <a:rPr lang="ja-JP" altLang="ja-JP" sz="1662" dirty="0"/>
              <a:t>最終改正：平成</a:t>
            </a:r>
            <a:r>
              <a:rPr lang="ja-JP" altLang="en-US" sz="1662" dirty="0"/>
              <a:t>２３</a:t>
            </a:r>
            <a:r>
              <a:rPr lang="ja-JP" altLang="ja-JP" sz="1662" dirty="0"/>
              <a:t>年</a:t>
            </a:r>
            <a:r>
              <a:rPr lang="ja-JP" altLang="en-US" sz="1662" dirty="0"/>
              <a:t>３</a:t>
            </a:r>
            <a:r>
              <a:rPr lang="ja-JP" altLang="ja-JP" sz="1662" dirty="0"/>
              <a:t>月</a:t>
            </a:r>
            <a:r>
              <a:rPr lang="ja-JP" altLang="en-US" sz="1662" dirty="0"/>
              <a:t>３１</a:t>
            </a:r>
            <a:r>
              <a:rPr lang="ja-JP" altLang="ja-JP" sz="1662" dirty="0"/>
              <a:t>日政令第</a:t>
            </a:r>
            <a:r>
              <a:rPr lang="ja-JP" altLang="en-US" sz="1662" dirty="0"/>
              <a:t>９２</a:t>
            </a:r>
            <a:r>
              <a:rPr lang="ja-JP" altLang="ja-JP" sz="1662" dirty="0"/>
              <a:t>号）</a:t>
            </a:r>
            <a:endParaRPr lang="ja-JP" altLang="en-US" sz="1662" dirty="0"/>
          </a:p>
        </p:txBody>
      </p:sp>
      <p:sp>
        <p:nvSpPr>
          <p:cNvPr id="9" name="コンテンツ プレースホルダ 2"/>
          <p:cNvSpPr txBox="1">
            <a:spLocks/>
          </p:cNvSpPr>
          <p:nvPr/>
        </p:nvSpPr>
        <p:spPr>
          <a:xfrm>
            <a:off x="684213" y="1434614"/>
            <a:ext cx="8064500" cy="4985238"/>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fontAlgn="auto">
              <a:spcAft>
                <a:spcPts val="0"/>
              </a:spcAft>
              <a:buNone/>
              <a:defRPr/>
            </a:pPr>
            <a:r>
              <a:rPr lang="ja-JP" altLang="ja-JP" sz="1846" dirty="0">
                <a:latin typeface="HGｺﾞｼｯｸE" pitchFamily="49" charset="-128"/>
                <a:ea typeface="HGｺﾞｼｯｸE" pitchFamily="49" charset="-128"/>
              </a:rPr>
              <a:t>第</a:t>
            </a:r>
            <a:r>
              <a:rPr lang="ja-JP" altLang="en-US" sz="1846" dirty="0">
                <a:latin typeface="HGｺﾞｼｯｸE" pitchFamily="49" charset="-128"/>
                <a:ea typeface="HGｺﾞｼｯｸE" pitchFamily="49" charset="-128"/>
              </a:rPr>
              <a:t>７</a:t>
            </a:r>
            <a:r>
              <a:rPr lang="ja-JP" altLang="ja-JP" sz="1846" dirty="0">
                <a:latin typeface="HGｺﾞｼｯｸE" pitchFamily="49" charset="-128"/>
                <a:ea typeface="HGｺﾞｼｯｸE" pitchFamily="49" charset="-128"/>
              </a:rPr>
              <a:t>章　契約</a:t>
            </a:r>
            <a:r>
              <a:rPr lang="en-US" altLang="ja-JP" sz="1846" dirty="0">
                <a:latin typeface="HGｺﾞｼｯｸE" pitchFamily="49" charset="-128"/>
                <a:ea typeface="HGｺﾞｼｯｸE" pitchFamily="49" charset="-128"/>
              </a:rPr>
              <a:t> </a:t>
            </a:r>
            <a:endParaRPr lang="ja-JP"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第</a:t>
            </a:r>
            <a:r>
              <a:rPr lang="ja-JP" altLang="en-US" sz="1846" dirty="0">
                <a:latin typeface="HGｺﾞｼｯｸE" pitchFamily="49" charset="-128"/>
                <a:ea typeface="HGｺﾞｼｯｸE" pitchFamily="49" charset="-128"/>
              </a:rPr>
              <a:t>１</a:t>
            </a:r>
            <a:r>
              <a:rPr lang="ja-JP" altLang="ja-JP" sz="1846" dirty="0">
                <a:latin typeface="HGｺﾞｼｯｸE" pitchFamily="49" charset="-128"/>
                <a:ea typeface="HGｺﾞｼｯｸE" pitchFamily="49" charset="-128"/>
              </a:rPr>
              <a:t>節　総則（第</a:t>
            </a:r>
            <a:r>
              <a:rPr lang="ja-JP" altLang="en-US" sz="1846" dirty="0">
                <a:latin typeface="HGｺﾞｼｯｸE" pitchFamily="49" charset="-128"/>
                <a:ea typeface="HGｺﾞｼｯｸE" pitchFamily="49" charset="-128"/>
              </a:rPr>
              <a:t>６８</a:t>
            </a:r>
            <a:r>
              <a:rPr lang="ja-JP" altLang="ja-JP" sz="1846" dirty="0">
                <a:latin typeface="HGｺﾞｼｯｸE" pitchFamily="49" charset="-128"/>
                <a:ea typeface="HGｺﾞｼｯｸE" pitchFamily="49" charset="-128"/>
              </a:rPr>
              <a:t>条・第</a:t>
            </a:r>
            <a:r>
              <a:rPr lang="ja-JP" altLang="en-US" sz="1846" dirty="0">
                <a:latin typeface="HGｺﾞｼｯｸE" pitchFamily="49" charset="-128"/>
                <a:ea typeface="HGｺﾞｼｯｸE" pitchFamily="49" charset="-128"/>
              </a:rPr>
              <a:t>６９</a:t>
            </a:r>
            <a:r>
              <a:rPr lang="ja-JP" altLang="ja-JP" sz="1846" dirty="0">
                <a:latin typeface="HGｺﾞｼｯｸE" pitchFamily="49" charset="-128"/>
                <a:ea typeface="HGｺﾞｼｯｸE" pitchFamily="49" charset="-128"/>
              </a:rPr>
              <a:t>条）</a:t>
            </a:r>
            <a:r>
              <a:rPr lang="en-US" altLang="ja-JP" sz="1846" dirty="0">
                <a:latin typeface="HGｺﾞｼｯｸE" pitchFamily="49" charset="-128"/>
                <a:ea typeface="HGｺﾞｼｯｸE" pitchFamily="49" charset="-128"/>
              </a:rPr>
              <a:t> </a:t>
            </a:r>
            <a:endParaRPr lang="ja-JP"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a:t>
            </a:r>
            <a:r>
              <a:rPr lang="ja-JP" altLang="ja-JP" sz="1846" b="1" dirty="0">
                <a:solidFill>
                  <a:srgbClr val="FF0000"/>
                </a:solidFill>
                <a:latin typeface="HGｺﾞｼｯｸE" pitchFamily="49" charset="-128"/>
                <a:ea typeface="HGｺﾞｼｯｸE" pitchFamily="49" charset="-128"/>
              </a:rPr>
              <a:t>第</a:t>
            </a:r>
            <a:r>
              <a:rPr lang="ja-JP" altLang="en-US" sz="1846" b="1" dirty="0">
                <a:solidFill>
                  <a:srgbClr val="FF0000"/>
                </a:solidFill>
                <a:latin typeface="HGｺﾞｼｯｸE" pitchFamily="49" charset="-128"/>
                <a:ea typeface="HGｺﾞｼｯｸE" pitchFamily="49" charset="-128"/>
              </a:rPr>
              <a:t>２</a:t>
            </a:r>
            <a:r>
              <a:rPr lang="ja-JP" altLang="ja-JP" sz="1846" b="1" dirty="0">
                <a:solidFill>
                  <a:srgbClr val="FF0000"/>
                </a:solidFill>
                <a:latin typeface="HGｺﾞｼｯｸE" pitchFamily="49" charset="-128"/>
                <a:ea typeface="HGｺﾞｼｯｸE" pitchFamily="49" charset="-128"/>
              </a:rPr>
              <a:t>節　一般競争契約</a:t>
            </a:r>
            <a:r>
              <a:rPr lang="en-US" altLang="ja-JP" sz="1846" b="1" dirty="0">
                <a:solidFill>
                  <a:srgbClr val="FF0000"/>
                </a:solidFill>
                <a:latin typeface="HGｺﾞｼｯｸE" pitchFamily="49" charset="-128"/>
                <a:ea typeface="HGｺﾞｼｯｸE" pitchFamily="49" charset="-128"/>
              </a:rPr>
              <a:t> </a:t>
            </a:r>
            <a:endParaRPr lang="ja-JP" altLang="ja-JP" sz="1846" b="1" dirty="0">
              <a:solidFill>
                <a:srgbClr val="FF0000"/>
              </a:solidFill>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第</a:t>
            </a:r>
            <a:r>
              <a:rPr lang="ja-JP" altLang="en-US" sz="1846" dirty="0">
                <a:latin typeface="HGｺﾞｼｯｸE" pitchFamily="49" charset="-128"/>
                <a:ea typeface="HGｺﾞｼｯｸE" pitchFamily="49" charset="-128"/>
              </a:rPr>
              <a:t>１</a:t>
            </a:r>
            <a:r>
              <a:rPr lang="ja-JP" altLang="ja-JP" sz="1846" dirty="0">
                <a:latin typeface="HGｺﾞｼｯｸE" pitchFamily="49" charset="-128"/>
                <a:ea typeface="HGｺﾞｼｯｸE" pitchFamily="49" charset="-128"/>
              </a:rPr>
              <a:t>款　一般競争参加者の資格（第</a:t>
            </a:r>
            <a:r>
              <a:rPr lang="ja-JP" altLang="en-US" sz="1846" dirty="0">
                <a:latin typeface="HGｺﾞｼｯｸE" pitchFamily="49" charset="-128"/>
                <a:ea typeface="HGｺﾞｼｯｸE" pitchFamily="49" charset="-128"/>
              </a:rPr>
              <a:t>７０</a:t>
            </a:r>
            <a:r>
              <a:rPr lang="ja-JP" altLang="ja-JP" sz="1846" dirty="0">
                <a:latin typeface="HGｺﾞｼｯｸE" pitchFamily="49" charset="-128"/>
                <a:ea typeface="HGｺﾞｼｯｸE" pitchFamily="49" charset="-128"/>
              </a:rPr>
              <a:t>条</a:t>
            </a:r>
            <a:r>
              <a:rPr lang="ja-JP" altLang="en-US" sz="1846" dirty="0">
                <a:latin typeface="HGｺﾞｼｯｸE" pitchFamily="49" charset="-128"/>
                <a:ea typeface="HGｺﾞｼｯｸE" pitchFamily="49" charset="-128"/>
              </a:rPr>
              <a:t>－</a:t>
            </a:r>
            <a:r>
              <a:rPr lang="ja-JP" altLang="ja-JP" sz="1846" dirty="0">
                <a:latin typeface="HGｺﾞｼｯｸE" pitchFamily="49" charset="-128"/>
                <a:ea typeface="HGｺﾞｼｯｸE" pitchFamily="49" charset="-128"/>
              </a:rPr>
              <a:t>第</a:t>
            </a:r>
            <a:r>
              <a:rPr lang="ja-JP" altLang="en-US" sz="1846" dirty="0">
                <a:latin typeface="HGｺﾞｼｯｸE" pitchFamily="49" charset="-128"/>
                <a:ea typeface="HGｺﾞｼｯｸE" pitchFamily="49" charset="-128"/>
              </a:rPr>
              <a:t>９３</a:t>
            </a:r>
            <a:r>
              <a:rPr lang="ja-JP" altLang="ja-JP" sz="1846" dirty="0">
                <a:latin typeface="HGｺﾞｼｯｸE" pitchFamily="49" charset="-128"/>
                <a:ea typeface="HGｺﾞｼｯｸE" pitchFamily="49" charset="-128"/>
              </a:rPr>
              <a:t>条）</a:t>
            </a:r>
            <a:r>
              <a:rPr lang="en-US" altLang="ja-JP" sz="1846" dirty="0">
                <a:latin typeface="HGｺﾞｼｯｸE" pitchFamily="49" charset="-128"/>
                <a:ea typeface="HGｺﾞｼｯｸE" pitchFamily="49" charset="-128"/>
              </a:rPr>
              <a:t> </a:t>
            </a:r>
            <a:endParaRPr lang="ja-JP"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a:t>
            </a:r>
            <a:r>
              <a:rPr lang="ja-JP" altLang="ja-JP" sz="1846" b="1" dirty="0">
                <a:solidFill>
                  <a:srgbClr val="FF0000"/>
                </a:solidFill>
                <a:latin typeface="HGｺﾞｼｯｸE" pitchFamily="49" charset="-128"/>
                <a:ea typeface="HGｺﾞｼｯｸE" pitchFamily="49" charset="-128"/>
              </a:rPr>
              <a:t>第</a:t>
            </a:r>
            <a:r>
              <a:rPr lang="ja-JP" altLang="en-US" sz="1846" b="1" dirty="0">
                <a:solidFill>
                  <a:srgbClr val="FF0000"/>
                </a:solidFill>
                <a:latin typeface="HGｺﾞｼｯｸE" pitchFamily="49" charset="-128"/>
                <a:ea typeface="HGｺﾞｼｯｸE" pitchFamily="49" charset="-128"/>
              </a:rPr>
              <a:t>２</a:t>
            </a:r>
            <a:r>
              <a:rPr lang="ja-JP" altLang="ja-JP" sz="1846" b="1" dirty="0">
                <a:solidFill>
                  <a:srgbClr val="FF0000"/>
                </a:solidFill>
                <a:latin typeface="HGｺﾞｼｯｸE" pitchFamily="49" charset="-128"/>
                <a:ea typeface="HGｺﾞｼｯｸE" pitchFamily="49" charset="-128"/>
              </a:rPr>
              <a:t>款　公告及び競争（第</a:t>
            </a:r>
            <a:r>
              <a:rPr lang="ja-JP" altLang="en-US" sz="1846" b="1" dirty="0">
                <a:solidFill>
                  <a:srgbClr val="FF0000"/>
                </a:solidFill>
                <a:latin typeface="HGｺﾞｼｯｸE" pitchFamily="49" charset="-128"/>
                <a:ea typeface="HGｺﾞｼｯｸE" pitchFamily="49" charset="-128"/>
              </a:rPr>
              <a:t>７４</a:t>
            </a:r>
            <a:r>
              <a:rPr lang="ja-JP" altLang="ja-JP" sz="1846" b="1" dirty="0">
                <a:solidFill>
                  <a:srgbClr val="FF0000"/>
                </a:solidFill>
                <a:latin typeface="HGｺﾞｼｯｸE" pitchFamily="49" charset="-128"/>
                <a:ea typeface="HGｺﾞｼｯｸE" pitchFamily="49" charset="-128"/>
              </a:rPr>
              <a:t>条</a:t>
            </a:r>
            <a:r>
              <a:rPr lang="ja-JP" altLang="en-US" sz="1846" b="1" dirty="0">
                <a:solidFill>
                  <a:srgbClr val="FF0000"/>
                </a:solidFill>
                <a:latin typeface="HGｺﾞｼｯｸE" pitchFamily="49" charset="-128"/>
                <a:ea typeface="HGｺﾞｼｯｸE" pitchFamily="49" charset="-128"/>
              </a:rPr>
              <a:t>－</a:t>
            </a:r>
            <a:r>
              <a:rPr lang="ja-JP" altLang="ja-JP" sz="1846" b="1" dirty="0">
                <a:solidFill>
                  <a:srgbClr val="FF0000"/>
                </a:solidFill>
                <a:latin typeface="HGｺﾞｼｯｸE" pitchFamily="49" charset="-128"/>
                <a:ea typeface="HGｺﾞｼｯｸE" pitchFamily="49" charset="-128"/>
              </a:rPr>
              <a:t>第</a:t>
            </a:r>
            <a:r>
              <a:rPr lang="ja-JP" altLang="en-US" sz="1846" b="1" dirty="0">
                <a:solidFill>
                  <a:srgbClr val="FF0000"/>
                </a:solidFill>
                <a:latin typeface="HGｺﾞｼｯｸE" pitchFamily="49" charset="-128"/>
                <a:ea typeface="HGｺﾞｼｯｸE" pitchFamily="49" charset="-128"/>
              </a:rPr>
              <a:t>８２</a:t>
            </a:r>
            <a:r>
              <a:rPr lang="ja-JP" altLang="ja-JP" sz="1846" b="1" dirty="0">
                <a:solidFill>
                  <a:srgbClr val="FF0000"/>
                </a:solidFill>
                <a:latin typeface="HGｺﾞｼｯｸE" pitchFamily="49" charset="-128"/>
                <a:ea typeface="HGｺﾞｼｯｸE" pitchFamily="49" charset="-128"/>
              </a:rPr>
              <a:t>条）</a:t>
            </a:r>
            <a:r>
              <a:rPr lang="en-US" altLang="ja-JP" sz="1846" b="1" dirty="0">
                <a:solidFill>
                  <a:srgbClr val="FF0000"/>
                </a:solidFill>
                <a:latin typeface="HGｺﾞｼｯｸE" pitchFamily="49" charset="-128"/>
                <a:ea typeface="HGｺﾞｼｯｸE" pitchFamily="49" charset="-128"/>
              </a:rPr>
              <a:t> </a:t>
            </a:r>
            <a:endParaRPr lang="ja-JP" altLang="ja-JP" sz="1846" b="1" dirty="0">
              <a:solidFill>
                <a:srgbClr val="FF0000"/>
              </a:solidFill>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第</a:t>
            </a:r>
            <a:r>
              <a:rPr lang="ja-JP" altLang="en-US" sz="1846" dirty="0">
                <a:latin typeface="HGｺﾞｼｯｸE" pitchFamily="49" charset="-128"/>
                <a:ea typeface="HGｺﾞｼｯｸE" pitchFamily="49" charset="-128"/>
              </a:rPr>
              <a:t>３</a:t>
            </a:r>
            <a:r>
              <a:rPr lang="ja-JP" altLang="ja-JP" sz="1846" dirty="0">
                <a:latin typeface="HGｺﾞｼｯｸE" pitchFamily="49" charset="-128"/>
                <a:ea typeface="HGｺﾞｼｯｸE" pitchFamily="49" charset="-128"/>
              </a:rPr>
              <a:t>款　落札者の決定等（第</a:t>
            </a:r>
            <a:r>
              <a:rPr lang="ja-JP" altLang="en-US" sz="1846" dirty="0">
                <a:latin typeface="HGｺﾞｼｯｸE" pitchFamily="49" charset="-128"/>
                <a:ea typeface="HGｺﾞｼｯｸE" pitchFamily="49" charset="-128"/>
              </a:rPr>
              <a:t>８３</a:t>
            </a:r>
            <a:r>
              <a:rPr lang="ja-JP" altLang="ja-JP" sz="1846" dirty="0">
                <a:latin typeface="HGｺﾞｼｯｸE" pitchFamily="49" charset="-128"/>
                <a:ea typeface="HGｺﾞｼｯｸE" pitchFamily="49" charset="-128"/>
              </a:rPr>
              <a:t>条</a:t>
            </a:r>
            <a:r>
              <a:rPr lang="ja-JP" altLang="en-US" sz="1846" dirty="0">
                <a:latin typeface="HGｺﾞｼｯｸE" pitchFamily="49" charset="-128"/>
                <a:ea typeface="HGｺﾞｼｯｸE" pitchFamily="49" charset="-128"/>
              </a:rPr>
              <a:t>－</a:t>
            </a:r>
            <a:r>
              <a:rPr lang="ja-JP" altLang="ja-JP" sz="1846" dirty="0">
                <a:latin typeface="HGｺﾞｼｯｸE" pitchFamily="49" charset="-128"/>
                <a:ea typeface="HGｺﾞｼｯｸE" pitchFamily="49" charset="-128"/>
              </a:rPr>
              <a:t>第</a:t>
            </a:r>
            <a:r>
              <a:rPr lang="ja-JP" altLang="en-US" sz="1846" dirty="0">
                <a:latin typeface="HGｺﾞｼｯｸE" pitchFamily="49" charset="-128"/>
                <a:ea typeface="HGｺﾞｼｯｸE" pitchFamily="49" charset="-128"/>
              </a:rPr>
              <a:t>９３</a:t>
            </a:r>
            <a:r>
              <a:rPr lang="ja-JP" altLang="ja-JP" sz="1846" dirty="0">
                <a:latin typeface="HGｺﾞｼｯｸE" pitchFamily="49" charset="-128"/>
                <a:ea typeface="HGｺﾞｼｯｸE" pitchFamily="49" charset="-128"/>
              </a:rPr>
              <a:t>条）</a:t>
            </a:r>
            <a:r>
              <a:rPr lang="en-US" altLang="ja-JP" sz="1846" dirty="0">
                <a:latin typeface="HGｺﾞｼｯｸE" pitchFamily="49" charset="-128"/>
                <a:ea typeface="HGｺﾞｼｯｸE" pitchFamily="49" charset="-128"/>
              </a:rPr>
              <a:t> </a:t>
            </a:r>
            <a:endParaRPr lang="ja-JP"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第</a:t>
            </a:r>
            <a:r>
              <a:rPr lang="ja-JP" altLang="en-US" sz="1846" dirty="0">
                <a:latin typeface="HGｺﾞｼｯｸE" pitchFamily="49" charset="-128"/>
                <a:ea typeface="HGｺﾞｼｯｸE" pitchFamily="49" charset="-128"/>
              </a:rPr>
              <a:t>３</a:t>
            </a:r>
            <a:r>
              <a:rPr lang="ja-JP" altLang="ja-JP" sz="1846" dirty="0">
                <a:latin typeface="HGｺﾞｼｯｸE" pitchFamily="49" charset="-128"/>
                <a:ea typeface="HGｺﾞｼｯｸE" pitchFamily="49" charset="-128"/>
              </a:rPr>
              <a:t>節　指名競争契約（第</a:t>
            </a:r>
            <a:r>
              <a:rPr lang="ja-JP" altLang="en-US" sz="1846" dirty="0">
                <a:latin typeface="HGｺﾞｼｯｸE" pitchFamily="49" charset="-128"/>
                <a:ea typeface="HGｺﾞｼｯｸE" pitchFamily="49" charset="-128"/>
              </a:rPr>
              <a:t>９４</a:t>
            </a:r>
            <a:r>
              <a:rPr lang="ja-JP" altLang="ja-JP" sz="1846" dirty="0">
                <a:latin typeface="HGｺﾞｼｯｸE" pitchFamily="49" charset="-128"/>
                <a:ea typeface="HGｺﾞｼｯｸE" pitchFamily="49" charset="-128"/>
              </a:rPr>
              <a:t>条</a:t>
            </a:r>
            <a:r>
              <a:rPr lang="ja-JP" altLang="en-US" sz="1846" dirty="0">
                <a:latin typeface="HGｺﾞｼｯｸE" pitchFamily="49" charset="-128"/>
                <a:ea typeface="HGｺﾞｼｯｸE" pitchFamily="49" charset="-128"/>
              </a:rPr>
              <a:t>－</a:t>
            </a:r>
            <a:r>
              <a:rPr lang="ja-JP" altLang="ja-JP" sz="1846" dirty="0">
                <a:latin typeface="HGｺﾞｼｯｸE" pitchFamily="49" charset="-128"/>
                <a:ea typeface="HGｺﾞｼｯｸE" pitchFamily="49" charset="-128"/>
              </a:rPr>
              <a:t>第</a:t>
            </a:r>
            <a:r>
              <a:rPr lang="ja-JP" altLang="en-US" sz="1846" dirty="0">
                <a:latin typeface="HGｺﾞｼｯｸE" pitchFamily="49" charset="-128"/>
                <a:ea typeface="HGｺﾞｼｯｸE" pitchFamily="49" charset="-128"/>
              </a:rPr>
              <a:t>９８</a:t>
            </a:r>
            <a:r>
              <a:rPr lang="ja-JP" altLang="ja-JP" sz="1846" dirty="0">
                <a:latin typeface="HGｺﾞｼｯｸE" pitchFamily="49" charset="-128"/>
                <a:ea typeface="HGｺﾞｼｯｸE" pitchFamily="49" charset="-128"/>
              </a:rPr>
              <a:t>条）</a:t>
            </a:r>
            <a:r>
              <a:rPr lang="en-US" altLang="ja-JP" sz="1846" dirty="0">
                <a:latin typeface="HGｺﾞｼｯｸE" pitchFamily="49" charset="-128"/>
                <a:ea typeface="HGｺﾞｼｯｸE" pitchFamily="49" charset="-128"/>
              </a:rPr>
              <a:t> </a:t>
            </a:r>
            <a:endParaRPr lang="ja-JP"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a:t>
            </a:r>
            <a:r>
              <a:rPr lang="ja-JP" altLang="ja-JP" sz="1846" b="1" dirty="0">
                <a:solidFill>
                  <a:srgbClr val="FF0000"/>
                </a:solidFill>
                <a:latin typeface="HGｺﾞｼｯｸE" pitchFamily="49" charset="-128"/>
                <a:ea typeface="HGｺﾞｼｯｸE" pitchFamily="49" charset="-128"/>
              </a:rPr>
              <a:t>第</a:t>
            </a:r>
            <a:r>
              <a:rPr lang="ja-JP" altLang="en-US" sz="1846" b="1" dirty="0">
                <a:solidFill>
                  <a:srgbClr val="FF0000"/>
                </a:solidFill>
                <a:latin typeface="HGｺﾞｼｯｸE" pitchFamily="49" charset="-128"/>
                <a:ea typeface="HGｺﾞｼｯｸE" pitchFamily="49" charset="-128"/>
              </a:rPr>
              <a:t>４</a:t>
            </a:r>
            <a:r>
              <a:rPr lang="ja-JP" altLang="ja-JP" sz="1846" b="1" dirty="0">
                <a:solidFill>
                  <a:srgbClr val="FF0000"/>
                </a:solidFill>
                <a:latin typeface="HGｺﾞｼｯｸE" pitchFamily="49" charset="-128"/>
                <a:ea typeface="HGｺﾞｼｯｸE" pitchFamily="49" charset="-128"/>
              </a:rPr>
              <a:t>節　随意契約（第</a:t>
            </a:r>
            <a:r>
              <a:rPr lang="ja-JP" altLang="en-US" sz="1846" b="1" dirty="0">
                <a:solidFill>
                  <a:srgbClr val="FF0000"/>
                </a:solidFill>
                <a:latin typeface="HGｺﾞｼｯｸE" pitchFamily="49" charset="-128"/>
                <a:ea typeface="HGｺﾞｼｯｸE" pitchFamily="49" charset="-128"/>
              </a:rPr>
              <a:t>９９</a:t>
            </a:r>
            <a:r>
              <a:rPr lang="ja-JP" altLang="ja-JP" sz="1846" b="1" dirty="0">
                <a:solidFill>
                  <a:srgbClr val="FF0000"/>
                </a:solidFill>
                <a:latin typeface="HGｺﾞｼｯｸE" pitchFamily="49" charset="-128"/>
                <a:ea typeface="HGｺﾞｼｯｸE" pitchFamily="49" charset="-128"/>
              </a:rPr>
              <a:t>条</a:t>
            </a:r>
            <a:r>
              <a:rPr lang="ja-JP" altLang="en-US" sz="1846" b="1" dirty="0">
                <a:solidFill>
                  <a:srgbClr val="FF0000"/>
                </a:solidFill>
                <a:latin typeface="HGｺﾞｼｯｸE" pitchFamily="49" charset="-128"/>
                <a:ea typeface="HGｺﾞｼｯｸE" pitchFamily="49" charset="-128"/>
              </a:rPr>
              <a:t>－</a:t>
            </a:r>
            <a:r>
              <a:rPr lang="ja-JP" altLang="ja-JP" sz="1846" b="1" dirty="0">
                <a:solidFill>
                  <a:srgbClr val="FF0000"/>
                </a:solidFill>
                <a:latin typeface="HGｺﾞｼｯｸE" pitchFamily="49" charset="-128"/>
                <a:ea typeface="HGｺﾞｼｯｸE" pitchFamily="49" charset="-128"/>
              </a:rPr>
              <a:t>第</a:t>
            </a:r>
            <a:r>
              <a:rPr lang="ja-JP" altLang="en-US" sz="1846" b="1" dirty="0">
                <a:solidFill>
                  <a:srgbClr val="FF0000"/>
                </a:solidFill>
                <a:latin typeface="HGｺﾞｼｯｸE" pitchFamily="49" charset="-128"/>
                <a:ea typeface="HGｺﾞｼｯｸE" pitchFamily="49" charset="-128"/>
              </a:rPr>
              <a:t>９９</a:t>
            </a:r>
            <a:r>
              <a:rPr lang="ja-JP" altLang="ja-JP" sz="1846" b="1" dirty="0">
                <a:solidFill>
                  <a:srgbClr val="FF0000"/>
                </a:solidFill>
                <a:latin typeface="HGｺﾞｼｯｸE" pitchFamily="49" charset="-128"/>
                <a:ea typeface="HGｺﾞｼｯｸE" pitchFamily="49" charset="-128"/>
              </a:rPr>
              <a:t>条の</a:t>
            </a:r>
            <a:r>
              <a:rPr lang="ja-JP" altLang="en-US" sz="1846" b="1" dirty="0">
                <a:solidFill>
                  <a:srgbClr val="FF0000"/>
                </a:solidFill>
                <a:latin typeface="HGｺﾞｼｯｸE" pitchFamily="49" charset="-128"/>
                <a:ea typeface="HGｺﾞｼｯｸE" pitchFamily="49" charset="-128"/>
              </a:rPr>
              <a:t>６</a:t>
            </a:r>
            <a:r>
              <a:rPr lang="ja-JP" altLang="ja-JP" sz="1846" b="1" dirty="0">
                <a:solidFill>
                  <a:srgbClr val="FF0000"/>
                </a:solidFill>
                <a:latin typeface="HGｺﾞｼｯｸE" pitchFamily="49" charset="-128"/>
                <a:ea typeface="HGｺﾞｼｯｸE" pitchFamily="49" charset="-128"/>
              </a:rPr>
              <a:t>）</a:t>
            </a:r>
            <a:endParaRPr lang="en-US" altLang="ja-JP" sz="1846" b="1" dirty="0">
              <a:solidFill>
                <a:srgbClr val="FF0000"/>
              </a:solidFill>
              <a:latin typeface="HGｺﾞｼｯｸE" pitchFamily="49" charset="-128"/>
              <a:ea typeface="HGｺﾞｼｯｸE" pitchFamily="49" charset="-128"/>
            </a:endParaRPr>
          </a:p>
          <a:p>
            <a:pPr fontAlgn="auto">
              <a:spcAft>
                <a:spcPts val="0"/>
              </a:spcAft>
              <a:buNone/>
              <a:defRPr/>
            </a:pPr>
            <a:endParaRPr lang="en-US" altLang="ja-JP" sz="1846" dirty="0">
              <a:latin typeface="HGｺﾞｼｯｸE" pitchFamily="49" charset="-128"/>
              <a:ea typeface="HGｺﾞｼｯｸE" pitchFamily="49" charset="-128"/>
            </a:endParaRPr>
          </a:p>
          <a:p>
            <a:pPr fontAlgn="auto">
              <a:spcAft>
                <a:spcPts val="0"/>
              </a:spcAft>
              <a:buNone/>
              <a:defRPr/>
            </a:pPr>
            <a:endParaRPr lang="en-US" altLang="ja-JP" sz="1846" dirty="0">
              <a:latin typeface="HGｺﾞｼｯｸE" pitchFamily="49" charset="-128"/>
              <a:ea typeface="HGｺﾞｼｯｸE" pitchFamily="49" charset="-128"/>
            </a:endParaRPr>
          </a:p>
          <a:p>
            <a:pPr fontAlgn="auto">
              <a:spcAft>
                <a:spcPts val="0"/>
              </a:spcAft>
              <a:buNone/>
              <a:defRPr/>
            </a:pPr>
            <a:endParaRPr lang="en-US"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a:t>
            </a:r>
          </a:p>
          <a:p>
            <a:pPr fontAlgn="auto">
              <a:spcAft>
                <a:spcPts val="0"/>
              </a:spcAft>
              <a:buNone/>
              <a:defRPr/>
            </a:pPr>
            <a:r>
              <a:rPr lang="ja-JP" altLang="ja-JP" sz="1846" dirty="0">
                <a:latin typeface="HGｺﾞｼｯｸE" pitchFamily="49" charset="-128"/>
                <a:ea typeface="HGｺﾞｼｯｸE" pitchFamily="49" charset="-128"/>
              </a:rPr>
              <a:t>　第</a:t>
            </a:r>
            <a:r>
              <a:rPr lang="ja-JP" altLang="en-US" sz="1846" dirty="0">
                <a:latin typeface="HGｺﾞｼｯｸE" pitchFamily="49" charset="-128"/>
                <a:ea typeface="HGｺﾞｼｯｸE" pitchFamily="49" charset="-128"/>
              </a:rPr>
              <a:t>５</a:t>
            </a:r>
            <a:r>
              <a:rPr lang="ja-JP" altLang="ja-JP" sz="1846" dirty="0">
                <a:latin typeface="HGｺﾞｼｯｸE" pitchFamily="49" charset="-128"/>
                <a:ea typeface="HGｺﾞｼｯｸE" pitchFamily="49" charset="-128"/>
              </a:rPr>
              <a:t>節　契約の締結（第</a:t>
            </a:r>
            <a:r>
              <a:rPr lang="ja-JP" altLang="en-US" sz="1846" dirty="0">
                <a:latin typeface="HGｺﾞｼｯｸE" pitchFamily="49" charset="-128"/>
                <a:ea typeface="HGｺﾞｼｯｸE" pitchFamily="49" charset="-128"/>
              </a:rPr>
              <a:t>１００</a:t>
            </a:r>
            <a:r>
              <a:rPr lang="ja-JP" altLang="ja-JP" sz="1846" dirty="0">
                <a:latin typeface="HGｺﾞｼｯｸE" pitchFamily="49" charset="-128"/>
                <a:ea typeface="HGｺﾞｼｯｸE" pitchFamily="49" charset="-128"/>
              </a:rPr>
              <a:t>条</a:t>
            </a:r>
            <a:r>
              <a:rPr lang="ja-JP" altLang="en-US" sz="1846" dirty="0">
                <a:latin typeface="HGｺﾞｼｯｸE" pitchFamily="49" charset="-128"/>
                <a:ea typeface="HGｺﾞｼｯｸE" pitchFamily="49" charset="-128"/>
              </a:rPr>
              <a:t>－</a:t>
            </a:r>
            <a:r>
              <a:rPr lang="ja-JP" altLang="ja-JP" sz="1846" dirty="0">
                <a:latin typeface="HGｺﾞｼｯｸE" pitchFamily="49" charset="-128"/>
                <a:ea typeface="HGｺﾞｼｯｸE" pitchFamily="49" charset="-128"/>
              </a:rPr>
              <a:t>第</a:t>
            </a:r>
            <a:r>
              <a:rPr lang="ja-JP" altLang="en-US" sz="1846" dirty="0">
                <a:latin typeface="HGｺﾞｼｯｸE" pitchFamily="49" charset="-128"/>
                <a:ea typeface="HGｺﾞｼｯｸE" pitchFamily="49" charset="-128"/>
              </a:rPr>
              <a:t>１００</a:t>
            </a:r>
            <a:r>
              <a:rPr lang="ja-JP" altLang="ja-JP" sz="1846" dirty="0">
                <a:latin typeface="HGｺﾞｼｯｸE" pitchFamily="49" charset="-128"/>
                <a:ea typeface="HGｺﾞｼｯｸE" pitchFamily="49" charset="-128"/>
              </a:rPr>
              <a:t>条の</a:t>
            </a:r>
            <a:r>
              <a:rPr lang="ja-JP" altLang="en-US" sz="1846" dirty="0">
                <a:latin typeface="HGｺﾞｼｯｸE" pitchFamily="49" charset="-128"/>
                <a:ea typeface="HGｺﾞｼｯｸE" pitchFamily="49" charset="-128"/>
              </a:rPr>
              <a:t>４</a:t>
            </a:r>
            <a:r>
              <a:rPr lang="ja-JP" altLang="ja-JP" sz="1846" dirty="0">
                <a:latin typeface="HGｺﾞｼｯｸE" pitchFamily="49" charset="-128"/>
                <a:ea typeface="HGｺﾞｼｯｸE" pitchFamily="49" charset="-128"/>
              </a:rPr>
              <a:t>）</a:t>
            </a:r>
            <a:r>
              <a:rPr lang="en-US" altLang="ja-JP" sz="1846" dirty="0">
                <a:latin typeface="HGｺﾞｼｯｸE" pitchFamily="49" charset="-128"/>
                <a:ea typeface="HGｺﾞｼｯｸE" pitchFamily="49" charset="-128"/>
              </a:rPr>
              <a:t> </a:t>
            </a:r>
            <a:endParaRPr lang="ja-JP"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第</a:t>
            </a:r>
            <a:r>
              <a:rPr lang="ja-JP" altLang="en-US" sz="1846" dirty="0">
                <a:latin typeface="HGｺﾞｼｯｸE" pitchFamily="49" charset="-128"/>
                <a:ea typeface="HGｺﾞｼｯｸE" pitchFamily="49" charset="-128"/>
              </a:rPr>
              <a:t>６</a:t>
            </a:r>
            <a:r>
              <a:rPr lang="ja-JP" altLang="ja-JP" sz="1846" dirty="0">
                <a:latin typeface="HGｺﾞｼｯｸE" pitchFamily="49" charset="-128"/>
                <a:ea typeface="HGｺﾞｼｯｸE" pitchFamily="49" charset="-128"/>
              </a:rPr>
              <a:t>節　契約の履行（第</a:t>
            </a:r>
            <a:r>
              <a:rPr lang="ja-JP" altLang="en-US" sz="1846" dirty="0">
                <a:latin typeface="HGｺﾞｼｯｸE" pitchFamily="49" charset="-128"/>
                <a:ea typeface="HGｺﾞｼｯｸE" pitchFamily="49" charset="-128"/>
              </a:rPr>
              <a:t>１０１</a:t>
            </a:r>
            <a:r>
              <a:rPr lang="ja-JP" altLang="ja-JP" sz="1846" dirty="0">
                <a:latin typeface="HGｺﾞｼｯｸE" pitchFamily="49" charset="-128"/>
                <a:ea typeface="HGｺﾞｼｯｸE" pitchFamily="49" charset="-128"/>
              </a:rPr>
              <a:t>条</a:t>
            </a:r>
            <a:r>
              <a:rPr lang="ja-JP" altLang="en-US" sz="1846" dirty="0">
                <a:latin typeface="HGｺﾞｼｯｸE" pitchFamily="49" charset="-128"/>
                <a:ea typeface="HGｺﾞｼｯｸE" pitchFamily="49" charset="-128"/>
              </a:rPr>
              <a:t>－</a:t>
            </a:r>
            <a:r>
              <a:rPr lang="ja-JP" altLang="ja-JP" sz="1846" dirty="0">
                <a:latin typeface="HGｺﾞｼｯｸE" pitchFamily="49" charset="-128"/>
                <a:ea typeface="HGｺﾞｼｯｸE" pitchFamily="49" charset="-128"/>
              </a:rPr>
              <a:t>第</a:t>
            </a:r>
            <a:r>
              <a:rPr lang="ja-JP" altLang="en-US" sz="1846" dirty="0">
                <a:latin typeface="HGｺﾞｼｯｸE" pitchFamily="49" charset="-128"/>
                <a:ea typeface="HGｺﾞｼｯｸE" pitchFamily="49" charset="-128"/>
              </a:rPr>
              <a:t>１０１</a:t>
            </a:r>
            <a:r>
              <a:rPr lang="ja-JP" altLang="ja-JP" sz="1846" dirty="0">
                <a:latin typeface="HGｺﾞｼｯｸE" pitchFamily="49" charset="-128"/>
                <a:ea typeface="HGｺﾞｼｯｸE" pitchFamily="49" charset="-128"/>
              </a:rPr>
              <a:t>条の</a:t>
            </a:r>
            <a:r>
              <a:rPr lang="ja-JP" altLang="en-US" sz="1846" dirty="0">
                <a:latin typeface="HGｺﾞｼｯｸE" pitchFamily="49" charset="-128"/>
                <a:ea typeface="HGｺﾞｼｯｸE" pitchFamily="49" charset="-128"/>
              </a:rPr>
              <a:t>１０</a:t>
            </a:r>
            <a:r>
              <a:rPr lang="ja-JP" altLang="ja-JP" sz="1846" dirty="0">
                <a:latin typeface="HGｺﾞｼｯｸE" pitchFamily="49" charset="-128"/>
                <a:ea typeface="HGｺﾞｼｯｸE" pitchFamily="49" charset="-128"/>
              </a:rPr>
              <a:t>）</a:t>
            </a:r>
            <a:r>
              <a:rPr lang="en-US" altLang="ja-JP" sz="1846" dirty="0">
                <a:latin typeface="HGｺﾞｼｯｸE" pitchFamily="49" charset="-128"/>
                <a:ea typeface="HGｺﾞｼｯｸE" pitchFamily="49" charset="-128"/>
              </a:rPr>
              <a:t> </a:t>
            </a:r>
            <a:endParaRPr lang="ja-JP" altLang="ja-JP" sz="1846" dirty="0">
              <a:latin typeface="HGｺﾞｼｯｸE" pitchFamily="49" charset="-128"/>
              <a:ea typeface="HGｺﾞｼｯｸE" pitchFamily="49" charset="-128"/>
            </a:endParaRPr>
          </a:p>
          <a:p>
            <a:pPr fontAlgn="auto">
              <a:spcAft>
                <a:spcPts val="0"/>
              </a:spcAft>
              <a:buNone/>
              <a:defRPr/>
            </a:pPr>
            <a:r>
              <a:rPr lang="ja-JP" altLang="ja-JP" sz="1846" dirty="0">
                <a:latin typeface="HGｺﾞｼｯｸE" pitchFamily="49" charset="-128"/>
                <a:ea typeface="HGｺﾞｼｯｸE" pitchFamily="49" charset="-128"/>
              </a:rPr>
              <a:t>　第</a:t>
            </a:r>
            <a:r>
              <a:rPr lang="ja-JP" altLang="en-US" sz="1846" dirty="0">
                <a:latin typeface="HGｺﾞｼｯｸE" pitchFamily="49" charset="-128"/>
                <a:ea typeface="HGｺﾞｼｯｸE" pitchFamily="49" charset="-128"/>
              </a:rPr>
              <a:t>７</a:t>
            </a:r>
            <a:r>
              <a:rPr lang="ja-JP" altLang="ja-JP" sz="1846" dirty="0">
                <a:latin typeface="HGｺﾞｼｯｸE" pitchFamily="49" charset="-128"/>
                <a:ea typeface="HGｺﾞｼｯｸE" pitchFamily="49" charset="-128"/>
              </a:rPr>
              <a:t>節　雑則（第</a:t>
            </a:r>
            <a:r>
              <a:rPr lang="ja-JP" altLang="en-US" sz="1846" dirty="0">
                <a:latin typeface="HGｺﾞｼｯｸE" pitchFamily="49" charset="-128"/>
                <a:ea typeface="HGｺﾞｼｯｸE" pitchFamily="49" charset="-128"/>
              </a:rPr>
              <a:t>１０２</a:t>
            </a:r>
            <a:r>
              <a:rPr lang="ja-JP" altLang="ja-JP" sz="1846" dirty="0">
                <a:latin typeface="HGｺﾞｼｯｸE" pitchFamily="49" charset="-128"/>
                <a:ea typeface="HGｺﾞｼｯｸE" pitchFamily="49" charset="-128"/>
              </a:rPr>
              <a:t>条</a:t>
            </a:r>
            <a:r>
              <a:rPr lang="ja-JP" altLang="en-US" sz="1846" dirty="0">
                <a:latin typeface="HGｺﾞｼｯｸE" pitchFamily="49" charset="-128"/>
                <a:ea typeface="HGｺﾞｼｯｸE" pitchFamily="49" charset="-128"/>
              </a:rPr>
              <a:t>－</a:t>
            </a:r>
            <a:r>
              <a:rPr lang="ja-JP" altLang="ja-JP" sz="1846" dirty="0">
                <a:latin typeface="HGｺﾞｼｯｸE" pitchFamily="49" charset="-128"/>
                <a:ea typeface="HGｺﾞｼｯｸE" pitchFamily="49" charset="-128"/>
              </a:rPr>
              <a:t>第</a:t>
            </a:r>
            <a:r>
              <a:rPr lang="ja-JP" altLang="en-US" sz="1846" dirty="0">
                <a:latin typeface="HGｺﾞｼｯｸE" pitchFamily="49" charset="-128"/>
                <a:ea typeface="HGｺﾞｼｯｸE" pitchFamily="49" charset="-128"/>
              </a:rPr>
              <a:t>１０２</a:t>
            </a:r>
            <a:r>
              <a:rPr lang="ja-JP" altLang="ja-JP" sz="1846" dirty="0">
                <a:latin typeface="HGｺﾞｼｯｸE" pitchFamily="49" charset="-128"/>
                <a:ea typeface="HGｺﾞｼｯｸE" pitchFamily="49" charset="-128"/>
              </a:rPr>
              <a:t>条の</a:t>
            </a:r>
            <a:r>
              <a:rPr lang="ja-JP" altLang="en-US" sz="1846" dirty="0">
                <a:latin typeface="HGｺﾞｼｯｸE" pitchFamily="49" charset="-128"/>
                <a:ea typeface="HGｺﾞｼｯｸE" pitchFamily="49" charset="-128"/>
              </a:rPr>
              <a:t>５</a:t>
            </a:r>
            <a:r>
              <a:rPr lang="ja-JP" altLang="ja-JP" sz="1846" dirty="0">
                <a:latin typeface="HGｺﾞｼｯｸE" pitchFamily="49" charset="-128"/>
                <a:ea typeface="HGｺﾞｼｯｸE" pitchFamily="49" charset="-128"/>
              </a:rPr>
              <a:t>）</a:t>
            </a:r>
            <a:endParaRPr lang="ja-JP" altLang="en-US" sz="1846" dirty="0">
              <a:latin typeface="HGｺﾞｼｯｸE" pitchFamily="49" charset="-128"/>
              <a:ea typeface="HGｺﾞｼｯｸE" pitchFamily="49" charset="-128"/>
            </a:endParaRPr>
          </a:p>
        </p:txBody>
      </p:sp>
      <p:sp>
        <p:nvSpPr>
          <p:cNvPr id="26629" name="テキスト ボックス 4"/>
          <p:cNvSpPr txBox="1">
            <a:spLocks noChangeArrowheads="1"/>
          </p:cNvSpPr>
          <p:nvPr/>
        </p:nvSpPr>
        <p:spPr bwMode="auto">
          <a:xfrm>
            <a:off x="1095376" y="4079631"/>
            <a:ext cx="7777163" cy="1114921"/>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Gill Sans MT" pitchFamily="34" charset="0"/>
                <a:ea typeface="ＭＳ Ｐゴシック" pitchFamily="50" charset="-128"/>
              </a:defRPr>
            </a:lvl1pPr>
            <a:lvl2pPr marL="742950" indent="-285750" eaLnBrk="0" hangingPunct="0">
              <a:defRPr kumimoji="1">
                <a:solidFill>
                  <a:schemeClr val="tx1"/>
                </a:solidFill>
                <a:latin typeface="Gill Sans MT" pitchFamily="34" charset="0"/>
                <a:ea typeface="ＭＳ Ｐゴシック" pitchFamily="50" charset="-128"/>
              </a:defRPr>
            </a:lvl2pPr>
            <a:lvl3pPr marL="1143000" indent="-228600" eaLnBrk="0" hangingPunct="0">
              <a:defRPr kumimoji="1">
                <a:solidFill>
                  <a:schemeClr val="tx1"/>
                </a:solidFill>
                <a:latin typeface="Gill Sans MT" pitchFamily="34" charset="0"/>
                <a:ea typeface="ＭＳ Ｐゴシック" pitchFamily="50" charset="-128"/>
              </a:defRPr>
            </a:lvl3pPr>
            <a:lvl4pPr marL="1600200" indent="-228600" eaLnBrk="0" hangingPunct="0">
              <a:defRPr kumimoji="1">
                <a:solidFill>
                  <a:schemeClr val="tx1"/>
                </a:solidFill>
                <a:latin typeface="Gill Sans MT" pitchFamily="34" charset="0"/>
                <a:ea typeface="ＭＳ Ｐゴシック" pitchFamily="50" charset="-128"/>
              </a:defRPr>
            </a:lvl4pPr>
            <a:lvl5pPr marL="2057400" indent="-228600" eaLnBrk="0" hangingPunct="0">
              <a:defRPr kumimoji="1">
                <a:solidFill>
                  <a:schemeClr val="tx1"/>
                </a:solidFill>
                <a:latin typeface="Gill Sans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pitchFamily="50" charset="-128"/>
              </a:defRPr>
            </a:lvl9pPr>
          </a:lstStyle>
          <a:p>
            <a:pPr eaLnBrk="1" hangingPunct="1"/>
            <a:r>
              <a:rPr kumimoji="0" lang="ja-JP" altLang="ja-JP" sz="2215" b="1" dirty="0">
                <a:solidFill>
                  <a:srgbClr val="FF0000"/>
                </a:solidFill>
                <a:latin typeface="HGｺﾞｼｯｸE" pitchFamily="49" charset="-128"/>
                <a:ea typeface="HGｺﾞｼｯｸE" pitchFamily="49" charset="-128"/>
              </a:rPr>
              <a:t>（予定価格の決定）</a:t>
            </a:r>
            <a:r>
              <a:rPr kumimoji="0" lang="en-US" altLang="ja-JP" sz="2215" b="1" dirty="0">
                <a:solidFill>
                  <a:srgbClr val="FF0000"/>
                </a:solidFill>
                <a:latin typeface="HGｺﾞｼｯｸE" pitchFamily="49" charset="-128"/>
                <a:ea typeface="HGｺﾞｼｯｸE" pitchFamily="49" charset="-128"/>
              </a:rPr>
              <a:t> </a:t>
            </a:r>
            <a:r>
              <a:rPr kumimoji="0" lang="ja-JP" altLang="ja-JP" sz="2215" b="1" dirty="0">
                <a:solidFill>
                  <a:srgbClr val="FF0000"/>
                </a:solidFill>
                <a:latin typeface="HGｺﾞｼｯｸE" pitchFamily="49" charset="-128"/>
                <a:ea typeface="HGｺﾞｼｯｸE" pitchFamily="49" charset="-128"/>
              </a:rPr>
              <a:t>第</a:t>
            </a:r>
            <a:r>
              <a:rPr kumimoji="0" lang="ja-JP" altLang="en-US" sz="2215" b="1" dirty="0">
                <a:solidFill>
                  <a:srgbClr val="FF0000"/>
                </a:solidFill>
                <a:latin typeface="HGｺﾞｼｯｸE" pitchFamily="49" charset="-128"/>
                <a:ea typeface="HGｺﾞｼｯｸE" pitchFamily="49" charset="-128"/>
              </a:rPr>
              <a:t>９９</a:t>
            </a:r>
            <a:r>
              <a:rPr kumimoji="0" lang="ja-JP" altLang="ja-JP" sz="2215" b="1" dirty="0">
                <a:solidFill>
                  <a:srgbClr val="FF0000"/>
                </a:solidFill>
                <a:latin typeface="HGｺﾞｼｯｸE" pitchFamily="49" charset="-128"/>
                <a:ea typeface="HGｺﾞｼｯｸE" pitchFamily="49" charset="-128"/>
              </a:rPr>
              <a:t>条の</a:t>
            </a:r>
            <a:r>
              <a:rPr kumimoji="0" lang="ja-JP" altLang="en-US" sz="2215" b="1" dirty="0">
                <a:solidFill>
                  <a:srgbClr val="FF0000"/>
                </a:solidFill>
                <a:latin typeface="HGｺﾞｼｯｸE" pitchFamily="49" charset="-128"/>
                <a:ea typeface="HGｺﾞｼｯｸE" pitchFamily="49" charset="-128"/>
              </a:rPr>
              <a:t>５</a:t>
            </a:r>
            <a:r>
              <a:rPr kumimoji="0" lang="ja-JP" altLang="ja-JP" sz="2215" b="1" dirty="0">
                <a:solidFill>
                  <a:srgbClr val="FF0000"/>
                </a:solidFill>
                <a:latin typeface="HGｺﾞｼｯｸE" pitchFamily="49" charset="-128"/>
                <a:ea typeface="HGｺﾞｼｯｸE" pitchFamily="49" charset="-128"/>
              </a:rPr>
              <a:t> 契約担当官等は、随意契約によろうとするときは、あらかじめ</a:t>
            </a:r>
            <a:r>
              <a:rPr kumimoji="0" lang="ja-JP" altLang="ja-JP" sz="2215" b="1" u="sng" dirty="0">
                <a:solidFill>
                  <a:srgbClr val="FF0000"/>
                </a:solidFill>
                <a:latin typeface="HGｺﾞｼｯｸE" pitchFamily="49" charset="-128"/>
                <a:ea typeface="HGｺﾞｼｯｸE" pitchFamily="49" charset="-128"/>
              </a:rPr>
              <a:t>第</a:t>
            </a:r>
            <a:r>
              <a:rPr kumimoji="0" lang="ja-JP" altLang="en-US" sz="2215" b="1" u="sng" dirty="0">
                <a:solidFill>
                  <a:srgbClr val="FF0000"/>
                </a:solidFill>
                <a:latin typeface="HGｺﾞｼｯｸE" pitchFamily="49" charset="-128"/>
                <a:ea typeface="HGｺﾞｼｯｸE" pitchFamily="49" charset="-128"/>
              </a:rPr>
              <a:t>８０</a:t>
            </a:r>
            <a:r>
              <a:rPr kumimoji="0" lang="ja-JP" altLang="ja-JP" sz="2215" b="1" u="sng" dirty="0">
                <a:solidFill>
                  <a:srgbClr val="FF0000"/>
                </a:solidFill>
                <a:latin typeface="HGｺﾞｼｯｸE" pitchFamily="49" charset="-128"/>
                <a:ea typeface="HGｺﾞｼｯｸE" pitchFamily="49" charset="-128"/>
              </a:rPr>
              <a:t>条</a:t>
            </a:r>
            <a:r>
              <a:rPr kumimoji="0" lang="ja-JP" altLang="ja-JP" sz="2215" b="1" dirty="0">
                <a:solidFill>
                  <a:srgbClr val="FF0000"/>
                </a:solidFill>
                <a:latin typeface="HGｺﾞｼｯｸE" pitchFamily="49" charset="-128"/>
                <a:ea typeface="HGｺﾞｼｯｸE" pitchFamily="49" charset="-128"/>
              </a:rPr>
              <a:t>の規定に準じて予定価格を定めなければならない。</a:t>
            </a:r>
          </a:p>
        </p:txBody>
      </p:sp>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11</a:t>
            </a:fld>
            <a:endParaRPr lang="en-US" altLang="ja-JP"/>
          </a:p>
        </p:txBody>
      </p:sp>
    </p:spTree>
    <p:extLst>
      <p:ext uri="{BB962C8B-B14F-4D97-AF65-F5344CB8AC3E}">
        <p14:creationId xmlns:p14="http://schemas.microsoft.com/office/powerpoint/2010/main" val="304681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nvPr>
        </p:nvGraphicFramePr>
        <p:xfrm>
          <a:off x="0" y="620688"/>
          <a:ext cx="8892480"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11" name="スライド番号プレースホルダー 1"/>
          <p:cNvSpPr>
            <a:spLocks noGrp="1"/>
          </p:cNvSpPr>
          <p:nvPr>
            <p:ph type="sldNum" sz="quarter" idx="12"/>
          </p:nvPr>
        </p:nvSpPr>
        <p:spPr>
          <a:xfrm>
            <a:off x="8647272" y="6407944"/>
            <a:ext cx="365760" cy="365125"/>
          </a:xfrm>
        </p:spPr>
        <p:txBody>
          <a:bodyPr/>
          <a:lstStyle/>
          <a:p>
            <a:pPr>
              <a:defRPr/>
            </a:pPr>
            <a:fld id="{F17E8D1B-9A71-4202-B3F0-348051FC76EA}" type="slidenum">
              <a:rPr lang="ja-JP" altLang="en-US" smtClean="0"/>
              <a:pPr>
                <a:defRPr/>
              </a:pPr>
              <a:t>12</a:t>
            </a:fld>
            <a:endParaRPr lang="en-US" altLang="ja-JP" dirty="0"/>
          </a:p>
        </p:txBody>
      </p:sp>
      <p:sp>
        <p:nvSpPr>
          <p:cNvPr id="12" name="テキスト ボックス 11"/>
          <p:cNvSpPr txBox="1"/>
          <p:nvPr/>
        </p:nvSpPr>
        <p:spPr>
          <a:xfrm>
            <a:off x="899592" y="0"/>
            <a:ext cx="7272808" cy="954107"/>
          </a:xfrm>
          <a:prstGeom prst="rect">
            <a:avLst/>
          </a:prstGeom>
          <a:noFill/>
        </p:spPr>
        <p:txBody>
          <a:bodyPr wrap="square" rtlCol="0">
            <a:spAutoFit/>
          </a:bodyPr>
          <a:lstStyle/>
          <a:p>
            <a:pPr algn="ctr"/>
            <a:r>
              <a:rPr lang="ja-JP" altLang="ja-JP" sz="2800" b="1" dirty="0">
                <a:latin typeface="HGP創英角ﾎﾟｯﾌﾟ体" panose="040B0A00000000000000" pitchFamily="50" charset="-128"/>
                <a:ea typeface="HGP創英角ﾎﾟｯﾌﾟ体" panose="040B0A00000000000000" pitchFamily="50" charset="-128"/>
              </a:rPr>
              <a:t>国土交通省直轄工事における</a:t>
            </a:r>
            <a:endParaRPr lang="en-US" altLang="ja-JP" sz="2800" b="1" dirty="0">
              <a:latin typeface="HGP創英角ﾎﾟｯﾌﾟ体" panose="040B0A00000000000000" pitchFamily="50" charset="-128"/>
              <a:ea typeface="HGP創英角ﾎﾟｯﾌﾟ体" panose="040B0A00000000000000" pitchFamily="50" charset="-128"/>
            </a:endParaRPr>
          </a:p>
          <a:p>
            <a:pPr algn="ctr"/>
            <a:r>
              <a:rPr lang="ja-JP" altLang="ja-JP" sz="2800" b="1" dirty="0">
                <a:latin typeface="HGP創英角ﾎﾟｯﾌﾟ体" panose="040B0A00000000000000" pitchFamily="50" charset="-128"/>
                <a:ea typeface="HGP創英角ﾎﾟｯﾌﾟ体" panose="040B0A00000000000000" pitchFamily="50" charset="-128"/>
              </a:rPr>
              <a:t>不調・不落の発生率の推移</a:t>
            </a:r>
          </a:p>
        </p:txBody>
      </p:sp>
      <p:sp>
        <p:nvSpPr>
          <p:cNvPr id="13" name="Text Box 2"/>
          <p:cNvSpPr txBox="1">
            <a:spLocks noChangeArrowheads="1"/>
          </p:cNvSpPr>
          <p:nvPr/>
        </p:nvSpPr>
        <p:spPr bwMode="auto">
          <a:xfrm>
            <a:off x="695408" y="622460"/>
            <a:ext cx="438150" cy="3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just" eaLnBrk="1" hangingPunct="1">
              <a:lnSpc>
                <a:spcPct val="100000"/>
              </a:lnSpc>
              <a:spcBef>
                <a:spcPct val="0"/>
              </a:spcBef>
              <a:buClrTx/>
              <a:buFontTx/>
              <a:buNone/>
            </a:pPr>
            <a:r>
              <a:rPr lang="ja-JP" altLang="en-US" sz="2000" b="1"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a:t>
            </a:r>
          </a:p>
        </p:txBody>
      </p:sp>
      <p:sp>
        <p:nvSpPr>
          <p:cNvPr id="14" name="テキスト ボックス 13"/>
          <p:cNvSpPr txBox="1"/>
          <p:nvPr/>
        </p:nvSpPr>
        <p:spPr>
          <a:xfrm>
            <a:off x="0" y="6616524"/>
            <a:ext cx="5716630" cy="241476"/>
          </a:xfrm>
          <a:prstGeom prst="rect">
            <a:avLst/>
          </a:prstGeom>
          <a:noFill/>
        </p:spPr>
        <p:txBody>
          <a:bodyPr wrap="none">
            <a:spAutoFit/>
          </a:bodyPr>
          <a:lstStyle/>
          <a:p>
            <a:pPr algn="ctr" eaLnBrk="1" hangingPunct="1">
              <a:defRPr/>
            </a:pPr>
            <a:r>
              <a:rPr lang="ja-JP" altLang="en-US" sz="969" dirty="0">
                <a:latin typeface="Arial" charset="0"/>
              </a:rPr>
              <a:t>出典：</a:t>
            </a:r>
            <a:r>
              <a:rPr lang="ja-JP" altLang="ja-JP" sz="969" dirty="0">
                <a:latin typeface="Arial" charset="0"/>
              </a:rPr>
              <a:t>国土交通省直轄工事等契約関係資料　平成</a:t>
            </a:r>
            <a:r>
              <a:rPr lang="en-US" altLang="ja-JP" sz="969" dirty="0">
                <a:latin typeface="Arial" charset="0"/>
              </a:rPr>
              <a:t>17</a:t>
            </a:r>
            <a:r>
              <a:rPr lang="ja-JP" altLang="ja-JP" sz="969" dirty="0">
                <a:latin typeface="Arial" charset="0"/>
              </a:rPr>
              <a:t>年度版（</a:t>
            </a:r>
            <a:r>
              <a:rPr lang="en-US" altLang="ja-JP" sz="969" dirty="0">
                <a:latin typeface="Arial" charset="0"/>
              </a:rPr>
              <a:t>16</a:t>
            </a:r>
            <a:r>
              <a:rPr lang="ja-JP" altLang="ja-JP" sz="969" dirty="0">
                <a:latin typeface="Arial" charset="0"/>
              </a:rPr>
              <a:t>年実績）～平成</a:t>
            </a:r>
            <a:r>
              <a:rPr lang="en-US" altLang="ja-JP" sz="969" dirty="0">
                <a:latin typeface="Arial" charset="0"/>
              </a:rPr>
              <a:t>28</a:t>
            </a:r>
            <a:r>
              <a:rPr lang="ja-JP" altLang="ja-JP" sz="969" dirty="0">
                <a:latin typeface="Arial" charset="0"/>
              </a:rPr>
              <a:t>年度版（</a:t>
            </a:r>
            <a:r>
              <a:rPr lang="en-US" altLang="ja-JP" sz="969" dirty="0">
                <a:latin typeface="Arial" charset="0"/>
              </a:rPr>
              <a:t>27</a:t>
            </a:r>
            <a:r>
              <a:rPr lang="ja-JP" altLang="ja-JP" sz="969" dirty="0">
                <a:latin typeface="Arial" charset="0"/>
              </a:rPr>
              <a:t>年度実績）</a:t>
            </a:r>
            <a:endParaRPr lang="ja-JP" altLang="en-US" sz="969" dirty="0">
              <a:latin typeface="Arial" charset="0"/>
            </a:endParaRPr>
          </a:p>
        </p:txBody>
      </p:sp>
      <p:sp>
        <p:nvSpPr>
          <p:cNvPr id="15" name="テキスト ボックス 23"/>
          <p:cNvSpPr txBox="1"/>
          <p:nvPr/>
        </p:nvSpPr>
        <p:spPr>
          <a:xfrm>
            <a:off x="8460432" y="5950521"/>
            <a:ext cx="683568" cy="45866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000" b="1" kern="100" dirty="0">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rPr>
              <a:t>年度</a:t>
            </a:r>
            <a:endParaRPr lang="ja-JP" sz="2000" kern="100" dirty="0">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Tree>
    <p:extLst>
      <p:ext uri="{BB962C8B-B14F-4D97-AF65-F5344CB8AC3E}">
        <p14:creationId xmlns:p14="http://schemas.microsoft.com/office/powerpoint/2010/main" val="313931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13</a:t>
            </a:fld>
            <a:endParaRPr lang="en-US" altLang="ja-JP"/>
          </a:p>
        </p:txBody>
      </p:sp>
      <p:graphicFrame>
        <p:nvGraphicFramePr>
          <p:cNvPr id="3" name="グラフ 2"/>
          <p:cNvGraphicFramePr>
            <a:graphicFrameLocks/>
          </p:cNvGraphicFramePr>
          <p:nvPr>
            <p:extLst/>
          </p:nvPr>
        </p:nvGraphicFramePr>
        <p:xfrm>
          <a:off x="107504" y="439722"/>
          <a:ext cx="9036496"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107504" y="6124699"/>
            <a:ext cx="847924" cy="461665"/>
          </a:xfrm>
          <a:prstGeom prst="rect">
            <a:avLst/>
          </a:prstGeom>
          <a:noFill/>
        </p:spPr>
        <p:txBody>
          <a:bodyPr wrap="none" rtlCol="0">
            <a:spAutoFit/>
          </a:bodyPr>
          <a:lstStyle/>
          <a:p>
            <a:r>
              <a:rPr kumimoji="1" lang="en-US" altLang="ja-JP" sz="2400" dirty="0"/>
              <a:t>2011</a:t>
            </a:r>
            <a:endParaRPr kumimoji="1" lang="ja-JP" altLang="en-US" sz="2400" dirty="0"/>
          </a:p>
        </p:txBody>
      </p:sp>
      <p:sp>
        <p:nvSpPr>
          <p:cNvPr id="5" name="Text Box 191"/>
          <p:cNvSpPr txBox="1">
            <a:spLocks noChangeArrowheads="1"/>
          </p:cNvSpPr>
          <p:nvPr/>
        </p:nvSpPr>
        <p:spPr bwMode="auto">
          <a:xfrm>
            <a:off x="25706" y="6586948"/>
            <a:ext cx="6624736" cy="279166"/>
          </a:xfrm>
          <a:prstGeom prst="rect">
            <a:avLst/>
          </a:prstGeom>
          <a:noFill/>
          <a:ln w="9525">
            <a:noFill/>
            <a:miter lim="800000"/>
            <a:headEnd/>
            <a:tailEnd/>
          </a:ln>
        </p:spPr>
        <p:txBody>
          <a:bodyPr rot="0" vert="horz" wrap="square" lIns="74295" tIns="8890" rIns="74295" bIns="8890" anchor="t" anchorCtr="0" upright="1">
            <a:noAutofit/>
          </a:bodyPr>
          <a:lstStyle/>
          <a:p>
            <a:pPr algn="just">
              <a:spcAft>
                <a:spcPts val="0"/>
              </a:spcAft>
            </a:pPr>
            <a:r>
              <a:rPr lang="ja-JP"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国土交通省資料 被災地における入札不調案件の契約状況等について</a:t>
            </a:r>
            <a:r>
              <a:rPr lang="en-US"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(2013</a:t>
            </a:r>
            <a:r>
              <a:rPr lang="ja-JP"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年</a:t>
            </a:r>
            <a:r>
              <a:rPr lang="en-US"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2</a:t>
            </a:r>
            <a:r>
              <a:rPr lang="ja-JP"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月</a:t>
            </a:r>
            <a:r>
              <a:rPr lang="en-US"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19</a:t>
            </a:r>
            <a:r>
              <a:rPr lang="ja-JP"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日</a:t>
            </a:r>
            <a:r>
              <a:rPr lang="en-US"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a:t>
            </a:r>
            <a:r>
              <a:rPr lang="ja-JP" sz="1200" kern="100" dirty="0">
                <a:solidFill>
                  <a:srgbClr val="FFC000"/>
                </a:solidFill>
                <a:effectLst/>
                <a:latin typeface="Century" panose="02040604050505020304" pitchFamily="18" charset="0"/>
                <a:ea typeface="ＭＳ 明朝" panose="02020609040205080304" pitchFamily="17" charset="-128"/>
                <a:cs typeface="Arial" panose="020B0604020202020204" pitchFamily="34" charset="0"/>
              </a:rPr>
              <a:t>による</a:t>
            </a:r>
          </a:p>
        </p:txBody>
      </p:sp>
      <p:sp>
        <p:nvSpPr>
          <p:cNvPr id="6" name="テキスト ボックス 5"/>
          <p:cNvSpPr txBox="1"/>
          <p:nvPr/>
        </p:nvSpPr>
        <p:spPr>
          <a:xfrm>
            <a:off x="3707904" y="6177111"/>
            <a:ext cx="870751" cy="461665"/>
          </a:xfrm>
          <a:prstGeom prst="rect">
            <a:avLst/>
          </a:prstGeom>
          <a:noFill/>
        </p:spPr>
        <p:txBody>
          <a:bodyPr wrap="none" rtlCol="0">
            <a:spAutoFit/>
          </a:bodyPr>
          <a:lstStyle/>
          <a:p>
            <a:r>
              <a:rPr kumimoji="1" lang="en-US" altLang="ja-JP" sz="2400" dirty="0"/>
              <a:t>2012</a:t>
            </a:r>
            <a:endParaRPr kumimoji="1" lang="ja-JP" altLang="en-US" sz="2400" dirty="0"/>
          </a:p>
        </p:txBody>
      </p:sp>
      <p:sp>
        <p:nvSpPr>
          <p:cNvPr id="7" name="テキスト ボックス 6"/>
          <p:cNvSpPr txBox="1"/>
          <p:nvPr/>
        </p:nvSpPr>
        <p:spPr>
          <a:xfrm>
            <a:off x="8165108" y="6208960"/>
            <a:ext cx="870751" cy="461665"/>
          </a:xfrm>
          <a:prstGeom prst="rect">
            <a:avLst/>
          </a:prstGeom>
          <a:noFill/>
        </p:spPr>
        <p:txBody>
          <a:bodyPr wrap="none" rtlCol="0">
            <a:spAutoFit/>
          </a:bodyPr>
          <a:lstStyle/>
          <a:p>
            <a:r>
              <a:rPr kumimoji="1" lang="en-US" altLang="ja-JP" sz="2400" dirty="0"/>
              <a:t>2013</a:t>
            </a:r>
            <a:endParaRPr kumimoji="1" lang="ja-JP" altLang="en-US" sz="2400" dirty="0"/>
          </a:p>
        </p:txBody>
      </p:sp>
      <p:sp>
        <p:nvSpPr>
          <p:cNvPr id="8" name="テキスト ボックス 30"/>
          <p:cNvSpPr txBox="1">
            <a:spLocks noChangeArrowheads="1"/>
          </p:cNvSpPr>
          <p:nvPr/>
        </p:nvSpPr>
        <p:spPr bwMode="auto">
          <a:xfrm>
            <a:off x="394899" y="0"/>
            <a:ext cx="8640960" cy="523220"/>
          </a:xfrm>
          <a:prstGeom prst="rect">
            <a:avLst/>
          </a:prstGeom>
          <a:noFill/>
          <a:ln>
            <a:noFill/>
          </a:ln>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chemeClr val="tx1"/>
                </a:solidFill>
                <a:latin typeface="HG創英角ﾎﾟｯﾌﾟ体" pitchFamily="49" charset="-128"/>
                <a:ea typeface="HG創英角ﾎﾟｯﾌﾟ体" pitchFamily="49" charset="-128"/>
              </a:rPr>
              <a:t>東北被災地における不調・不落（土木一式工事）</a:t>
            </a:r>
          </a:p>
        </p:txBody>
      </p:sp>
      <p:sp>
        <p:nvSpPr>
          <p:cNvPr id="9" name="テキスト ボックス 8"/>
          <p:cNvSpPr txBox="1">
            <a:spLocks noChangeArrowheads="1"/>
          </p:cNvSpPr>
          <p:nvPr/>
        </p:nvSpPr>
        <p:spPr bwMode="auto">
          <a:xfrm>
            <a:off x="394899" y="347622"/>
            <a:ext cx="576064" cy="49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74295" tIns="8890" rIns="74295" bIns="8890" anchor="t" anchorCtr="0" upright="1">
            <a:noAutofit/>
          </a:bodyPr>
          <a:lstStyle/>
          <a:p>
            <a:pPr algn="just">
              <a:spcAft>
                <a:spcPts val="0"/>
              </a:spcAft>
            </a:pPr>
            <a:r>
              <a:rPr lang="ja-JP" sz="2800" kern="100" dirty="0">
                <a:effectLst/>
                <a:latin typeface="Century" panose="02040604050505020304" pitchFamily="18" charset="0"/>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328680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381419" y="131222"/>
            <a:ext cx="4464684"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不調・不落発生の背景</a:t>
            </a:r>
            <a:endParaRPr kumimoji="0" lang="ja-JP" altLang="en-US" sz="3323"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2" name="AutoShape 6"/>
          <p:cNvSpPr>
            <a:spLocks noChangeArrowheads="1"/>
          </p:cNvSpPr>
          <p:nvPr/>
        </p:nvSpPr>
        <p:spPr bwMode="auto">
          <a:xfrm>
            <a:off x="314060" y="940428"/>
            <a:ext cx="8599403" cy="1598361"/>
          </a:xfrm>
          <a:prstGeom prst="roundRect">
            <a:avLst>
              <a:gd name="adj" fmla="val 16667"/>
            </a:avLst>
          </a:prstGeom>
          <a:solidFill>
            <a:srgbClr val="FFFFCC"/>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需要＞供給　の局面では</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・利潤を確保できない仕事は欲しくない</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・労務、資材等の価格が上昇</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1301393" y="3406673"/>
            <a:ext cx="6624736" cy="781398"/>
          </a:xfrm>
          <a:prstGeom prst="roundRect">
            <a:avLst>
              <a:gd name="adj" fmla="val 16667"/>
            </a:avLst>
          </a:prstGeom>
          <a:solidFill>
            <a:srgbClr val="CC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官側（発注者側）の積算が過小</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a:off x="4147770" y="2641546"/>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4" name="下矢印 1"/>
          <p:cNvSpPr>
            <a:spLocks noChangeArrowheads="1"/>
          </p:cNvSpPr>
          <p:nvPr/>
        </p:nvSpPr>
        <p:spPr bwMode="auto">
          <a:xfrm>
            <a:off x="4147770" y="4290828"/>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1" name="AutoShape 6"/>
          <p:cNvSpPr>
            <a:spLocks noChangeArrowheads="1"/>
          </p:cNvSpPr>
          <p:nvPr/>
        </p:nvSpPr>
        <p:spPr bwMode="auto">
          <a:xfrm>
            <a:off x="0" y="5055955"/>
            <a:ext cx="9144000" cy="1253365"/>
          </a:xfrm>
          <a:prstGeom prst="roundRect">
            <a:avLst>
              <a:gd name="adj" fmla="val 16667"/>
            </a:avLst>
          </a:prstGeom>
          <a:solidFill>
            <a:srgbClr val="FFFFCC"/>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800" dirty="0">
                <a:solidFill>
                  <a:schemeClr val="tx1"/>
                </a:solidFill>
                <a:latin typeface="Arial" panose="020B0604020202020204" pitchFamily="34" charset="0"/>
                <a:ea typeface="HGｺﾞｼｯｸE" panose="020B0909000000000000" pitchFamily="49" charset="-128"/>
              </a:rPr>
              <a:t>○ 応札者がいない</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b="1" dirty="0">
                <a:solidFill>
                  <a:schemeClr val="tx1"/>
                </a:solidFill>
                <a:latin typeface="HGP創英角ﾎﾟｯﾌﾟ体" panose="040B0A00000000000000" pitchFamily="50" charset="-128"/>
                <a:ea typeface="HGP創英角ﾎﾟｯﾌﾟ体" panose="040B0A00000000000000" pitchFamily="50" charset="-128"/>
              </a:rPr>
              <a:t>不調</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dirty="0">
                <a:solidFill>
                  <a:schemeClr val="tx1"/>
                </a:solidFill>
                <a:latin typeface="Arial" panose="020B0604020202020204" pitchFamily="34" charset="0"/>
                <a:ea typeface="HGｺﾞｼｯｸE" panose="020B0909000000000000" pitchFamily="49" charset="-128"/>
              </a:rPr>
              <a:t>が発生</a:t>
            </a:r>
            <a:endParaRPr lang="en-US" altLang="ja-JP" sz="2800"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800" dirty="0">
                <a:solidFill>
                  <a:schemeClr val="tx1"/>
                </a:solidFill>
                <a:latin typeface="Arial" panose="020B0604020202020204" pitchFamily="34" charset="0"/>
                <a:ea typeface="HGｺﾞｼｯｸE" panose="020B0909000000000000" pitchFamily="49" charset="-128"/>
              </a:rPr>
              <a:t>○ すべての応札価格が予定価格を上回る</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b="1" dirty="0">
                <a:solidFill>
                  <a:schemeClr val="tx1"/>
                </a:solidFill>
                <a:latin typeface="HGP創英角ﾎﾟｯﾌﾟ体" panose="040B0A00000000000000" pitchFamily="50" charset="-128"/>
                <a:ea typeface="HGP創英角ﾎﾟｯﾌﾟ体" panose="040B0A00000000000000" pitchFamily="50" charset="-128"/>
              </a:rPr>
              <a:t>不落</a:t>
            </a:r>
            <a:r>
              <a:rPr lang="en-US" altLang="ja-JP" sz="2800" b="1"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dirty="0">
                <a:solidFill>
                  <a:schemeClr val="tx1"/>
                </a:solidFill>
                <a:latin typeface="Arial" panose="020B0604020202020204" pitchFamily="34" charset="0"/>
                <a:ea typeface="HGｺﾞｼｯｸE" panose="020B0909000000000000" pitchFamily="49" charset="-128"/>
              </a:rPr>
              <a:t>が発生</a:t>
            </a:r>
            <a:endParaRPr lang="en-US" altLang="ja-JP" sz="2800" dirty="0">
              <a:solidFill>
                <a:srgbClr val="C00000"/>
              </a:solidFill>
              <a:latin typeface="Arial" panose="020B0604020202020204" pitchFamily="34" charset="0"/>
              <a:ea typeface="HGｺﾞｼｯｸE" panose="020B0909000000000000" pitchFamily="49" charset="-128"/>
            </a:endParaRPr>
          </a:p>
        </p:txBody>
      </p:sp>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14</a:t>
            </a:fld>
            <a:endParaRPr lang="en-US" altLang="ja-JP"/>
          </a:p>
        </p:txBody>
      </p:sp>
    </p:spTree>
    <p:extLst>
      <p:ext uri="{BB962C8B-B14F-4D97-AF65-F5344CB8AC3E}">
        <p14:creationId xmlns:p14="http://schemas.microsoft.com/office/powerpoint/2010/main" val="159691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15</a:t>
            </a:fld>
            <a:endParaRPr lang="en-US" altLang="ja-JP"/>
          </a:p>
        </p:txBody>
      </p:sp>
      <p:graphicFrame>
        <p:nvGraphicFramePr>
          <p:cNvPr id="3" name="グラフ 2"/>
          <p:cNvGraphicFramePr>
            <a:graphicFrameLocks/>
          </p:cNvGraphicFramePr>
          <p:nvPr>
            <p:extLst/>
          </p:nvPr>
        </p:nvGraphicFramePr>
        <p:xfrm>
          <a:off x="35496" y="836712"/>
          <a:ext cx="8784976"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481917" y="116632"/>
            <a:ext cx="7856638" cy="584775"/>
          </a:xfrm>
          <a:prstGeom prst="rect">
            <a:avLst/>
          </a:prstGeom>
          <a:noFill/>
        </p:spPr>
        <p:txBody>
          <a:bodyPr wrap="none" rtlCol="0">
            <a:spAutoFit/>
          </a:bodyPr>
          <a:lstStyle/>
          <a:p>
            <a:r>
              <a:rPr lang="ja-JP" altLang="ja-JP" sz="3200" b="1" dirty="0">
                <a:latin typeface="HGP創英角ﾎﾟｯﾌﾟ体" panose="040B0A00000000000000" pitchFamily="50" charset="-128"/>
                <a:ea typeface="HGP創英角ﾎﾟｯﾌﾟ体" panose="040B0A00000000000000" pitchFamily="50" charset="-128"/>
              </a:rPr>
              <a:t>国土交通省直轄工事における落札率の推移</a:t>
            </a:r>
            <a:endParaRPr kumimoji="1" lang="ja-JP" altLang="en-US" sz="3200" b="1"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964896" y="5373216"/>
            <a:ext cx="6890680" cy="307777"/>
          </a:xfrm>
          <a:prstGeom prst="rect">
            <a:avLst/>
          </a:prstGeom>
          <a:noFill/>
        </p:spPr>
        <p:txBody>
          <a:bodyPr wrap="square" rtlCol="0">
            <a:spAutoFit/>
          </a:bodyPr>
          <a:lstStyle/>
          <a:p>
            <a:r>
              <a:rPr lang="en-US" altLang="ja-JP" sz="1400" dirty="0"/>
              <a:t>(</a:t>
            </a:r>
            <a:r>
              <a:rPr lang="ja-JP" altLang="ja-JP" sz="1400" dirty="0"/>
              <a:t>注</a:t>
            </a:r>
            <a:r>
              <a:rPr lang="en-US" altLang="ja-JP" sz="1400" dirty="0"/>
              <a:t>) </a:t>
            </a:r>
            <a:r>
              <a:rPr lang="ja-JP" altLang="ja-JP" sz="1400" dirty="0"/>
              <a:t>対象は、地方整備局（港湾空港関係を除く）、官庁営繕部、国土技術政策総合研究所</a:t>
            </a:r>
          </a:p>
        </p:txBody>
      </p:sp>
      <p:sp>
        <p:nvSpPr>
          <p:cNvPr id="6" name="テキスト ボックス 5"/>
          <p:cNvSpPr txBox="1"/>
          <p:nvPr/>
        </p:nvSpPr>
        <p:spPr>
          <a:xfrm>
            <a:off x="4572000" y="6581001"/>
            <a:ext cx="1646605" cy="276999"/>
          </a:xfrm>
          <a:prstGeom prst="rect">
            <a:avLst/>
          </a:prstGeom>
          <a:noFill/>
        </p:spPr>
        <p:txBody>
          <a:bodyPr wrap="none" rtlCol="0">
            <a:spAutoFit/>
          </a:bodyPr>
          <a:lstStyle/>
          <a:p>
            <a:r>
              <a:rPr lang="ja-JP" altLang="ja-JP" sz="1200" dirty="0"/>
              <a:t>出典：国土交通省資料</a:t>
            </a:r>
          </a:p>
        </p:txBody>
      </p:sp>
      <p:sp>
        <p:nvSpPr>
          <p:cNvPr id="7" name="Text Box 10"/>
          <p:cNvSpPr txBox="1">
            <a:spLocks noChangeArrowheads="1"/>
          </p:cNvSpPr>
          <p:nvPr/>
        </p:nvSpPr>
        <p:spPr bwMode="auto">
          <a:xfrm>
            <a:off x="8338555" y="5412642"/>
            <a:ext cx="814754"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50000"/>
              </a:spcBef>
              <a:buClrTx/>
              <a:buFontTx/>
              <a:buNone/>
            </a:pPr>
            <a:r>
              <a:rPr lang="ja-JP" altLang="en-US" sz="2000" b="1" dirty="0">
                <a:solidFill>
                  <a:schemeClr val="tx1"/>
                </a:solidFill>
                <a:latin typeface="HG創英角ｺﾞｼｯｸUB" pitchFamily="49" charset="-128"/>
                <a:ea typeface="HG創英角ｺﾞｼｯｸUB" pitchFamily="49" charset="-128"/>
              </a:rPr>
              <a:t>年度</a:t>
            </a:r>
          </a:p>
        </p:txBody>
      </p:sp>
      <p:sp>
        <p:nvSpPr>
          <p:cNvPr id="8" name="Text Box 10"/>
          <p:cNvSpPr txBox="1">
            <a:spLocks noChangeArrowheads="1"/>
          </p:cNvSpPr>
          <p:nvPr/>
        </p:nvSpPr>
        <p:spPr bwMode="auto">
          <a:xfrm>
            <a:off x="415925" y="757064"/>
            <a:ext cx="814754"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50000"/>
              </a:spcBef>
              <a:buClrTx/>
              <a:buFontTx/>
              <a:buNone/>
            </a:pPr>
            <a:r>
              <a:rPr lang="ja-JP" altLang="en-US" sz="2000" b="1" dirty="0">
                <a:solidFill>
                  <a:schemeClr val="tx1"/>
                </a:solidFill>
                <a:latin typeface="HG創英角ｺﾞｼｯｸUB" pitchFamily="49" charset="-128"/>
                <a:ea typeface="HG創英角ｺﾞｼｯｸUB" pitchFamily="49" charset="-128"/>
              </a:rPr>
              <a:t>％</a:t>
            </a:r>
          </a:p>
        </p:txBody>
      </p:sp>
      <p:sp>
        <p:nvSpPr>
          <p:cNvPr id="9" name="円/楕円 8"/>
          <p:cNvSpPr/>
          <p:nvPr/>
        </p:nvSpPr>
        <p:spPr>
          <a:xfrm>
            <a:off x="526305" y="1085992"/>
            <a:ext cx="4752528" cy="20291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0"/>
          <p:cNvSpPr/>
          <p:nvPr/>
        </p:nvSpPr>
        <p:spPr>
          <a:xfrm>
            <a:off x="4260504" y="3191454"/>
            <a:ext cx="4752528" cy="202916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40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タイトル 1"/>
          <p:cNvSpPr>
            <a:spLocks noGrp="1" noChangeArrowheads="1"/>
          </p:cNvSpPr>
          <p:nvPr>
            <p:ph type="title" idx="4294967295"/>
          </p:nvPr>
        </p:nvSpPr>
        <p:spPr>
          <a:xfrm>
            <a:off x="1465413" y="133331"/>
            <a:ext cx="6412796" cy="463062"/>
          </a:xfrm>
        </p:spPr>
        <p:txBody>
          <a:bodyPr>
            <a:normAutofit fontScale="90000"/>
          </a:bodyPr>
          <a:lstStyle/>
          <a:p>
            <a:pPr>
              <a:defRPr/>
            </a:pPr>
            <a:r>
              <a:rPr lang="ja-JP" altLang="en-US" sz="2954" dirty="0">
                <a:solidFill>
                  <a:srgbClr val="C00000"/>
                </a:solidFill>
                <a:latin typeface="HGP創英角ﾎﾟｯﾌﾟ体" panose="040B0A00000000000000" pitchFamily="50" charset="-128"/>
                <a:ea typeface="HGP創英角ﾎﾟｯﾌﾟ体" panose="040B0A00000000000000" pitchFamily="50" charset="-128"/>
              </a:rPr>
              <a:t>「公共嘱託登記」におけるトラブルの事例</a:t>
            </a:r>
            <a:endParaRPr lang="ja-JP" altLang="en-US" b="1"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66568" name="テキスト ボックス 5"/>
          <p:cNvSpPr txBox="1">
            <a:spLocks noChangeArrowheads="1"/>
          </p:cNvSpPr>
          <p:nvPr/>
        </p:nvSpPr>
        <p:spPr bwMode="auto">
          <a:xfrm>
            <a:off x="19780" y="777432"/>
            <a:ext cx="8944707"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en-US" altLang="ja-JP" sz="2215" b="1" dirty="0">
                <a:solidFill>
                  <a:srgbClr val="FF0000"/>
                </a:solidFill>
                <a:latin typeface="Arial" panose="020B0604020202020204" pitchFamily="34" charset="0"/>
                <a:ea typeface="ＭＳ Ｐゴシック" panose="020B0600070205080204" pitchFamily="50" charset="-128"/>
              </a:rPr>
              <a:t>【</a:t>
            </a:r>
            <a:r>
              <a:rPr lang="ja-JP" altLang="en-US" sz="2215" b="1" dirty="0">
                <a:solidFill>
                  <a:srgbClr val="FF0000"/>
                </a:solidFill>
                <a:latin typeface="Arial" panose="020B0604020202020204" pitchFamily="34" charset="0"/>
                <a:ea typeface="ＭＳ Ｐゴシック" panose="020B0600070205080204" pitchFamily="50" charset="-128"/>
              </a:rPr>
              <a:t>事例１</a:t>
            </a:r>
            <a:r>
              <a:rPr lang="en-US" altLang="ja-JP" sz="2215" b="1" dirty="0">
                <a:solidFill>
                  <a:srgbClr val="FF0000"/>
                </a:solidFill>
                <a:latin typeface="Arial" panose="020B0604020202020204" pitchFamily="34" charset="0"/>
                <a:ea typeface="ＭＳ Ｐゴシック" panose="020B0600070205080204" pitchFamily="50" charset="-128"/>
              </a:rPr>
              <a:t>】</a:t>
            </a:r>
            <a:r>
              <a:rPr lang="ja-JP" altLang="en-US" sz="2215" b="1" dirty="0">
                <a:solidFill>
                  <a:srgbClr val="FF0000"/>
                </a:solidFill>
                <a:latin typeface="Arial" panose="020B0604020202020204" pitchFamily="34" charset="0"/>
                <a:ea typeface="ＭＳ Ｐゴシック" panose="020B0600070205080204" pitchFamily="50" charset="-128"/>
              </a:rPr>
              <a:t>　</a:t>
            </a:r>
            <a:r>
              <a:rPr lang="en-US" altLang="ja-JP" sz="2215" b="1" dirty="0">
                <a:solidFill>
                  <a:srgbClr val="FF0000"/>
                </a:solidFill>
                <a:latin typeface="Arial" panose="020B0604020202020204" pitchFamily="34" charset="0"/>
                <a:ea typeface="ＭＳ Ｐゴシック" panose="020B0600070205080204" pitchFamily="50" charset="-128"/>
              </a:rPr>
              <a:t>2013</a:t>
            </a:r>
            <a:r>
              <a:rPr lang="ja-JP" altLang="en-US" sz="2215" b="1" dirty="0">
                <a:solidFill>
                  <a:srgbClr val="FF0000"/>
                </a:solidFill>
                <a:latin typeface="Arial" panose="020B0604020202020204" pitchFamily="34" charset="0"/>
                <a:ea typeface="ＭＳ Ｐゴシック" panose="020B0600070205080204" pitchFamily="50" charset="-128"/>
              </a:rPr>
              <a:t>年度にＡ社が「不動産表示登記等業務」を落札率２８％</a:t>
            </a:r>
            <a:endParaRPr lang="en-US" altLang="ja-JP" sz="2215" b="1" dirty="0">
              <a:solidFill>
                <a:srgbClr val="FF0000"/>
              </a:solidFill>
              <a:latin typeface="Arial" panose="020B0604020202020204" pitchFamily="34" charset="0"/>
              <a:ea typeface="ＭＳ Ｐゴシック" panose="020B0600070205080204" pitchFamily="50" charset="-128"/>
            </a:endParaRPr>
          </a:p>
          <a:p>
            <a:pPr eaLnBrk="1" hangingPunct="1">
              <a:lnSpc>
                <a:spcPct val="100000"/>
              </a:lnSpc>
              <a:spcBef>
                <a:spcPct val="0"/>
              </a:spcBef>
              <a:buClrTx/>
              <a:buFontTx/>
              <a:buNone/>
            </a:pPr>
            <a:r>
              <a:rPr lang="ja-JP" altLang="en-US" sz="2215" b="1" dirty="0">
                <a:solidFill>
                  <a:srgbClr val="FF0000"/>
                </a:solidFill>
                <a:latin typeface="Arial" panose="020B0604020202020204" pitchFamily="34" charset="0"/>
                <a:ea typeface="ＭＳ Ｐゴシック" panose="020B0600070205080204" pitchFamily="50" charset="-128"/>
              </a:rPr>
              <a:t>　　　　　　で受注</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16" name="テキスト ボックス 2"/>
          <p:cNvSpPr txBox="1">
            <a:spLocks noChangeArrowheads="1"/>
          </p:cNvSpPr>
          <p:nvPr/>
        </p:nvSpPr>
        <p:spPr bwMode="auto">
          <a:xfrm>
            <a:off x="179842" y="1551490"/>
            <a:ext cx="8983937" cy="168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現場が受注者から遠隔であったことなどから、当該業務を実施せず、契約期間が経過。発注者は緊急処理として、地元の土地家屋調査士を対象に業務発注をやり直すなどの対応をとらざるを得なかった。</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17" name="テキスト ボックス 2"/>
          <p:cNvSpPr txBox="1">
            <a:spLocks noChangeArrowheads="1"/>
          </p:cNvSpPr>
          <p:nvPr/>
        </p:nvSpPr>
        <p:spPr bwMode="auto">
          <a:xfrm>
            <a:off x="179842" y="4421506"/>
            <a:ext cx="8983937" cy="208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発注者は懸念しながらも２年とも請求額を支払った。３年目も契約候補となったＢ社に対し、発注者は大幅な変更は認められない旨の協議を実施したところ、履行不能届が提出された。Ｂ社は当初から入札した額では業務を実施する意思がなかったと考えられる。</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16</a:t>
            </a:fld>
            <a:endParaRPr lang="en-US" altLang="ja-JP"/>
          </a:p>
        </p:txBody>
      </p:sp>
      <p:sp>
        <p:nvSpPr>
          <p:cNvPr id="7" name="テキスト ボックス 5"/>
          <p:cNvSpPr txBox="1">
            <a:spLocks noChangeArrowheads="1"/>
          </p:cNvSpPr>
          <p:nvPr/>
        </p:nvSpPr>
        <p:spPr bwMode="auto">
          <a:xfrm>
            <a:off x="15778" y="3306585"/>
            <a:ext cx="9088724" cy="11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en-US" altLang="ja-JP" sz="2215" b="1" dirty="0">
                <a:solidFill>
                  <a:srgbClr val="FF0000"/>
                </a:solidFill>
                <a:latin typeface="Arial" panose="020B0604020202020204" pitchFamily="34" charset="0"/>
                <a:ea typeface="ＭＳ Ｐゴシック" panose="020B0600070205080204" pitchFamily="50" charset="-128"/>
              </a:rPr>
              <a:t>【</a:t>
            </a:r>
            <a:r>
              <a:rPr lang="ja-JP" altLang="en-US" sz="2215" b="1" dirty="0">
                <a:solidFill>
                  <a:srgbClr val="FF0000"/>
                </a:solidFill>
                <a:latin typeface="Arial" panose="020B0604020202020204" pitchFamily="34" charset="0"/>
                <a:ea typeface="ＭＳ Ｐゴシック" panose="020B0600070205080204" pitchFamily="50" charset="-128"/>
              </a:rPr>
              <a:t>事例２</a:t>
            </a:r>
            <a:r>
              <a:rPr lang="en-US" altLang="ja-JP" sz="2215" b="1" dirty="0">
                <a:solidFill>
                  <a:srgbClr val="FF0000"/>
                </a:solidFill>
                <a:latin typeface="Arial" panose="020B0604020202020204" pitchFamily="34" charset="0"/>
                <a:ea typeface="ＭＳ Ｐゴシック" panose="020B0600070205080204" pitchFamily="50" charset="-128"/>
              </a:rPr>
              <a:t>】</a:t>
            </a:r>
            <a:r>
              <a:rPr lang="ja-JP" altLang="en-US" sz="2215" b="1" dirty="0">
                <a:solidFill>
                  <a:srgbClr val="FF0000"/>
                </a:solidFill>
                <a:latin typeface="Arial" panose="020B0604020202020204" pitchFamily="34" charset="0"/>
                <a:ea typeface="ＭＳ Ｐゴシック" panose="020B0600070205080204" pitchFamily="50" charset="-128"/>
              </a:rPr>
              <a:t>　</a:t>
            </a:r>
            <a:r>
              <a:rPr lang="en-US" altLang="ja-JP" sz="2215" b="1" dirty="0">
                <a:solidFill>
                  <a:srgbClr val="FF0000"/>
                </a:solidFill>
                <a:latin typeface="Arial" panose="020B0604020202020204" pitchFamily="34" charset="0"/>
                <a:ea typeface="ＭＳ Ｐゴシック" panose="020B0600070205080204" pitchFamily="50" charset="-128"/>
              </a:rPr>
              <a:t>2011</a:t>
            </a:r>
            <a:r>
              <a:rPr lang="ja-JP" altLang="en-US" sz="2215" b="1" dirty="0">
                <a:solidFill>
                  <a:srgbClr val="FF0000"/>
                </a:solidFill>
                <a:latin typeface="Arial" panose="020B0604020202020204" pitchFamily="34" charset="0"/>
                <a:ea typeface="ＭＳ Ｐゴシック" panose="020B0600070205080204" pitchFamily="50" charset="-128"/>
              </a:rPr>
              <a:t>・</a:t>
            </a:r>
            <a:r>
              <a:rPr lang="en-US" altLang="ja-JP" sz="2215" b="1" dirty="0">
                <a:solidFill>
                  <a:srgbClr val="FF0000"/>
                </a:solidFill>
                <a:latin typeface="Arial" panose="020B0604020202020204" pitchFamily="34" charset="0"/>
                <a:ea typeface="ＭＳ Ｐゴシック" panose="020B0600070205080204" pitchFamily="50" charset="-128"/>
              </a:rPr>
              <a:t>2012</a:t>
            </a:r>
            <a:r>
              <a:rPr lang="ja-JP" altLang="en-US" sz="2215" b="1" dirty="0">
                <a:solidFill>
                  <a:srgbClr val="FF0000"/>
                </a:solidFill>
                <a:latin typeface="Arial" panose="020B0604020202020204" pitchFamily="34" charset="0"/>
                <a:ea typeface="ＭＳ Ｐゴシック" panose="020B0600070205080204" pitchFamily="50" charset="-128"/>
              </a:rPr>
              <a:t>年度と２年続けて約４１％の落札率で受注したＢ社</a:t>
            </a:r>
            <a:endParaRPr lang="en-US" altLang="ja-JP" sz="2215" b="1" dirty="0">
              <a:solidFill>
                <a:srgbClr val="FF0000"/>
              </a:solidFill>
              <a:latin typeface="Arial" panose="020B0604020202020204" pitchFamily="34" charset="0"/>
              <a:ea typeface="ＭＳ Ｐゴシック" panose="020B0600070205080204" pitchFamily="50" charset="-128"/>
            </a:endParaRPr>
          </a:p>
          <a:p>
            <a:pPr eaLnBrk="1" hangingPunct="1">
              <a:lnSpc>
                <a:spcPct val="100000"/>
              </a:lnSpc>
              <a:spcBef>
                <a:spcPct val="0"/>
              </a:spcBef>
              <a:buClrTx/>
              <a:buFontTx/>
              <a:buNone/>
            </a:pPr>
            <a:r>
              <a:rPr lang="ja-JP" altLang="en-US" sz="2215" b="1" dirty="0">
                <a:solidFill>
                  <a:srgbClr val="FF0000"/>
                </a:solidFill>
                <a:latin typeface="Arial" panose="020B0604020202020204" pitchFamily="34" charset="0"/>
                <a:ea typeface="ＭＳ Ｐゴシック" panose="020B0600070205080204" pitchFamily="50" charset="-128"/>
              </a:rPr>
              <a:t>　　　　　　が</a:t>
            </a:r>
            <a:r>
              <a:rPr lang="en-US" altLang="ja-JP" sz="2215" b="1" dirty="0">
                <a:solidFill>
                  <a:srgbClr val="FF0000"/>
                </a:solidFill>
                <a:latin typeface="Arial" panose="020B0604020202020204" pitchFamily="34" charset="0"/>
                <a:ea typeface="ＭＳ Ｐゴシック" panose="020B0600070205080204" pitchFamily="50" charset="-128"/>
              </a:rPr>
              <a:t>2</a:t>
            </a:r>
            <a:r>
              <a:rPr lang="ja-JP" altLang="en-US" sz="2215" b="1" dirty="0">
                <a:solidFill>
                  <a:srgbClr val="FF0000"/>
                </a:solidFill>
                <a:latin typeface="Arial" panose="020B0604020202020204" pitchFamily="34" charset="0"/>
                <a:ea typeface="ＭＳ Ｐゴシック" panose="020B0600070205080204" pitchFamily="50" charset="-128"/>
              </a:rPr>
              <a:t>回とも受注後に数量を増やし、最終的には予定価格の１００</a:t>
            </a:r>
            <a:endParaRPr lang="en-US" altLang="ja-JP" sz="2215" b="1" dirty="0">
              <a:solidFill>
                <a:srgbClr val="FF0000"/>
              </a:solidFill>
              <a:latin typeface="Arial" panose="020B0604020202020204" pitchFamily="34" charset="0"/>
              <a:ea typeface="ＭＳ Ｐゴシック" panose="020B0600070205080204" pitchFamily="50" charset="-128"/>
            </a:endParaRPr>
          </a:p>
          <a:p>
            <a:pPr eaLnBrk="1" hangingPunct="1">
              <a:lnSpc>
                <a:spcPct val="100000"/>
              </a:lnSpc>
              <a:spcBef>
                <a:spcPct val="0"/>
              </a:spcBef>
              <a:buClrTx/>
              <a:buFontTx/>
              <a:buNone/>
            </a:pPr>
            <a:r>
              <a:rPr lang="ja-JP" altLang="en-US" sz="2215" b="1" dirty="0">
                <a:solidFill>
                  <a:srgbClr val="FF0000"/>
                </a:solidFill>
                <a:latin typeface="Arial" panose="020B0604020202020204" pitchFamily="34" charset="0"/>
                <a:ea typeface="ＭＳ Ｐゴシック" panose="020B0600070205080204" pitchFamily="50" charset="-128"/>
              </a:rPr>
              <a:t>　　　　　　％に近い価格を発注者に請求</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8" name="テキスト ボックス 7"/>
          <p:cNvSpPr txBox="1"/>
          <p:nvPr/>
        </p:nvSpPr>
        <p:spPr>
          <a:xfrm>
            <a:off x="3995936" y="6575330"/>
            <a:ext cx="4394152" cy="276999"/>
          </a:xfrm>
          <a:prstGeom prst="rect">
            <a:avLst/>
          </a:prstGeom>
          <a:noFill/>
        </p:spPr>
        <p:txBody>
          <a:bodyPr wrap="none" rtlCol="0">
            <a:spAutoFit/>
          </a:bodyPr>
          <a:lstStyle/>
          <a:p>
            <a:r>
              <a:rPr lang="ja-JP" altLang="ja-JP" sz="1200" dirty="0"/>
              <a:t>出典</a:t>
            </a:r>
            <a:r>
              <a:rPr lang="ja-JP" altLang="ja-JP" sz="1200" dirty="0" smtClean="0"/>
              <a:t>：</a:t>
            </a:r>
            <a:r>
              <a:rPr lang="ja-JP" altLang="en-US" sz="1200" dirty="0" smtClean="0"/>
              <a:t>公共調達解体新書，木下誠也，経済調査会，</a:t>
            </a:r>
            <a:r>
              <a:rPr lang="en-US" altLang="ja-JP" sz="1200" dirty="0" smtClean="0"/>
              <a:t>2017</a:t>
            </a:r>
            <a:r>
              <a:rPr lang="ja-JP" altLang="en-US" sz="1200" dirty="0" smtClean="0"/>
              <a:t>年</a:t>
            </a:r>
            <a:r>
              <a:rPr lang="en-US" altLang="ja-JP" sz="1200" dirty="0" smtClean="0"/>
              <a:t>2</a:t>
            </a:r>
            <a:r>
              <a:rPr lang="ja-JP" altLang="en-US" sz="1200" dirty="0" smtClean="0"/>
              <a:t>月</a:t>
            </a:r>
            <a:endParaRPr lang="ja-JP" altLang="ja-JP" sz="1200" dirty="0"/>
          </a:p>
        </p:txBody>
      </p:sp>
    </p:spTree>
    <p:extLst>
      <p:ext uri="{BB962C8B-B14F-4D97-AF65-F5344CB8AC3E}">
        <p14:creationId xmlns:p14="http://schemas.microsoft.com/office/powerpoint/2010/main" val="416851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0" y="764703"/>
          <a:ext cx="8998927" cy="5905331"/>
        </p:xfrm>
        <a:graphic>
          <a:graphicData uri="http://schemas.openxmlformats.org/drawingml/2006/table">
            <a:tbl>
              <a:tblPr firstRow="1" bandRow="1">
                <a:tableStyleId>{5C22544A-7EE6-4342-B048-85BDC9FD1C3A}</a:tableStyleId>
              </a:tblPr>
              <a:tblGrid>
                <a:gridCol w="183569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72363">
                  <a:extLst>
                    <a:ext uri="{9D8B030D-6E8A-4147-A177-3AD203B41FA5}">
                      <a16:colId xmlns:a16="http://schemas.microsoft.com/office/drawing/2014/main" val="20002"/>
                    </a:ext>
                  </a:extLst>
                </a:gridCol>
                <a:gridCol w="2286612">
                  <a:extLst>
                    <a:ext uri="{9D8B030D-6E8A-4147-A177-3AD203B41FA5}">
                      <a16:colId xmlns:a16="http://schemas.microsoft.com/office/drawing/2014/main" val="20003"/>
                    </a:ext>
                  </a:extLst>
                </a:gridCol>
              </a:tblGrid>
              <a:tr h="456245">
                <a:tc>
                  <a:txBody>
                    <a:bodyPr/>
                    <a:lstStyle/>
                    <a:p>
                      <a:endParaRPr kumimoji="1" lang="ja-JP" altLang="en-US" sz="1800" dirty="0"/>
                    </a:p>
                  </a:txBody>
                  <a:tcPr marL="91425" marR="91425"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日　本</a:t>
                      </a:r>
                    </a:p>
                  </a:txBody>
                  <a:tcPr marL="91425" marR="91425"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フランス</a:t>
                      </a:r>
                    </a:p>
                  </a:txBody>
                  <a:tcPr marL="91425" marR="91425"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イタリア</a:t>
                      </a:r>
                    </a:p>
                  </a:txBody>
                  <a:tcPr marL="91425" marR="91425" marT="45715" marB="45715">
                    <a:solidFill>
                      <a:schemeClr val="accent3"/>
                    </a:solidFill>
                  </a:tcPr>
                </a:tc>
                <a:extLst>
                  <a:ext uri="{0D108BD9-81ED-4DB2-BD59-A6C34878D82A}">
                    <a16:rowId xmlns:a16="http://schemas.microsoft.com/office/drawing/2014/main" val="10000"/>
                  </a:ext>
                </a:extLst>
              </a:tr>
              <a:tr h="1711878">
                <a:tc>
                  <a:txBody>
                    <a:bodyPr/>
                    <a:lstStyle/>
                    <a:p>
                      <a:r>
                        <a:rPr kumimoji="0" lang="ja-JP" altLang="ja-JP" sz="2400" b="1" i="0" u="none" strike="noStrike" kern="2400" cap="none" spc="100" normalizeH="0" baseline="0" dirty="0">
                          <a:ln>
                            <a:noFill/>
                          </a:ln>
                          <a:effectLst/>
                          <a:latin typeface="ＭＳ 明朝" pitchFamily="17" charset="-128"/>
                          <a:ea typeface="ＭＳ ゴシック" pitchFamily="49" charset="-128"/>
                        </a:rPr>
                        <a:t>入札方式</a:t>
                      </a:r>
                      <a:endParaRPr kumimoji="1" lang="ja-JP" altLang="en-US" sz="24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extLst>
                  <a:ext uri="{0D108BD9-81ED-4DB2-BD59-A6C34878D82A}">
                    <a16:rowId xmlns:a16="http://schemas.microsoft.com/office/drawing/2014/main" val="10001"/>
                  </a:ext>
                </a:extLst>
              </a:tr>
              <a:tr h="1005917">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売買</a:t>
                      </a:r>
                      <a:endParaRPr kumimoji="1" lang="ja-JP" altLang="en-US" sz="24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extLst>
                  <a:ext uri="{0D108BD9-81ED-4DB2-BD59-A6C34878D82A}">
                    <a16:rowId xmlns:a16="http://schemas.microsoft.com/office/drawing/2014/main" val="10002"/>
                  </a:ext>
                </a:extLst>
              </a:tr>
              <a:tr h="1005917">
                <a:tc>
                  <a:txBody>
                    <a:bodyPr/>
                    <a:lstStyle/>
                    <a:p>
                      <a:r>
                        <a:rPr kumimoji="1" lang="ja-JP" altLang="en-US" sz="2400" dirty="0"/>
                        <a:t>物品</a:t>
                      </a:r>
                      <a:r>
                        <a:rPr kumimoji="1" lang="en-US" altLang="ja-JP" sz="2400" dirty="0"/>
                        <a:t>､</a:t>
                      </a:r>
                      <a:r>
                        <a:rPr kumimoji="1" lang="ja-JP" altLang="en-US" sz="2400" dirty="0"/>
                        <a:t>サービス</a:t>
                      </a:r>
                      <a:r>
                        <a:rPr kumimoji="1" lang="en-US" altLang="ja-JP" sz="2400" dirty="0"/>
                        <a:t>､</a:t>
                      </a:r>
                      <a:r>
                        <a:rPr kumimoji="1" lang="ja-JP" altLang="en-US" sz="2400" dirty="0"/>
                        <a:t>工事等</a:t>
                      </a:r>
                    </a:p>
                  </a:txBody>
                  <a:tcPr marL="91425" marR="91425" marT="45715" marB="45715" anchor="ctr" anchorCtr="1"/>
                </a:tc>
                <a:tc>
                  <a:txBody>
                    <a:bodyPr/>
                    <a:lstStyle/>
                    <a:p>
                      <a:endParaRPr kumimoji="1" lang="ja-JP" altLang="en-US" sz="1800"/>
                    </a:p>
                  </a:txBody>
                  <a:tcPr marL="91425" marR="91425" marT="45715" marB="45715"/>
                </a:tc>
                <a:tc>
                  <a:txBody>
                    <a:bodyPr/>
                    <a:lstStyle/>
                    <a:p>
                      <a:endParaRPr kumimoji="1" lang="ja-JP" altLang="en-US" sz="1800"/>
                    </a:p>
                  </a:txBody>
                  <a:tcPr marL="91425" marR="91425" marT="45715" marB="45715"/>
                </a:tc>
                <a:tc>
                  <a:txBody>
                    <a:bodyPr/>
                    <a:lstStyle/>
                    <a:p>
                      <a:endParaRPr kumimoji="1" lang="ja-JP" altLang="en-US" sz="1800" b="0" dirty="0"/>
                    </a:p>
                  </a:txBody>
                  <a:tcPr marL="91425" marR="91425" marT="45715" marB="45715"/>
                </a:tc>
                <a:extLst>
                  <a:ext uri="{0D108BD9-81ED-4DB2-BD59-A6C34878D82A}">
                    <a16:rowId xmlns:a16="http://schemas.microsoft.com/office/drawing/2014/main" val="10003"/>
                  </a:ext>
                </a:extLst>
              </a:tr>
              <a:tr h="718512">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予定価格</a:t>
                      </a:r>
                      <a:endParaRPr kumimoji="1" lang="ja-JP" altLang="en-US" sz="24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a:p>
                  </a:txBody>
                  <a:tcPr marL="91425" marR="91425" marT="45715" marB="45715"/>
                </a:tc>
                <a:extLst>
                  <a:ext uri="{0D108BD9-81ED-4DB2-BD59-A6C34878D82A}">
                    <a16:rowId xmlns:a16="http://schemas.microsoft.com/office/drawing/2014/main" val="10004"/>
                  </a:ext>
                </a:extLst>
              </a:tr>
              <a:tr h="1005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2400" cap="none" spc="100" normalizeH="0" baseline="0" dirty="0">
                          <a:ln>
                            <a:noFill/>
                          </a:ln>
                          <a:effectLst/>
                          <a:latin typeface="ＭＳ 明朝" pitchFamily="17" charset="-128"/>
                          <a:ea typeface="ＭＳ ゴシック" pitchFamily="49" charset="-128"/>
                        </a:rPr>
                        <a:t>落札基準</a:t>
                      </a:r>
                      <a:endParaRPr kumimoji="1" lang="ja-JP" altLang="en-US" sz="2400" dirty="0"/>
                    </a:p>
                    <a:p>
                      <a:endParaRPr kumimoji="1" lang="ja-JP" altLang="en-US" sz="1800" dirty="0"/>
                    </a:p>
                  </a:txBody>
                  <a:tcPr marL="91425" marR="91425" marT="45715" marB="45715" anchor="ctr" anchorCtr="1"/>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tc>
                  <a:txBody>
                    <a:bodyPr/>
                    <a:lstStyle/>
                    <a:p>
                      <a:endParaRPr kumimoji="1" lang="ja-JP" altLang="en-US" sz="1800" dirty="0"/>
                    </a:p>
                  </a:txBody>
                  <a:tcPr marL="91425" marR="91425" marT="45715" marB="45715"/>
                </a:tc>
                <a:extLst>
                  <a:ext uri="{0D108BD9-81ED-4DB2-BD59-A6C34878D82A}">
                    <a16:rowId xmlns:a16="http://schemas.microsoft.com/office/drawing/2014/main" val="10005"/>
                  </a:ext>
                </a:extLst>
              </a:tr>
            </a:tbl>
          </a:graphicData>
        </a:graphic>
      </p:graphicFrame>
      <p:sp>
        <p:nvSpPr>
          <p:cNvPr id="6" name="角丸四角形 5"/>
          <p:cNvSpPr/>
          <p:nvPr/>
        </p:nvSpPr>
        <p:spPr>
          <a:xfrm>
            <a:off x="2051721" y="1527176"/>
            <a:ext cx="6786550" cy="4937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一般競争入札と随意契約</a:t>
            </a:r>
          </a:p>
        </p:txBody>
      </p:sp>
      <p:sp>
        <p:nvSpPr>
          <p:cNvPr id="7" name="角丸四角形 6"/>
          <p:cNvSpPr/>
          <p:nvPr/>
        </p:nvSpPr>
        <p:spPr>
          <a:xfrm>
            <a:off x="4281854" y="2081213"/>
            <a:ext cx="2375389" cy="46196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accent6"/>
                </a:solidFill>
              </a:rPr>
              <a:t>指名競争入札あり</a:t>
            </a:r>
          </a:p>
        </p:txBody>
      </p:sp>
      <p:sp>
        <p:nvSpPr>
          <p:cNvPr id="8" name="角丸四角形 7"/>
          <p:cNvSpPr/>
          <p:nvPr/>
        </p:nvSpPr>
        <p:spPr>
          <a:xfrm>
            <a:off x="2051721" y="3216348"/>
            <a:ext cx="6786550" cy="5032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9" name="角丸四角形 8"/>
          <p:cNvSpPr/>
          <p:nvPr/>
        </p:nvSpPr>
        <p:spPr>
          <a:xfrm>
            <a:off x="2051721" y="4043363"/>
            <a:ext cx="6786550" cy="431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0" name="角丸四角形 9"/>
          <p:cNvSpPr/>
          <p:nvPr/>
        </p:nvSpPr>
        <p:spPr>
          <a:xfrm>
            <a:off x="6676828" y="4548188"/>
            <a:ext cx="2161443" cy="32226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accent2">
                    <a:lumMod val="50000"/>
                  </a:schemeClr>
                </a:solidFill>
                <a:latin typeface="Arial" pitchFamily="34" charset="0"/>
                <a:cs typeface="Arial" pitchFamily="34" charset="0"/>
              </a:rPr>
              <a:t>1865</a:t>
            </a:r>
            <a:r>
              <a:rPr lang="ja-JP" altLang="en-US" sz="2000" b="1" dirty="0">
                <a:solidFill>
                  <a:schemeClr val="accent2">
                    <a:lumMod val="50000"/>
                  </a:schemeClr>
                </a:solidFill>
              </a:rPr>
              <a:t>公共事業法</a:t>
            </a:r>
          </a:p>
        </p:txBody>
      </p:sp>
      <p:sp>
        <p:nvSpPr>
          <p:cNvPr id="11" name="角丸四角形 10"/>
          <p:cNvSpPr/>
          <p:nvPr/>
        </p:nvSpPr>
        <p:spPr>
          <a:xfrm>
            <a:off x="4281854" y="5085183"/>
            <a:ext cx="4556415" cy="50323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定める場合あり</a:t>
            </a:r>
          </a:p>
        </p:txBody>
      </p:sp>
      <p:sp>
        <p:nvSpPr>
          <p:cNvPr id="12" name="角丸四角形 11"/>
          <p:cNvSpPr/>
          <p:nvPr/>
        </p:nvSpPr>
        <p:spPr>
          <a:xfrm>
            <a:off x="2051721" y="5085184"/>
            <a:ext cx="2051697" cy="50323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必ず定める</a:t>
            </a:r>
          </a:p>
        </p:txBody>
      </p:sp>
      <p:sp>
        <p:nvSpPr>
          <p:cNvPr id="13" name="角丸四角形 12"/>
          <p:cNvSpPr/>
          <p:nvPr/>
        </p:nvSpPr>
        <p:spPr>
          <a:xfrm>
            <a:off x="2035487" y="5912285"/>
            <a:ext cx="6802783"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p>
        </p:txBody>
      </p:sp>
      <p:sp>
        <p:nvSpPr>
          <p:cNvPr id="42031" name="テキスト ボックス 15"/>
          <p:cNvSpPr txBox="1">
            <a:spLocks noChangeArrowheads="1"/>
          </p:cNvSpPr>
          <p:nvPr/>
        </p:nvSpPr>
        <p:spPr bwMode="auto">
          <a:xfrm>
            <a:off x="953966" y="115888"/>
            <a:ext cx="819003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rgbClr val="C00000"/>
                </a:solidFill>
                <a:latin typeface="HGP創英角ﾎﾟｯﾌﾟ体" pitchFamily="50" charset="-128"/>
                <a:ea typeface="HGP創英角ﾎﾟｯﾌﾟ体" pitchFamily="50" charset="-128"/>
              </a:rPr>
              <a:t>入札契約制度の各国比較</a:t>
            </a:r>
            <a:r>
              <a:rPr kumimoji="0" lang="ja-JP" altLang="en-US" sz="2800" b="1" dirty="0">
                <a:solidFill>
                  <a:srgbClr val="C00000"/>
                </a:solidFill>
                <a:latin typeface="ＭＳ 明朝" pitchFamily="17" charset="-128"/>
              </a:rPr>
              <a:t>（明治会計法制定当時）</a:t>
            </a:r>
            <a:endParaRPr kumimoji="0" lang="ja-JP" altLang="en-US" sz="2800" b="1" dirty="0">
              <a:solidFill>
                <a:srgbClr val="C00000"/>
              </a:solidFill>
              <a:latin typeface="Gill Sans MT" pitchFamily="34" charset="0"/>
            </a:endParaRPr>
          </a:p>
        </p:txBody>
      </p:sp>
      <p:sp>
        <p:nvSpPr>
          <p:cNvPr id="42032" name="テキスト ボックス 1"/>
          <p:cNvSpPr txBox="1">
            <a:spLocks noChangeArrowheads="1"/>
          </p:cNvSpPr>
          <p:nvPr/>
        </p:nvSpPr>
        <p:spPr bwMode="auto">
          <a:xfrm>
            <a:off x="2613908" y="1092201"/>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1889</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2033" name="テキスト ボックス 16"/>
          <p:cNvSpPr txBox="1">
            <a:spLocks noChangeArrowheads="1"/>
          </p:cNvSpPr>
          <p:nvPr/>
        </p:nvSpPr>
        <p:spPr bwMode="auto">
          <a:xfrm>
            <a:off x="7065013" y="1092201"/>
            <a:ext cx="1489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1884</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2034" name="テキスト ボックス 17"/>
          <p:cNvSpPr txBox="1">
            <a:spLocks noChangeArrowheads="1"/>
          </p:cNvSpPr>
          <p:nvPr/>
        </p:nvSpPr>
        <p:spPr bwMode="auto">
          <a:xfrm>
            <a:off x="4832500" y="1106488"/>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1862</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16" name="角丸四角形 15"/>
          <p:cNvSpPr/>
          <p:nvPr/>
        </p:nvSpPr>
        <p:spPr>
          <a:xfrm>
            <a:off x="4281854" y="2628901"/>
            <a:ext cx="2447193" cy="3222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accent2">
                    <a:lumMod val="50000"/>
                  </a:schemeClr>
                </a:solidFill>
                <a:latin typeface="Arial" pitchFamily="34" charset="0"/>
                <a:cs typeface="Arial" pitchFamily="34" charset="0"/>
              </a:rPr>
              <a:t>1882</a:t>
            </a:r>
            <a:r>
              <a:rPr lang="ja-JP" altLang="en-US" sz="2000" b="1" dirty="0">
                <a:solidFill>
                  <a:schemeClr val="accent2">
                    <a:lumMod val="50000"/>
                  </a:schemeClr>
                </a:solidFill>
                <a:latin typeface="Arial" pitchFamily="34" charset="0"/>
                <a:cs typeface="Arial" pitchFamily="34" charset="0"/>
              </a:rPr>
              <a:t>通達 交渉方式</a:t>
            </a:r>
            <a:endParaRPr lang="ja-JP" altLang="en-US" sz="2000" dirty="0">
              <a:solidFill>
                <a:schemeClr val="accent2">
                  <a:lumMod val="50000"/>
                </a:schemeClr>
              </a:solidFill>
            </a:endParaRPr>
          </a:p>
        </p:txBody>
      </p:sp>
      <p:sp>
        <p:nvSpPr>
          <p:cNvPr id="4203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B23BA0AC-7E20-4957-AA2E-490FB4481271}"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17</a:t>
            </a:fld>
            <a:endParaRPr lang="en-US" altLang="ja-JP" sz="11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66828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09551" y="646113"/>
          <a:ext cx="8784981" cy="5878513"/>
        </p:xfrm>
        <a:graphic>
          <a:graphicData uri="http://schemas.openxmlformats.org/drawingml/2006/table">
            <a:tbl>
              <a:tblPr firstRow="1" bandRow="1">
                <a:tableStyleId>{5C22544A-7EE6-4342-B048-85BDC9FD1C3A}</a:tableStyleId>
              </a:tblPr>
              <a:tblGrid>
                <a:gridCol w="1872209">
                  <a:extLst>
                    <a:ext uri="{9D8B030D-6E8A-4147-A177-3AD203B41FA5}">
                      <a16:colId xmlns:a16="http://schemas.microsoft.com/office/drawing/2014/main" val="20000"/>
                    </a:ext>
                  </a:extLst>
                </a:gridCol>
                <a:gridCol w="2376266">
                  <a:extLst>
                    <a:ext uri="{9D8B030D-6E8A-4147-A177-3AD203B41FA5}">
                      <a16:colId xmlns:a16="http://schemas.microsoft.com/office/drawing/2014/main" val="20001"/>
                    </a:ext>
                  </a:extLst>
                </a:gridCol>
                <a:gridCol w="2304257">
                  <a:extLst>
                    <a:ext uri="{9D8B030D-6E8A-4147-A177-3AD203B41FA5}">
                      <a16:colId xmlns:a16="http://schemas.microsoft.com/office/drawing/2014/main" val="20002"/>
                    </a:ext>
                  </a:extLst>
                </a:gridCol>
                <a:gridCol w="2232249">
                  <a:extLst>
                    <a:ext uri="{9D8B030D-6E8A-4147-A177-3AD203B41FA5}">
                      <a16:colId xmlns:a16="http://schemas.microsoft.com/office/drawing/2014/main" val="20003"/>
                    </a:ext>
                  </a:extLst>
                </a:gridCol>
              </a:tblGrid>
              <a:tr h="457190">
                <a:tc>
                  <a:txBody>
                    <a:bodyPr/>
                    <a:lstStyle/>
                    <a:p>
                      <a:endParaRPr kumimoji="1" lang="ja-JP" altLang="en-US" sz="1800" dirty="0"/>
                    </a:p>
                  </a:txBody>
                  <a:tcPr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日　本</a:t>
                      </a:r>
                    </a:p>
                  </a:txBody>
                  <a:tcPr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フランス</a:t>
                      </a:r>
                    </a:p>
                  </a:txBody>
                  <a:tcPr marT="45715" marB="4571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イタリア</a:t>
                      </a:r>
                    </a:p>
                  </a:txBody>
                  <a:tcPr marT="45715" marB="45715">
                    <a:solidFill>
                      <a:schemeClr val="accent3"/>
                    </a:solidFill>
                  </a:tcPr>
                </a:tc>
                <a:extLst>
                  <a:ext uri="{0D108BD9-81ED-4DB2-BD59-A6C34878D82A}">
                    <a16:rowId xmlns:a16="http://schemas.microsoft.com/office/drawing/2014/main" val="10000"/>
                  </a:ext>
                </a:extLst>
              </a:tr>
              <a:tr h="1893332">
                <a:tc>
                  <a:txBody>
                    <a:bodyPr/>
                    <a:lstStyle/>
                    <a:p>
                      <a:r>
                        <a:rPr kumimoji="0" lang="ja-JP" altLang="ja-JP" sz="2400" b="1" i="0" u="none" strike="noStrike" kern="2400" cap="none" spc="100" normalizeH="0" baseline="0" dirty="0">
                          <a:ln>
                            <a:noFill/>
                          </a:ln>
                          <a:effectLst/>
                          <a:latin typeface="ＭＳ 明朝" pitchFamily="17" charset="-128"/>
                          <a:ea typeface="ＭＳ ゴシック" pitchFamily="49" charset="-128"/>
                        </a:rPr>
                        <a:t>入札方式</a:t>
                      </a:r>
                      <a:endParaRPr kumimoji="1" lang="ja-JP" altLang="en-US" sz="24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dirty="0"/>
                    </a:p>
                  </a:txBody>
                  <a:tcPr marT="45715" marB="45715"/>
                </a:tc>
                <a:extLst>
                  <a:ext uri="{0D108BD9-81ED-4DB2-BD59-A6C34878D82A}">
                    <a16:rowId xmlns:a16="http://schemas.microsoft.com/office/drawing/2014/main" val="10001"/>
                  </a:ext>
                </a:extLst>
              </a:tr>
              <a:tr h="719998">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売買</a:t>
                      </a:r>
                      <a:endParaRPr kumimoji="1" lang="ja-JP" altLang="en-US" sz="24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dirty="0"/>
                    </a:p>
                  </a:txBody>
                  <a:tcPr marT="45715" marB="45715"/>
                </a:tc>
                <a:extLst>
                  <a:ext uri="{0D108BD9-81ED-4DB2-BD59-A6C34878D82A}">
                    <a16:rowId xmlns:a16="http://schemas.microsoft.com/office/drawing/2014/main" val="10002"/>
                  </a:ext>
                </a:extLst>
              </a:tr>
              <a:tr h="1007997">
                <a:tc>
                  <a:txBody>
                    <a:bodyPr/>
                    <a:lstStyle/>
                    <a:p>
                      <a:r>
                        <a:rPr kumimoji="1" lang="ja-JP" altLang="en-US" sz="2400" dirty="0"/>
                        <a:t>物品</a:t>
                      </a:r>
                      <a:r>
                        <a:rPr kumimoji="1" lang="en-US" altLang="ja-JP" sz="2400" dirty="0"/>
                        <a:t>､</a:t>
                      </a:r>
                      <a:r>
                        <a:rPr kumimoji="1" lang="ja-JP" altLang="en-US" sz="2400" dirty="0"/>
                        <a:t>サービス</a:t>
                      </a:r>
                      <a:r>
                        <a:rPr kumimoji="1" lang="en-US" altLang="ja-JP" sz="2400" dirty="0"/>
                        <a:t>､</a:t>
                      </a:r>
                      <a:r>
                        <a:rPr kumimoji="1" lang="ja-JP" altLang="en-US" sz="2400" dirty="0"/>
                        <a:t>工事等</a:t>
                      </a:r>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b="0" dirty="0"/>
                    </a:p>
                  </a:txBody>
                  <a:tcPr marT="45715" marB="45715"/>
                </a:tc>
                <a:extLst>
                  <a:ext uri="{0D108BD9-81ED-4DB2-BD59-A6C34878D82A}">
                    <a16:rowId xmlns:a16="http://schemas.microsoft.com/office/drawing/2014/main" val="10003"/>
                  </a:ext>
                </a:extLst>
              </a:tr>
              <a:tr h="719998">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予定価格</a:t>
                      </a:r>
                      <a:endParaRPr kumimoji="1" lang="ja-JP" altLang="en-US" sz="24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a:p>
                  </a:txBody>
                  <a:tcPr marT="45715" marB="45715"/>
                </a:tc>
                <a:extLst>
                  <a:ext uri="{0D108BD9-81ED-4DB2-BD59-A6C34878D82A}">
                    <a16:rowId xmlns:a16="http://schemas.microsoft.com/office/drawing/2014/main" val="10004"/>
                  </a:ext>
                </a:extLst>
              </a:tr>
              <a:tr h="1079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2400" cap="none" spc="100" normalizeH="0" baseline="0" dirty="0">
                          <a:ln>
                            <a:noFill/>
                          </a:ln>
                          <a:effectLst/>
                          <a:latin typeface="ＭＳ 明朝" pitchFamily="17" charset="-128"/>
                          <a:ea typeface="ＭＳ ゴシック" pitchFamily="49" charset="-128"/>
                        </a:rPr>
                        <a:t>落札基準</a:t>
                      </a:r>
                      <a:endParaRPr kumimoji="1" lang="ja-JP" altLang="en-US" sz="2400" dirty="0"/>
                    </a:p>
                    <a:p>
                      <a:endParaRPr kumimoji="1" lang="ja-JP" altLang="en-US" sz="1800" dirty="0"/>
                    </a:p>
                  </a:txBody>
                  <a:tcPr marT="45715" marB="45715" anchor="ctr" anchorCtr="1"/>
                </a:tc>
                <a:tc>
                  <a:txBody>
                    <a:bodyPr/>
                    <a:lstStyle/>
                    <a:p>
                      <a:endParaRPr kumimoji="1" lang="ja-JP" altLang="en-US" sz="1800" dirty="0"/>
                    </a:p>
                  </a:txBody>
                  <a:tcPr marT="45715" marB="45715"/>
                </a:tc>
                <a:tc>
                  <a:txBody>
                    <a:bodyPr/>
                    <a:lstStyle/>
                    <a:p>
                      <a:endParaRPr kumimoji="1" lang="ja-JP" altLang="en-US" sz="1800" dirty="0"/>
                    </a:p>
                  </a:txBody>
                  <a:tcPr marT="45715" marB="45715"/>
                </a:tc>
                <a:tc>
                  <a:txBody>
                    <a:bodyPr/>
                    <a:lstStyle/>
                    <a:p>
                      <a:endParaRPr kumimoji="1" lang="ja-JP" altLang="en-US" sz="1800" dirty="0"/>
                    </a:p>
                  </a:txBody>
                  <a:tcPr marT="45715" marB="45715"/>
                </a:tc>
                <a:extLst>
                  <a:ext uri="{0D108BD9-81ED-4DB2-BD59-A6C34878D82A}">
                    <a16:rowId xmlns:a16="http://schemas.microsoft.com/office/drawing/2014/main" val="10005"/>
                  </a:ext>
                </a:extLst>
              </a:tr>
            </a:tbl>
          </a:graphicData>
        </a:graphic>
      </p:graphicFrame>
      <p:sp>
        <p:nvSpPr>
          <p:cNvPr id="44071" name="テキスト ボックス 4"/>
          <p:cNvSpPr txBox="1">
            <a:spLocks noChangeArrowheads="1"/>
          </p:cNvSpPr>
          <p:nvPr/>
        </p:nvSpPr>
        <p:spPr bwMode="auto">
          <a:xfrm>
            <a:off x="826477" y="115888"/>
            <a:ext cx="756138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rgbClr val="C00000"/>
                </a:solidFill>
                <a:latin typeface="HG創英角ﾎﾟｯﾌﾟ体" panose="040B0A09000000000000" pitchFamily="49" charset="-128"/>
                <a:ea typeface="HG創英角ﾎﾟｯﾌﾟ体" panose="040B0A09000000000000" pitchFamily="49" charset="-128"/>
              </a:rPr>
              <a:t>入札契約制度の各国比較</a:t>
            </a:r>
            <a:r>
              <a:rPr kumimoji="0" lang="ja-JP" altLang="en-US" sz="2800" b="1" dirty="0">
                <a:solidFill>
                  <a:srgbClr val="C00000"/>
                </a:solidFill>
                <a:latin typeface="ＭＳ 明朝" pitchFamily="17" charset="-128"/>
              </a:rPr>
              <a:t>（</a:t>
            </a:r>
            <a:r>
              <a:rPr kumimoji="0" lang="en-US" altLang="ja-JP" sz="2800" b="1" dirty="0">
                <a:solidFill>
                  <a:srgbClr val="C00000"/>
                </a:solidFill>
                <a:latin typeface="Arial" pitchFamily="34" charset="0"/>
                <a:cs typeface="Arial" pitchFamily="34" charset="0"/>
              </a:rPr>
              <a:t>1970 </a:t>
            </a:r>
            <a:r>
              <a:rPr kumimoji="0" lang="ja-JP" altLang="en-US" sz="2800" b="1" dirty="0">
                <a:solidFill>
                  <a:srgbClr val="C00000"/>
                </a:solidFill>
                <a:latin typeface="ＭＳ 明朝" pitchFamily="17" charset="-128"/>
              </a:rPr>
              <a:t>前後）</a:t>
            </a:r>
            <a:endParaRPr kumimoji="0" lang="ja-JP" altLang="en-US" sz="2800" b="1" dirty="0">
              <a:solidFill>
                <a:srgbClr val="C00000"/>
              </a:solidFill>
              <a:latin typeface="Gill Sans MT" pitchFamily="34" charset="0"/>
            </a:endParaRPr>
          </a:p>
        </p:txBody>
      </p:sp>
      <p:sp>
        <p:nvSpPr>
          <p:cNvPr id="8" name="角丸四角形 7"/>
          <p:cNvSpPr/>
          <p:nvPr/>
        </p:nvSpPr>
        <p:spPr>
          <a:xfrm>
            <a:off x="4582258" y="3098801"/>
            <a:ext cx="4149969"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別の扱い</a:t>
            </a:r>
          </a:p>
        </p:txBody>
      </p:sp>
      <p:sp>
        <p:nvSpPr>
          <p:cNvPr id="9" name="角丸四角形 8"/>
          <p:cNvSpPr/>
          <p:nvPr/>
        </p:nvSpPr>
        <p:spPr>
          <a:xfrm>
            <a:off x="2250831" y="3857625"/>
            <a:ext cx="1970943" cy="4333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0" name="角丸四角形 9"/>
          <p:cNvSpPr/>
          <p:nvPr/>
        </p:nvSpPr>
        <p:spPr>
          <a:xfrm>
            <a:off x="6740770" y="4400551"/>
            <a:ext cx="2159977" cy="3222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rgbClr val="C00000"/>
                </a:solidFill>
                <a:latin typeface="Arial" pitchFamily="34" charset="0"/>
                <a:cs typeface="Arial" pitchFamily="34" charset="0"/>
              </a:rPr>
              <a:t>1865</a:t>
            </a:r>
            <a:r>
              <a:rPr lang="ja-JP" altLang="en-US" sz="2000" b="1" dirty="0">
                <a:solidFill>
                  <a:schemeClr val="accent6"/>
                </a:solidFill>
              </a:rPr>
              <a:t>公共事業法</a:t>
            </a:r>
          </a:p>
        </p:txBody>
      </p:sp>
      <p:sp>
        <p:nvSpPr>
          <p:cNvPr id="11" name="角丸四角形 10"/>
          <p:cNvSpPr/>
          <p:nvPr/>
        </p:nvSpPr>
        <p:spPr>
          <a:xfrm>
            <a:off x="4602774" y="4764088"/>
            <a:ext cx="4176346" cy="36036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定める場合あり</a:t>
            </a:r>
          </a:p>
        </p:txBody>
      </p:sp>
      <p:sp>
        <p:nvSpPr>
          <p:cNvPr id="12" name="角丸四角形 11"/>
          <p:cNvSpPr/>
          <p:nvPr/>
        </p:nvSpPr>
        <p:spPr>
          <a:xfrm>
            <a:off x="2222989" y="4865689"/>
            <a:ext cx="2069123"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必ず定める</a:t>
            </a:r>
          </a:p>
        </p:txBody>
      </p:sp>
      <p:sp>
        <p:nvSpPr>
          <p:cNvPr id="14" name="角丸四角形 13"/>
          <p:cNvSpPr/>
          <p:nvPr/>
        </p:nvSpPr>
        <p:spPr>
          <a:xfrm>
            <a:off x="2217127" y="1557339"/>
            <a:ext cx="1997319" cy="13668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指名競争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随意契約</a:t>
            </a:r>
          </a:p>
        </p:txBody>
      </p:sp>
      <p:sp>
        <p:nvSpPr>
          <p:cNvPr id="16" name="角丸四角形 15"/>
          <p:cNvSpPr/>
          <p:nvPr/>
        </p:nvSpPr>
        <p:spPr>
          <a:xfrm>
            <a:off x="6874120" y="1474789"/>
            <a:ext cx="1997319" cy="13684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a:t>
            </a:r>
          </a:p>
        </p:txBody>
      </p:sp>
      <p:sp>
        <p:nvSpPr>
          <p:cNvPr id="17" name="角丸四角形 16"/>
          <p:cNvSpPr/>
          <p:nvPr/>
        </p:nvSpPr>
        <p:spPr>
          <a:xfrm>
            <a:off x="2145323" y="3068639"/>
            <a:ext cx="2076450"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8" name="角丸四角形 17"/>
          <p:cNvSpPr/>
          <p:nvPr/>
        </p:nvSpPr>
        <p:spPr>
          <a:xfrm>
            <a:off x="4478216" y="3848100"/>
            <a:ext cx="4422531" cy="431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調達物に応じて多様な方式</a:t>
            </a:r>
          </a:p>
        </p:txBody>
      </p:sp>
      <p:sp>
        <p:nvSpPr>
          <p:cNvPr id="4" name="テキスト ボックス 3"/>
          <p:cNvSpPr txBox="1"/>
          <p:nvPr/>
        </p:nvSpPr>
        <p:spPr>
          <a:xfrm>
            <a:off x="4448452" y="5118100"/>
            <a:ext cx="2157963" cy="40011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sz="2000" b="1" dirty="0">
                <a:solidFill>
                  <a:schemeClr val="accent6"/>
                </a:solidFill>
                <a:latin typeface="+mn-lt"/>
                <a:ea typeface="+mn-ea"/>
              </a:rPr>
              <a:t>競争入札の場合</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20" name="テキスト ボックス 19"/>
          <p:cNvSpPr txBox="1"/>
          <p:nvPr/>
        </p:nvSpPr>
        <p:spPr>
          <a:xfrm>
            <a:off x="6609810" y="5118100"/>
            <a:ext cx="2403222" cy="40011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sz="2000" b="1" dirty="0">
                <a:solidFill>
                  <a:schemeClr val="accent6"/>
                </a:solidFill>
                <a:latin typeface="+mn-lt"/>
                <a:ea typeface="+mn-ea"/>
              </a:rPr>
              <a:t>競争の方法の一つ</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21" name="角丸四角形 20"/>
          <p:cNvSpPr/>
          <p:nvPr/>
        </p:nvSpPr>
        <p:spPr>
          <a:xfrm>
            <a:off x="4513385" y="5643564"/>
            <a:ext cx="4352192"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r>
              <a:rPr lang="ja-JP" altLang="en-US" dirty="0">
                <a:solidFill>
                  <a:schemeClr val="accent6"/>
                </a:solidFill>
              </a:rPr>
              <a:t>又は</a:t>
            </a:r>
            <a:r>
              <a:rPr lang="ja-JP" altLang="en-US" sz="2400" dirty="0">
                <a:solidFill>
                  <a:schemeClr val="accent6"/>
                </a:solidFill>
              </a:rPr>
              <a:t>最も経済的に有利</a:t>
            </a:r>
          </a:p>
        </p:txBody>
      </p:sp>
      <p:sp>
        <p:nvSpPr>
          <p:cNvPr id="23" name="角丸四角形 22"/>
          <p:cNvSpPr/>
          <p:nvPr/>
        </p:nvSpPr>
        <p:spPr>
          <a:xfrm>
            <a:off x="4582258" y="1465263"/>
            <a:ext cx="2086708" cy="14398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a:t>
            </a:r>
            <a:r>
              <a:rPr lang="ja-JP" altLang="en-US" dirty="0">
                <a:solidFill>
                  <a:schemeClr val="accent6"/>
                </a:solidFill>
              </a:rPr>
              <a:t>又は</a:t>
            </a:r>
            <a:r>
              <a:rPr lang="ja-JP" altLang="en-US" sz="2400" dirty="0">
                <a:solidFill>
                  <a:schemeClr val="accent6"/>
                </a:solidFill>
              </a:rPr>
              <a:t>制限</a:t>
            </a:r>
            <a:endParaRPr lang="en-US" altLang="ja-JP" sz="2400" dirty="0">
              <a:solidFill>
                <a:schemeClr val="accent6"/>
              </a:solidFill>
            </a:endParaRPr>
          </a:p>
          <a:p>
            <a:pPr algn="ctr" eaLnBrk="1" fontAlgn="auto" hangingPunct="1">
              <a:spcBef>
                <a:spcPts val="0"/>
              </a:spcBef>
              <a:spcAft>
                <a:spcPts val="0"/>
              </a:spcAft>
              <a:defRPr/>
            </a:pPr>
            <a:r>
              <a:rPr lang="ja-JP" altLang="en-US" dirty="0">
                <a:solidFill>
                  <a:schemeClr val="accent6"/>
                </a:solidFill>
              </a:rPr>
              <a:t>の</a:t>
            </a:r>
            <a:r>
              <a:rPr lang="ja-JP" altLang="en-US" sz="2400" dirty="0">
                <a:solidFill>
                  <a:schemeClr val="accent6"/>
                </a:solidFill>
              </a:rPr>
              <a:t>競争</a:t>
            </a:r>
            <a:r>
              <a:rPr lang="ja-JP" altLang="en-US" dirty="0">
                <a:solidFill>
                  <a:schemeClr val="accent6"/>
                </a:solidFill>
              </a:rPr>
              <a:t>又は</a:t>
            </a:r>
            <a:endParaRPr lang="en-US" altLang="ja-JP"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提案募集</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a:t>
            </a:r>
            <a:r>
              <a:rPr lang="ja-JP" altLang="en-US" sz="2400" dirty="0">
                <a:solidFill>
                  <a:schemeClr val="accent6"/>
                </a:solidFill>
              </a:rPr>
              <a:t>ほか</a:t>
            </a:r>
          </a:p>
        </p:txBody>
      </p:sp>
      <p:sp>
        <p:nvSpPr>
          <p:cNvPr id="19" name="角丸四角形 18"/>
          <p:cNvSpPr/>
          <p:nvPr/>
        </p:nvSpPr>
        <p:spPr>
          <a:xfrm>
            <a:off x="2186354" y="5570539"/>
            <a:ext cx="2069123" cy="5032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p>
        </p:txBody>
      </p:sp>
      <p:sp>
        <p:nvSpPr>
          <p:cNvPr id="22" name="テキスト ボックス 21"/>
          <p:cNvSpPr txBox="1"/>
          <p:nvPr/>
        </p:nvSpPr>
        <p:spPr>
          <a:xfrm>
            <a:off x="2044212" y="6080125"/>
            <a:ext cx="2202473" cy="40005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b="1" dirty="0">
                <a:solidFill>
                  <a:schemeClr val="accent6"/>
                </a:solidFill>
                <a:latin typeface="+mn-lt"/>
                <a:ea typeface="+mn-ea"/>
              </a:rPr>
              <a:t>例外的に総合評価</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44087" name="テキスト ボックス 25"/>
          <p:cNvSpPr txBox="1">
            <a:spLocks noChangeArrowheads="1"/>
          </p:cNvSpPr>
          <p:nvPr/>
        </p:nvSpPr>
        <p:spPr bwMode="auto">
          <a:xfrm>
            <a:off x="2512796" y="1012826"/>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1961</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4088" name="テキスト ボックス 26"/>
          <p:cNvSpPr txBox="1">
            <a:spLocks noChangeArrowheads="1"/>
          </p:cNvSpPr>
          <p:nvPr/>
        </p:nvSpPr>
        <p:spPr bwMode="auto">
          <a:xfrm>
            <a:off x="7127293" y="1006476"/>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1972</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4089" name="テキスト ボックス 27"/>
          <p:cNvSpPr txBox="1">
            <a:spLocks noChangeArrowheads="1"/>
          </p:cNvSpPr>
          <p:nvPr/>
        </p:nvSpPr>
        <p:spPr bwMode="auto">
          <a:xfrm>
            <a:off x="4782677" y="1014413"/>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1964</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409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BC67B550-E7A2-4CD0-B2D4-D003221ECFE5}"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18</a:t>
            </a:fld>
            <a:endParaRPr lang="en-US" altLang="ja-JP" sz="11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125071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50935" y="654050"/>
          <a:ext cx="8784981" cy="5989638"/>
        </p:xfrm>
        <a:graphic>
          <a:graphicData uri="http://schemas.openxmlformats.org/drawingml/2006/table">
            <a:tbl>
              <a:tblPr firstRow="1" bandRow="1">
                <a:tableStyleId>{5C22544A-7EE6-4342-B048-85BDC9FD1C3A}</a:tableStyleId>
              </a:tblPr>
              <a:tblGrid>
                <a:gridCol w="1872209">
                  <a:extLst>
                    <a:ext uri="{9D8B030D-6E8A-4147-A177-3AD203B41FA5}">
                      <a16:colId xmlns:a16="http://schemas.microsoft.com/office/drawing/2014/main" val="20000"/>
                    </a:ext>
                  </a:extLst>
                </a:gridCol>
                <a:gridCol w="2376266">
                  <a:extLst>
                    <a:ext uri="{9D8B030D-6E8A-4147-A177-3AD203B41FA5}">
                      <a16:colId xmlns:a16="http://schemas.microsoft.com/office/drawing/2014/main" val="20001"/>
                    </a:ext>
                  </a:extLst>
                </a:gridCol>
                <a:gridCol w="2304257">
                  <a:extLst>
                    <a:ext uri="{9D8B030D-6E8A-4147-A177-3AD203B41FA5}">
                      <a16:colId xmlns:a16="http://schemas.microsoft.com/office/drawing/2014/main" val="20002"/>
                    </a:ext>
                  </a:extLst>
                </a:gridCol>
                <a:gridCol w="2232249">
                  <a:extLst>
                    <a:ext uri="{9D8B030D-6E8A-4147-A177-3AD203B41FA5}">
                      <a16:colId xmlns:a16="http://schemas.microsoft.com/office/drawing/2014/main" val="20003"/>
                    </a:ext>
                  </a:extLst>
                </a:gridCol>
              </a:tblGrid>
              <a:tr h="457180">
                <a:tc>
                  <a:txBody>
                    <a:bodyPr/>
                    <a:lstStyle/>
                    <a:p>
                      <a:endParaRPr kumimoji="1" lang="ja-JP" altLang="en-US" sz="1800" dirty="0"/>
                    </a:p>
                  </a:txBody>
                  <a:tcPr marT="45710" marB="45710">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日　本</a:t>
                      </a:r>
                    </a:p>
                  </a:txBody>
                  <a:tcPr marT="45710" marB="45710">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フランス</a:t>
                      </a:r>
                    </a:p>
                  </a:txBody>
                  <a:tcPr marT="45710" marB="45710">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イタリア</a:t>
                      </a:r>
                    </a:p>
                  </a:txBody>
                  <a:tcPr marT="45710" marB="45710">
                    <a:solidFill>
                      <a:schemeClr val="accent3"/>
                    </a:solidFill>
                  </a:tcPr>
                </a:tc>
                <a:extLst>
                  <a:ext uri="{0D108BD9-81ED-4DB2-BD59-A6C34878D82A}">
                    <a16:rowId xmlns:a16="http://schemas.microsoft.com/office/drawing/2014/main" val="10000"/>
                  </a:ext>
                </a:extLst>
              </a:tr>
              <a:tr h="1814009">
                <a:tc>
                  <a:txBody>
                    <a:bodyPr/>
                    <a:lstStyle/>
                    <a:p>
                      <a:r>
                        <a:rPr kumimoji="0" lang="ja-JP" altLang="ja-JP" sz="2400" b="1" i="0" u="none" strike="noStrike" kern="2400" cap="none" spc="100" normalizeH="0" baseline="0" dirty="0">
                          <a:ln>
                            <a:noFill/>
                          </a:ln>
                          <a:effectLst/>
                          <a:latin typeface="ＭＳ 明朝" pitchFamily="17" charset="-128"/>
                          <a:ea typeface="ＭＳ ゴシック" pitchFamily="49" charset="-128"/>
                        </a:rPr>
                        <a:t>入札方式</a:t>
                      </a:r>
                      <a:endParaRPr kumimoji="1" lang="ja-JP" altLang="en-US" sz="24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1"/>
                  </a:ext>
                </a:extLst>
              </a:tr>
              <a:tr h="791914">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売買</a:t>
                      </a:r>
                      <a:endParaRPr kumimoji="1" lang="ja-JP" altLang="en-US" sz="24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2"/>
                  </a:ext>
                </a:extLst>
              </a:tr>
              <a:tr h="1007891">
                <a:tc>
                  <a:txBody>
                    <a:bodyPr/>
                    <a:lstStyle/>
                    <a:p>
                      <a:r>
                        <a:rPr kumimoji="1" lang="ja-JP" altLang="en-US" sz="2400" dirty="0"/>
                        <a:t>物品</a:t>
                      </a:r>
                      <a:r>
                        <a:rPr kumimoji="1" lang="en-US" altLang="ja-JP" sz="2400" dirty="0"/>
                        <a:t>､</a:t>
                      </a:r>
                      <a:r>
                        <a:rPr kumimoji="1" lang="ja-JP" altLang="en-US" sz="2400" dirty="0"/>
                        <a:t>サービス</a:t>
                      </a:r>
                      <a:r>
                        <a:rPr kumimoji="1" lang="en-US" altLang="ja-JP" sz="2400" dirty="0"/>
                        <a:t>､</a:t>
                      </a:r>
                      <a:r>
                        <a:rPr kumimoji="1" lang="ja-JP" altLang="en-US" sz="2400" dirty="0"/>
                        <a:t>工事等</a:t>
                      </a:r>
                    </a:p>
                  </a:txBody>
                  <a:tcPr marT="45710" marB="45710" anchor="ctr" anchorCtr="1"/>
                </a:tc>
                <a:tc>
                  <a:txBody>
                    <a:bodyPr/>
                    <a:lstStyle/>
                    <a:p>
                      <a:endParaRPr kumimoji="1" lang="ja-JP" altLang="en-US" sz="1800"/>
                    </a:p>
                  </a:txBody>
                  <a:tcPr marT="45710" marB="45710"/>
                </a:tc>
                <a:tc>
                  <a:txBody>
                    <a:bodyPr/>
                    <a:lstStyle/>
                    <a:p>
                      <a:endParaRPr kumimoji="1" lang="ja-JP" altLang="en-US" sz="1800" dirty="0"/>
                    </a:p>
                  </a:txBody>
                  <a:tcPr marT="45710" marB="45710"/>
                </a:tc>
                <a:tc>
                  <a:txBody>
                    <a:bodyPr/>
                    <a:lstStyle/>
                    <a:p>
                      <a:endParaRPr kumimoji="1" lang="ja-JP" altLang="en-US" sz="1800" b="0" dirty="0"/>
                    </a:p>
                  </a:txBody>
                  <a:tcPr marT="45710" marB="45710"/>
                </a:tc>
                <a:extLst>
                  <a:ext uri="{0D108BD9-81ED-4DB2-BD59-A6C34878D82A}">
                    <a16:rowId xmlns:a16="http://schemas.microsoft.com/office/drawing/2014/main" val="10003"/>
                  </a:ext>
                </a:extLst>
              </a:tr>
              <a:tr h="719923">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予定価格</a:t>
                      </a:r>
                      <a:endParaRPr kumimoji="1" lang="ja-JP" altLang="en-US" sz="24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tc>
                  <a:txBody>
                    <a:bodyPr/>
                    <a:lstStyle/>
                    <a:p>
                      <a:endParaRPr kumimoji="1" lang="ja-JP" altLang="en-US" sz="1800"/>
                    </a:p>
                  </a:txBody>
                  <a:tcPr marT="45710" marB="45710"/>
                </a:tc>
                <a:extLst>
                  <a:ext uri="{0D108BD9-81ED-4DB2-BD59-A6C34878D82A}">
                    <a16:rowId xmlns:a16="http://schemas.microsoft.com/office/drawing/2014/main" val="10004"/>
                  </a:ext>
                </a:extLst>
              </a:tr>
              <a:tr h="119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2400" cap="none" spc="100" normalizeH="0" baseline="0" dirty="0">
                          <a:ln>
                            <a:noFill/>
                          </a:ln>
                          <a:effectLst/>
                          <a:latin typeface="ＭＳ 明朝" pitchFamily="17" charset="-128"/>
                          <a:ea typeface="ＭＳ ゴシック" pitchFamily="49" charset="-128"/>
                        </a:rPr>
                        <a:t>落札基準</a:t>
                      </a:r>
                      <a:endParaRPr kumimoji="1" lang="ja-JP" altLang="en-US" sz="2400" dirty="0"/>
                    </a:p>
                    <a:p>
                      <a:endParaRPr kumimoji="1" lang="ja-JP" altLang="en-US" sz="1800" dirty="0"/>
                    </a:p>
                  </a:txBody>
                  <a:tcPr marT="45710" marB="45710" anchor="ctr" anchorCtr="1"/>
                </a:tc>
                <a:tc>
                  <a:txBody>
                    <a:bodyPr/>
                    <a:lstStyle/>
                    <a:p>
                      <a:endParaRPr kumimoji="1" lang="ja-JP" altLang="en-US" sz="1800" dirty="0"/>
                    </a:p>
                  </a:txBody>
                  <a:tcPr marT="45710" marB="45710"/>
                </a:tc>
                <a:tc>
                  <a:txBody>
                    <a:bodyPr/>
                    <a:lstStyle/>
                    <a:p>
                      <a:endParaRPr kumimoji="1" lang="ja-JP" altLang="en-US" sz="1800" dirty="0"/>
                    </a:p>
                  </a:txBody>
                  <a:tcPr marT="45710" marB="45710"/>
                </a:tc>
                <a:tc>
                  <a:txBody>
                    <a:bodyPr/>
                    <a:lstStyle/>
                    <a:p>
                      <a:endParaRPr kumimoji="1" lang="ja-JP" altLang="en-US" sz="1800" dirty="0"/>
                    </a:p>
                  </a:txBody>
                  <a:tcPr marT="45710" marB="45710"/>
                </a:tc>
                <a:extLst>
                  <a:ext uri="{0D108BD9-81ED-4DB2-BD59-A6C34878D82A}">
                    <a16:rowId xmlns:a16="http://schemas.microsoft.com/office/drawing/2014/main" val="10005"/>
                  </a:ext>
                </a:extLst>
              </a:tr>
            </a:tbl>
          </a:graphicData>
        </a:graphic>
      </p:graphicFrame>
      <p:sp>
        <p:nvSpPr>
          <p:cNvPr id="46119" name="テキスト ボックス 4"/>
          <p:cNvSpPr txBox="1">
            <a:spLocks noChangeArrowheads="1"/>
          </p:cNvSpPr>
          <p:nvPr/>
        </p:nvSpPr>
        <p:spPr bwMode="auto">
          <a:xfrm>
            <a:off x="826477" y="115888"/>
            <a:ext cx="756138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rgbClr val="C00000"/>
                </a:solidFill>
                <a:latin typeface="HG創英角ﾎﾟｯﾌﾟ体" panose="040B0A09000000000000" pitchFamily="49" charset="-128"/>
                <a:ea typeface="HG創英角ﾎﾟｯﾌﾟ体" panose="040B0A09000000000000" pitchFamily="49" charset="-128"/>
              </a:rPr>
              <a:t>入札契約制度の各国比較</a:t>
            </a:r>
            <a:r>
              <a:rPr kumimoji="0" lang="ja-JP" altLang="en-US" sz="2800" b="1" dirty="0">
                <a:solidFill>
                  <a:srgbClr val="C00000"/>
                </a:solidFill>
                <a:latin typeface="ＭＳ 明朝" pitchFamily="17" charset="-128"/>
              </a:rPr>
              <a:t>（現在）</a:t>
            </a:r>
            <a:endParaRPr kumimoji="0" lang="ja-JP" altLang="en-US" sz="2800" b="1" dirty="0">
              <a:solidFill>
                <a:srgbClr val="C00000"/>
              </a:solidFill>
              <a:latin typeface="Gill Sans MT" pitchFamily="34" charset="0"/>
            </a:endParaRPr>
          </a:p>
        </p:txBody>
      </p:sp>
      <p:sp>
        <p:nvSpPr>
          <p:cNvPr id="8" name="角丸四角形 7"/>
          <p:cNvSpPr/>
          <p:nvPr/>
        </p:nvSpPr>
        <p:spPr>
          <a:xfrm>
            <a:off x="4557346" y="3009900"/>
            <a:ext cx="4151435" cy="5032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別の扱い</a:t>
            </a:r>
          </a:p>
        </p:txBody>
      </p:sp>
      <p:sp>
        <p:nvSpPr>
          <p:cNvPr id="9" name="角丸四角形 8"/>
          <p:cNvSpPr/>
          <p:nvPr/>
        </p:nvSpPr>
        <p:spPr>
          <a:xfrm>
            <a:off x="2214197" y="4014788"/>
            <a:ext cx="1969477" cy="431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1" name="角丸四角形 10"/>
          <p:cNvSpPr/>
          <p:nvPr/>
        </p:nvSpPr>
        <p:spPr>
          <a:xfrm>
            <a:off x="4557347" y="4829176"/>
            <a:ext cx="4136781"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な　し</a:t>
            </a:r>
          </a:p>
        </p:txBody>
      </p:sp>
      <p:sp>
        <p:nvSpPr>
          <p:cNvPr id="12" name="角丸四角形 11"/>
          <p:cNvSpPr/>
          <p:nvPr/>
        </p:nvSpPr>
        <p:spPr>
          <a:xfrm>
            <a:off x="2186354" y="4829176"/>
            <a:ext cx="2069123"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必ず定める</a:t>
            </a:r>
          </a:p>
        </p:txBody>
      </p:sp>
      <p:sp>
        <p:nvSpPr>
          <p:cNvPr id="13" name="角丸四角形 12"/>
          <p:cNvSpPr/>
          <p:nvPr/>
        </p:nvSpPr>
        <p:spPr>
          <a:xfrm>
            <a:off x="2186354" y="5570539"/>
            <a:ext cx="2069123" cy="5032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p>
        </p:txBody>
      </p:sp>
      <p:sp>
        <p:nvSpPr>
          <p:cNvPr id="14" name="角丸四角形 13"/>
          <p:cNvSpPr/>
          <p:nvPr/>
        </p:nvSpPr>
        <p:spPr>
          <a:xfrm>
            <a:off x="2176096" y="1474789"/>
            <a:ext cx="1998785" cy="13684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指名競争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随意契約</a:t>
            </a:r>
          </a:p>
        </p:txBody>
      </p:sp>
      <p:sp>
        <p:nvSpPr>
          <p:cNvPr id="15" name="角丸四角形 14"/>
          <p:cNvSpPr/>
          <p:nvPr/>
        </p:nvSpPr>
        <p:spPr>
          <a:xfrm>
            <a:off x="4557346" y="1403351"/>
            <a:ext cx="2088174" cy="14398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a:t>
            </a:r>
            <a:r>
              <a:rPr lang="ja-JP" altLang="en-US" dirty="0">
                <a:solidFill>
                  <a:schemeClr val="accent6"/>
                </a:solidFill>
              </a:rPr>
              <a:t>又は</a:t>
            </a:r>
            <a:r>
              <a:rPr lang="ja-JP" altLang="en-US" sz="2400" dirty="0">
                <a:solidFill>
                  <a:schemeClr val="accent6"/>
                </a:solidFill>
              </a:rPr>
              <a:t>制限</a:t>
            </a:r>
            <a:endParaRPr lang="en-US" altLang="ja-JP" sz="2400" dirty="0">
              <a:solidFill>
                <a:schemeClr val="accent6"/>
              </a:solidFill>
            </a:endParaRPr>
          </a:p>
          <a:p>
            <a:pPr algn="ctr" eaLnBrk="1" fontAlgn="auto" hangingPunct="1">
              <a:spcBef>
                <a:spcPts val="0"/>
              </a:spcBef>
              <a:spcAft>
                <a:spcPts val="0"/>
              </a:spcAft>
              <a:defRPr/>
            </a:pPr>
            <a:r>
              <a:rPr lang="ja-JP" altLang="en-US" dirty="0">
                <a:solidFill>
                  <a:schemeClr val="accent6"/>
                </a:solidFill>
              </a:rPr>
              <a:t>の</a:t>
            </a:r>
            <a:r>
              <a:rPr lang="ja-JP" altLang="en-US" sz="2400" dirty="0">
                <a:solidFill>
                  <a:schemeClr val="accent6"/>
                </a:solidFill>
              </a:rPr>
              <a:t>提案募集</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a:t>
            </a:r>
            <a:r>
              <a:rPr lang="ja-JP" altLang="en-US" sz="2400" dirty="0">
                <a:solidFill>
                  <a:schemeClr val="accent6"/>
                </a:solidFill>
              </a:rPr>
              <a:t>ほか</a:t>
            </a:r>
          </a:p>
        </p:txBody>
      </p:sp>
      <p:sp>
        <p:nvSpPr>
          <p:cNvPr id="16" name="角丸四角形 15"/>
          <p:cNvSpPr/>
          <p:nvPr/>
        </p:nvSpPr>
        <p:spPr>
          <a:xfrm>
            <a:off x="6784731" y="1403350"/>
            <a:ext cx="1998785" cy="13668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一般競争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制限競争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a:t>
            </a:r>
            <a:r>
              <a:rPr lang="ja-JP" altLang="en-US" sz="2400" dirty="0">
                <a:solidFill>
                  <a:schemeClr val="accent6"/>
                </a:solidFill>
              </a:rPr>
              <a:t>ほか</a:t>
            </a:r>
          </a:p>
        </p:txBody>
      </p:sp>
      <p:sp>
        <p:nvSpPr>
          <p:cNvPr id="17" name="角丸四角形 16"/>
          <p:cNvSpPr/>
          <p:nvPr/>
        </p:nvSpPr>
        <p:spPr>
          <a:xfrm>
            <a:off x="2136531" y="3040064"/>
            <a:ext cx="2076450" cy="5048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同じ扱い</a:t>
            </a:r>
          </a:p>
        </p:txBody>
      </p:sp>
      <p:sp>
        <p:nvSpPr>
          <p:cNvPr id="18" name="角丸四角形 17"/>
          <p:cNvSpPr/>
          <p:nvPr/>
        </p:nvSpPr>
        <p:spPr>
          <a:xfrm>
            <a:off x="4441582" y="3990975"/>
            <a:ext cx="4422531" cy="4333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調達物に応じて多様な方式</a:t>
            </a:r>
          </a:p>
        </p:txBody>
      </p:sp>
      <p:sp>
        <p:nvSpPr>
          <p:cNvPr id="21" name="角丸四角形 20"/>
          <p:cNvSpPr/>
          <p:nvPr/>
        </p:nvSpPr>
        <p:spPr>
          <a:xfrm>
            <a:off x="4476751" y="5608639"/>
            <a:ext cx="4353657" cy="5032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r>
              <a:rPr lang="ja-JP" altLang="en-US" dirty="0">
                <a:solidFill>
                  <a:schemeClr val="accent6"/>
                </a:solidFill>
              </a:rPr>
              <a:t>又は</a:t>
            </a:r>
            <a:r>
              <a:rPr lang="ja-JP" altLang="en-US" sz="2400" dirty="0">
                <a:solidFill>
                  <a:schemeClr val="accent6"/>
                </a:solidFill>
              </a:rPr>
              <a:t>最も経済的に有利</a:t>
            </a:r>
          </a:p>
        </p:txBody>
      </p:sp>
      <p:sp>
        <p:nvSpPr>
          <p:cNvPr id="22" name="テキスト ボックス 21"/>
          <p:cNvSpPr txBox="1"/>
          <p:nvPr/>
        </p:nvSpPr>
        <p:spPr>
          <a:xfrm>
            <a:off x="2044212" y="6080125"/>
            <a:ext cx="2202473" cy="400050"/>
          </a:xfrm>
          <a:prstGeom prst="rect">
            <a:avLst/>
          </a:prstGeom>
          <a:noFill/>
        </p:spPr>
        <p:txBody>
          <a:bodyPr wrap="none">
            <a:spAutoFit/>
          </a:bodyPr>
          <a:lstStyle/>
          <a:p>
            <a:pPr algn="ctr" eaLnBrk="1" fontAlgn="auto" hangingPunct="1">
              <a:spcBef>
                <a:spcPts val="0"/>
              </a:spcBef>
              <a:spcAft>
                <a:spcPts val="0"/>
              </a:spcAft>
              <a:defRPr/>
            </a:pPr>
            <a:r>
              <a:rPr lang="en-US" altLang="ja-JP" sz="2000" b="1" dirty="0">
                <a:solidFill>
                  <a:schemeClr val="accent6"/>
                </a:solidFill>
                <a:latin typeface="+mn-lt"/>
                <a:ea typeface="+mn-ea"/>
              </a:rPr>
              <a:t>(</a:t>
            </a:r>
            <a:r>
              <a:rPr lang="ja-JP" altLang="en-US" b="1" dirty="0">
                <a:solidFill>
                  <a:schemeClr val="accent6"/>
                </a:solidFill>
                <a:latin typeface="+mn-lt"/>
                <a:ea typeface="+mn-ea"/>
              </a:rPr>
              <a:t>例外的に総合評価</a:t>
            </a:r>
            <a:r>
              <a:rPr lang="en-US" altLang="ja-JP" sz="2000" b="1" dirty="0">
                <a:solidFill>
                  <a:schemeClr val="accent6"/>
                </a:solidFill>
                <a:latin typeface="+mn-lt"/>
                <a:ea typeface="+mn-ea"/>
              </a:rPr>
              <a:t>)</a:t>
            </a:r>
            <a:endParaRPr lang="ja-JP" altLang="en-US" sz="2000" b="1" dirty="0">
              <a:solidFill>
                <a:schemeClr val="accent6"/>
              </a:solidFill>
              <a:latin typeface="+mn-lt"/>
              <a:ea typeface="+mn-ea"/>
            </a:endParaRPr>
          </a:p>
        </p:txBody>
      </p:sp>
      <p:sp>
        <p:nvSpPr>
          <p:cNvPr id="23" name="テキスト ボックス 22"/>
          <p:cNvSpPr txBox="1"/>
          <p:nvPr/>
        </p:nvSpPr>
        <p:spPr>
          <a:xfrm>
            <a:off x="1581135" y="6304396"/>
            <a:ext cx="3062057" cy="400110"/>
          </a:xfrm>
          <a:prstGeom prst="rect">
            <a:avLst/>
          </a:prstGeom>
          <a:noFill/>
        </p:spPr>
        <p:txBody>
          <a:bodyPr wrap="none">
            <a:spAutoFit/>
          </a:bodyPr>
          <a:lstStyle/>
          <a:p>
            <a:pPr algn="ctr" eaLnBrk="1" fontAlgn="auto" hangingPunct="1">
              <a:spcBef>
                <a:spcPts val="0"/>
              </a:spcBef>
              <a:spcAft>
                <a:spcPts val="0"/>
              </a:spcAft>
              <a:defRPr/>
            </a:pPr>
            <a:r>
              <a:rPr lang="ja-JP" altLang="en-US" sz="2000" b="1" dirty="0">
                <a:solidFill>
                  <a:schemeClr val="accent6"/>
                </a:solidFill>
                <a:latin typeface="+mn-lt"/>
                <a:ea typeface="+mn-ea"/>
              </a:rPr>
              <a:t>別に</a:t>
            </a:r>
            <a:r>
              <a:rPr lang="en-US" altLang="ja-JP" sz="2000" b="1" dirty="0">
                <a:solidFill>
                  <a:srgbClr val="C00000"/>
                </a:solidFill>
                <a:ea typeface="+mn-ea"/>
                <a:cs typeface="Arial" pitchFamily="34" charset="0"/>
              </a:rPr>
              <a:t>2005</a:t>
            </a:r>
            <a:r>
              <a:rPr lang="ja-JP" altLang="en-US" sz="2000" b="1" dirty="0">
                <a:solidFill>
                  <a:schemeClr val="accent6"/>
                </a:solidFill>
                <a:latin typeface="+mn-lt"/>
                <a:ea typeface="+mn-ea"/>
              </a:rPr>
              <a:t>公共工事品確法</a:t>
            </a:r>
          </a:p>
        </p:txBody>
      </p:sp>
      <p:sp>
        <p:nvSpPr>
          <p:cNvPr id="46133" name="テキスト ボックス 19"/>
          <p:cNvSpPr txBox="1">
            <a:spLocks noChangeArrowheads="1"/>
          </p:cNvSpPr>
          <p:nvPr/>
        </p:nvSpPr>
        <p:spPr bwMode="auto">
          <a:xfrm>
            <a:off x="2512796" y="1012826"/>
            <a:ext cx="148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1961</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6134" name="テキスト ボックス 23"/>
          <p:cNvSpPr txBox="1">
            <a:spLocks noChangeArrowheads="1"/>
          </p:cNvSpPr>
          <p:nvPr/>
        </p:nvSpPr>
        <p:spPr bwMode="auto">
          <a:xfrm>
            <a:off x="4856678" y="1041401"/>
            <a:ext cx="1489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2006</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6135" name="テキスト ボックス 24"/>
          <p:cNvSpPr txBox="1">
            <a:spLocks noChangeArrowheads="1"/>
          </p:cNvSpPr>
          <p:nvPr/>
        </p:nvSpPr>
        <p:spPr bwMode="auto">
          <a:xfrm>
            <a:off x="7038636" y="1041401"/>
            <a:ext cx="1489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400" b="1">
                <a:solidFill>
                  <a:srgbClr val="C00000"/>
                </a:solidFill>
                <a:latin typeface="Arial" pitchFamily="34" charset="0"/>
                <a:cs typeface="Arial" pitchFamily="34" charset="0"/>
              </a:rPr>
              <a:t>（</a:t>
            </a:r>
            <a:r>
              <a:rPr kumimoji="0" lang="en-US" altLang="ja-JP" sz="2400" b="1">
                <a:solidFill>
                  <a:srgbClr val="C00000"/>
                </a:solidFill>
                <a:latin typeface="Arial" pitchFamily="34" charset="0"/>
                <a:cs typeface="Arial" pitchFamily="34" charset="0"/>
              </a:rPr>
              <a:t>2006</a:t>
            </a:r>
            <a:r>
              <a:rPr kumimoji="0" lang="ja-JP" altLang="en-US" sz="2400" b="1">
                <a:solidFill>
                  <a:srgbClr val="C00000"/>
                </a:solidFill>
                <a:latin typeface="Arial" pitchFamily="34" charset="0"/>
                <a:cs typeface="Arial" pitchFamily="34" charset="0"/>
              </a:rPr>
              <a:t>）</a:t>
            </a:r>
            <a:endParaRPr lang="ja-JP" altLang="en-US" sz="2400" b="1">
              <a:solidFill>
                <a:schemeClr val="tx1"/>
              </a:solidFill>
              <a:latin typeface="Arial" pitchFamily="34" charset="0"/>
              <a:ea typeface="HGｺﾞｼｯｸE" pitchFamily="49" charset="-128"/>
              <a:cs typeface="Arial" pitchFamily="34" charset="0"/>
            </a:endParaRPr>
          </a:p>
        </p:txBody>
      </p:sp>
      <p:sp>
        <p:nvSpPr>
          <p:cNvPr id="4613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8728E30-665C-426A-90DA-CB89471FFA95}"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19</a:t>
            </a:fld>
            <a:endParaRPr lang="en-US" altLang="ja-JP" sz="11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363402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28282" y="52653"/>
            <a:ext cx="7498080" cy="731158"/>
          </a:xfrm>
          <a:prstGeom prst="rect">
            <a:avLst/>
          </a:prstGeom>
        </p:spPr>
        <p:txBody>
          <a:bodyPr>
            <a:noAutofit/>
          </a:bodyPr>
          <a:lstStyle>
            <a:lvl1pPr algn="l" defTabSz="914400" rtl="0" eaLnBrk="1" latinLnBrk="0" hangingPunct="1">
              <a:lnSpc>
                <a:spcPct val="90000"/>
              </a:lnSpc>
              <a:spcBef>
                <a:spcPct val="0"/>
              </a:spcBef>
              <a:buNone/>
              <a:defRPr kumimoji="1" sz="3000" kern="1200" spc="-60" baseline="0">
                <a:solidFill>
                  <a:srgbClr val="FFFFFF"/>
                </a:solidFill>
                <a:latin typeface="+mj-lt"/>
                <a:ea typeface="+mj-ea"/>
                <a:cs typeface="+mj-cs"/>
              </a:defRPr>
            </a:lvl1pPr>
          </a:lstStyle>
          <a:p>
            <a:pPr algn="ctr" fontAlgn="auto">
              <a:spcAft>
                <a:spcPts val="0"/>
              </a:spcAft>
            </a:pPr>
            <a:r>
              <a:rPr lang="ja-JP" altLang="en-US" sz="4062" b="1" dirty="0">
                <a:solidFill>
                  <a:srgbClr val="C00000"/>
                </a:solidFill>
                <a:latin typeface="HGP創英角ﾎﾟｯﾌﾟ体" panose="040B0A00000000000000" pitchFamily="50" charset="-128"/>
                <a:ea typeface="HGP創英角ﾎﾟｯﾌﾟ体" panose="040B0A00000000000000" pitchFamily="50" charset="-128"/>
              </a:rPr>
              <a:t>プロフィール</a:t>
            </a:r>
          </a:p>
        </p:txBody>
      </p:sp>
      <p:sp>
        <p:nvSpPr>
          <p:cNvPr id="4" name="コンテンツ プレースホルダ 2"/>
          <p:cNvSpPr txBox="1">
            <a:spLocks/>
          </p:cNvSpPr>
          <p:nvPr/>
        </p:nvSpPr>
        <p:spPr>
          <a:xfrm>
            <a:off x="210465" y="4154981"/>
            <a:ext cx="8754022" cy="2736304"/>
          </a:xfrm>
          <a:prstGeom prst="rect">
            <a:avLst/>
          </a:prstGeom>
        </p:spPr>
        <p:txBody>
          <a:bodyPr>
            <a:noAutofit/>
          </a:bodyPr>
          <a:lstStyle/>
          <a:p>
            <a:pPr marL="337633" indent="-261666">
              <a:spcBef>
                <a:spcPts val="554"/>
              </a:spcBef>
              <a:buClr>
                <a:schemeClr val="accent1"/>
              </a:buClr>
              <a:buSzPct val="80000"/>
              <a:buFont typeface="Wingdings 2"/>
              <a:buChar char=""/>
              <a:defRPr/>
            </a:pPr>
            <a:r>
              <a:rPr lang="ja-JP" altLang="en-US" sz="2585" dirty="0">
                <a:solidFill>
                  <a:schemeClr val="tx2"/>
                </a:solidFill>
                <a:latin typeface="+mn-ea"/>
                <a:ea typeface="+mn-ea"/>
              </a:rPr>
              <a:t>そのほか京都大学経営管理大学院、関西大学、東京大学工学部、高知工科大学等にて客員教授等を務め、現在、東京都市大学客員教授</a:t>
            </a:r>
            <a:endParaRPr lang="en-US" altLang="ja-JP" sz="2585" dirty="0">
              <a:solidFill>
                <a:schemeClr val="tx2"/>
              </a:solidFill>
              <a:latin typeface="+mn-ea"/>
              <a:ea typeface="+mn-ea"/>
            </a:endParaRPr>
          </a:p>
          <a:p>
            <a:pPr marL="337633" indent="-261666">
              <a:spcBef>
                <a:spcPts val="554"/>
              </a:spcBef>
              <a:buClr>
                <a:schemeClr val="accent1"/>
              </a:buClr>
              <a:buSzPct val="80000"/>
              <a:buFont typeface="Wingdings 2"/>
              <a:buChar char=""/>
              <a:defRPr/>
            </a:pPr>
            <a:r>
              <a:rPr lang="ja-JP" altLang="en-US" sz="2585" dirty="0">
                <a:solidFill>
                  <a:schemeClr val="tx2"/>
                </a:solidFill>
                <a:latin typeface="+mn-ea"/>
                <a:ea typeface="+mn-ea"/>
              </a:rPr>
              <a:t>社会資本整備審議会・交通政策審議会・国土審議会の 専門委員等のほか、日本学術会議連携会員、土木学会 建設マネジメント委員会委員等</a:t>
            </a:r>
          </a:p>
        </p:txBody>
      </p:sp>
      <p:sp>
        <p:nvSpPr>
          <p:cNvPr id="5" name="コンテンツ プレースホルダ 2"/>
          <p:cNvSpPr txBox="1">
            <a:spLocks/>
          </p:cNvSpPr>
          <p:nvPr/>
        </p:nvSpPr>
        <p:spPr>
          <a:xfrm>
            <a:off x="212432" y="2852936"/>
            <a:ext cx="8752055" cy="128183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r>
              <a:rPr lang="ja-JP" altLang="en-US" sz="2585" dirty="0"/>
              <a:t>その後、（財）ダム水源地環境整備センター、愛媛大学防災情報研究センター、日本大学生産工学部を経て、平成２８年より日本大学危機管理学部教授　博士（工学）</a:t>
            </a:r>
            <a:endParaRPr lang="en-US" altLang="ja-JP" sz="2585" dirty="0"/>
          </a:p>
        </p:txBody>
      </p:sp>
      <p:sp>
        <p:nvSpPr>
          <p:cNvPr id="6" name="コンテンツ プレースホルダ 2"/>
          <p:cNvSpPr txBox="1">
            <a:spLocks/>
          </p:cNvSpPr>
          <p:nvPr/>
        </p:nvSpPr>
        <p:spPr>
          <a:xfrm>
            <a:off x="212432" y="783811"/>
            <a:ext cx="8752056" cy="1990857"/>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r>
              <a:rPr lang="ja-JP" altLang="en-US" sz="2585" dirty="0"/>
              <a:t>昭和５３年 </a:t>
            </a:r>
            <a:r>
              <a:rPr lang="ja-JP" altLang="ja-JP" sz="2585" dirty="0"/>
              <a:t>建設省入省後、</a:t>
            </a:r>
            <a:r>
              <a:rPr lang="ja-JP" altLang="en-US" sz="2585" dirty="0"/>
              <a:t>九州・中部・近畿</a:t>
            </a:r>
            <a:r>
              <a:rPr lang="ja-JP" altLang="ja-JP" sz="2585" dirty="0"/>
              <a:t>地方建設局、河川局、大臣官房、建設経済局等を経て</a:t>
            </a:r>
            <a:r>
              <a:rPr lang="ja-JP" altLang="en-US" sz="2585" dirty="0"/>
              <a:t>、</a:t>
            </a:r>
            <a:r>
              <a:rPr lang="ja-JP" altLang="ja-JP" sz="2585" dirty="0"/>
              <a:t>国土交通省国際建設課長、水資源計画課長、</a:t>
            </a:r>
            <a:r>
              <a:rPr lang="ja-JP" altLang="en-US" sz="2585" dirty="0"/>
              <a:t>中部地方整備局企画部長、沖縄総合事務局次長、</a:t>
            </a:r>
            <a:r>
              <a:rPr lang="ja-JP" altLang="ja-JP" sz="2585" dirty="0"/>
              <a:t>近畿地方整備局長</a:t>
            </a:r>
            <a:r>
              <a:rPr lang="en-US" altLang="ja-JP" sz="2585" dirty="0"/>
              <a:t> </a:t>
            </a:r>
            <a:r>
              <a:rPr lang="ja-JP" altLang="ja-JP" sz="2585" dirty="0"/>
              <a:t>等として勤務</a:t>
            </a:r>
            <a:r>
              <a:rPr lang="ja-JP" altLang="en-US" sz="2585" dirty="0"/>
              <a:t>し、平成２１年 国土交通省退職</a:t>
            </a:r>
          </a:p>
        </p:txBody>
      </p:sp>
      <p:sp>
        <p:nvSpPr>
          <p:cNvPr id="7" name="スライド番号プレースホルダー 6"/>
          <p:cNvSpPr>
            <a:spLocks noGrp="1"/>
          </p:cNvSpPr>
          <p:nvPr>
            <p:ph type="sldNum" sz="quarter" idx="12"/>
          </p:nvPr>
        </p:nvSpPr>
        <p:spPr/>
        <p:txBody>
          <a:bodyPr/>
          <a:lstStyle/>
          <a:p>
            <a:pPr>
              <a:defRPr/>
            </a:pPr>
            <a:fld id="{5CF09996-D97D-49A8-854F-D632CD12E6F9}" type="slidenum">
              <a:rPr lang="en-US" altLang="ja-JP" smtClean="0"/>
              <a:pPr>
                <a:defRPr/>
              </a:pPr>
              <a:t>2</a:t>
            </a:fld>
            <a:endParaRPr lang="en-US" altLang="ja-JP"/>
          </a:p>
        </p:txBody>
      </p:sp>
    </p:spTree>
    <p:extLst>
      <p:ext uri="{BB962C8B-B14F-4D97-AF65-F5344CB8AC3E}">
        <p14:creationId xmlns:p14="http://schemas.microsoft.com/office/powerpoint/2010/main" val="2515723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08438" y="654050"/>
          <a:ext cx="8928589" cy="5870575"/>
        </p:xfrm>
        <a:graphic>
          <a:graphicData uri="http://schemas.openxmlformats.org/drawingml/2006/table">
            <a:tbl>
              <a:tblPr firstRow="1" bandRow="1">
                <a:tableStyleId>{5C22544A-7EE6-4342-B048-85BDC9FD1C3A}</a:tableStyleId>
              </a:tblPr>
              <a:tblGrid>
                <a:gridCol w="1872122">
                  <a:extLst>
                    <a:ext uri="{9D8B030D-6E8A-4147-A177-3AD203B41FA5}">
                      <a16:colId xmlns:a16="http://schemas.microsoft.com/office/drawing/2014/main" val="20000"/>
                    </a:ext>
                  </a:extLst>
                </a:gridCol>
                <a:gridCol w="2448162">
                  <a:extLst>
                    <a:ext uri="{9D8B030D-6E8A-4147-A177-3AD203B41FA5}">
                      <a16:colId xmlns:a16="http://schemas.microsoft.com/office/drawing/2014/main" val="20001"/>
                    </a:ext>
                  </a:extLst>
                </a:gridCol>
                <a:gridCol w="2016133">
                  <a:extLst>
                    <a:ext uri="{9D8B030D-6E8A-4147-A177-3AD203B41FA5}">
                      <a16:colId xmlns:a16="http://schemas.microsoft.com/office/drawing/2014/main" val="20002"/>
                    </a:ext>
                  </a:extLst>
                </a:gridCol>
                <a:gridCol w="2592172">
                  <a:extLst>
                    <a:ext uri="{9D8B030D-6E8A-4147-A177-3AD203B41FA5}">
                      <a16:colId xmlns:a16="http://schemas.microsoft.com/office/drawing/2014/main" val="20003"/>
                    </a:ext>
                  </a:extLst>
                </a:gridCol>
              </a:tblGrid>
              <a:tr h="457168">
                <a:tc>
                  <a:txBody>
                    <a:bodyPr/>
                    <a:lstStyle/>
                    <a:p>
                      <a:endParaRPr kumimoji="1" lang="ja-JP" altLang="en-US" sz="1800" dirty="0"/>
                    </a:p>
                  </a:txBody>
                  <a:tcPr marL="91439" marR="91439" marT="45704" marB="4570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アメリカ</a:t>
                      </a:r>
                    </a:p>
                  </a:txBody>
                  <a:tcPr marL="91439" marR="91439" marT="45704" marB="4570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韓　国</a:t>
                      </a:r>
                    </a:p>
                  </a:txBody>
                  <a:tcPr marL="91439" marR="91439" marT="45704" marB="4570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台　湾</a:t>
                      </a:r>
                    </a:p>
                  </a:txBody>
                  <a:tcPr marL="91439" marR="91439" marT="45704" marB="45704">
                    <a:solidFill>
                      <a:schemeClr val="accent2"/>
                    </a:solidFill>
                  </a:tcPr>
                </a:tc>
                <a:extLst>
                  <a:ext uri="{0D108BD9-81ED-4DB2-BD59-A6C34878D82A}">
                    <a16:rowId xmlns:a16="http://schemas.microsoft.com/office/drawing/2014/main" val="10000"/>
                  </a:ext>
                </a:extLst>
              </a:tr>
              <a:tr h="1813772">
                <a:tc>
                  <a:txBody>
                    <a:bodyPr/>
                    <a:lstStyle/>
                    <a:p>
                      <a:r>
                        <a:rPr kumimoji="0" lang="ja-JP" altLang="ja-JP" sz="2400" b="1" i="0" u="none" strike="noStrike" kern="2400" cap="none" spc="100" normalizeH="0" baseline="0" dirty="0">
                          <a:ln>
                            <a:noFill/>
                          </a:ln>
                          <a:effectLst/>
                          <a:latin typeface="ＭＳ 明朝" pitchFamily="17" charset="-128"/>
                          <a:ea typeface="ＭＳ ゴシック" pitchFamily="49" charset="-128"/>
                        </a:rPr>
                        <a:t>入札方式</a:t>
                      </a:r>
                      <a:endParaRPr kumimoji="1" lang="ja-JP" altLang="en-US" sz="2400" dirty="0"/>
                    </a:p>
                  </a:txBody>
                  <a:tcPr marL="91439" marR="91439" marT="45704" marB="45704" anchor="ctr" anchorCtr="1"/>
                </a:tc>
                <a:tc>
                  <a:txBody>
                    <a:bodyPr/>
                    <a:lstStyle/>
                    <a:p>
                      <a:endParaRPr kumimoji="1" lang="ja-JP" altLang="en-US" sz="1800" dirty="0"/>
                    </a:p>
                  </a:txBody>
                  <a:tcPr marL="91439" marR="91439" marT="45704" marB="45704"/>
                </a:tc>
                <a:tc>
                  <a:txBody>
                    <a:bodyPr/>
                    <a:lstStyle/>
                    <a:p>
                      <a:endParaRPr kumimoji="1" lang="ja-JP" altLang="en-US" sz="1800" dirty="0"/>
                    </a:p>
                  </a:txBody>
                  <a:tcPr marL="91439" marR="91439" marT="45704" marB="45704"/>
                </a:tc>
                <a:tc>
                  <a:txBody>
                    <a:bodyPr/>
                    <a:lstStyle/>
                    <a:p>
                      <a:endParaRPr kumimoji="1" lang="ja-JP" altLang="en-US" sz="1800" dirty="0"/>
                    </a:p>
                  </a:txBody>
                  <a:tcPr marL="91439" marR="91439" marT="45704" marB="45704"/>
                </a:tc>
                <a:extLst>
                  <a:ext uri="{0D108BD9-81ED-4DB2-BD59-A6C34878D82A}">
                    <a16:rowId xmlns:a16="http://schemas.microsoft.com/office/drawing/2014/main" val="10001"/>
                  </a:ext>
                </a:extLst>
              </a:tr>
              <a:tr h="791811">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売買</a:t>
                      </a:r>
                      <a:endParaRPr kumimoji="1" lang="ja-JP" altLang="en-US" sz="2400" dirty="0"/>
                    </a:p>
                  </a:txBody>
                  <a:tcPr marL="91439" marR="91439" marT="45704" marB="45704" anchor="ctr" anchorCtr="1"/>
                </a:tc>
                <a:tc>
                  <a:txBody>
                    <a:bodyPr/>
                    <a:lstStyle/>
                    <a:p>
                      <a:endParaRPr kumimoji="1" lang="ja-JP" altLang="en-US" sz="1800" dirty="0"/>
                    </a:p>
                  </a:txBody>
                  <a:tcPr marL="91439" marR="91439" marT="45704" marB="45704"/>
                </a:tc>
                <a:tc>
                  <a:txBody>
                    <a:bodyPr/>
                    <a:lstStyle/>
                    <a:p>
                      <a:endParaRPr kumimoji="1" lang="ja-JP" altLang="en-US" sz="1800" dirty="0"/>
                    </a:p>
                  </a:txBody>
                  <a:tcPr marL="91439" marR="91439" marT="45704" marB="45704"/>
                </a:tc>
                <a:tc>
                  <a:txBody>
                    <a:bodyPr/>
                    <a:lstStyle/>
                    <a:p>
                      <a:endParaRPr kumimoji="1" lang="ja-JP" altLang="en-US" sz="1800" dirty="0"/>
                    </a:p>
                  </a:txBody>
                  <a:tcPr marL="91439" marR="91439" marT="45704" marB="45704"/>
                </a:tc>
                <a:extLst>
                  <a:ext uri="{0D108BD9-81ED-4DB2-BD59-A6C34878D82A}">
                    <a16:rowId xmlns:a16="http://schemas.microsoft.com/office/drawing/2014/main" val="10002"/>
                  </a:ext>
                </a:extLst>
              </a:tr>
              <a:tr h="1007759">
                <a:tc>
                  <a:txBody>
                    <a:bodyPr/>
                    <a:lstStyle/>
                    <a:p>
                      <a:r>
                        <a:rPr kumimoji="1" lang="ja-JP" altLang="en-US" sz="2400" dirty="0"/>
                        <a:t>物品</a:t>
                      </a:r>
                      <a:r>
                        <a:rPr kumimoji="1" lang="en-US" altLang="ja-JP" sz="2400" dirty="0"/>
                        <a:t>､</a:t>
                      </a:r>
                      <a:r>
                        <a:rPr kumimoji="1" lang="ja-JP" altLang="en-US" sz="2400" dirty="0"/>
                        <a:t>サービス</a:t>
                      </a:r>
                      <a:r>
                        <a:rPr kumimoji="1" lang="en-US" altLang="ja-JP" sz="2400" dirty="0"/>
                        <a:t>､</a:t>
                      </a:r>
                      <a:r>
                        <a:rPr kumimoji="1" lang="ja-JP" altLang="en-US" sz="2400" dirty="0"/>
                        <a:t>工事等</a:t>
                      </a:r>
                    </a:p>
                  </a:txBody>
                  <a:tcPr marL="91439" marR="91439" marT="45704" marB="45704" anchor="ctr" anchorCtr="1"/>
                </a:tc>
                <a:tc>
                  <a:txBody>
                    <a:bodyPr/>
                    <a:lstStyle/>
                    <a:p>
                      <a:endParaRPr kumimoji="1" lang="ja-JP" altLang="en-US" sz="1800"/>
                    </a:p>
                  </a:txBody>
                  <a:tcPr marL="91439" marR="91439" marT="45704" marB="45704"/>
                </a:tc>
                <a:tc>
                  <a:txBody>
                    <a:bodyPr/>
                    <a:lstStyle/>
                    <a:p>
                      <a:endParaRPr kumimoji="1" lang="ja-JP" altLang="en-US" sz="1800" dirty="0"/>
                    </a:p>
                  </a:txBody>
                  <a:tcPr marL="91439" marR="91439" marT="45704" marB="45704"/>
                </a:tc>
                <a:tc>
                  <a:txBody>
                    <a:bodyPr/>
                    <a:lstStyle/>
                    <a:p>
                      <a:endParaRPr kumimoji="1" lang="ja-JP" altLang="en-US" sz="1800" b="0" dirty="0"/>
                    </a:p>
                  </a:txBody>
                  <a:tcPr marL="91439" marR="91439" marT="45704" marB="45704"/>
                </a:tc>
                <a:extLst>
                  <a:ext uri="{0D108BD9-81ED-4DB2-BD59-A6C34878D82A}">
                    <a16:rowId xmlns:a16="http://schemas.microsoft.com/office/drawing/2014/main" val="10003"/>
                  </a:ext>
                </a:extLst>
              </a:tr>
              <a:tr h="719829">
                <a:tc>
                  <a:txBody>
                    <a:bodyPr/>
                    <a:lstStyle/>
                    <a:p>
                      <a:r>
                        <a:rPr kumimoji="0" lang="ja-JP" altLang="en-US" sz="2400" b="1" i="0" u="none" strike="noStrike" kern="2400" cap="none" spc="100" normalizeH="0" baseline="0" dirty="0">
                          <a:ln>
                            <a:noFill/>
                          </a:ln>
                          <a:effectLst/>
                          <a:latin typeface="ＭＳ 明朝" pitchFamily="17" charset="-128"/>
                          <a:ea typeface="ＭＳ ゴシック" pitchFamily="49" charset="-128"/>
                        </a:rPr>
                        <a:t>予定価格</a:t>
                      </a:r>
                      <a:endParaRPr kumimoji="1" lang="ja-JP" altLang="en-US" sz="2400" dirty="0"/>
                    </a:p>
                  </a:txBody>
                  <a:tcPr marL="91439" marR="91439" marT="45704" marB="45704" anchor="ctr" anchorCtr="1"/>
                </a:tc>
                <a:tc>
                  <a:txBody>
                    <a:bodyPr/>
                    <a:lstStyle/>
                    <a:p>
                      <a:endParaRPr kumimoji="1" lang="ja-JP" altLang="en-US" sz="1800" dirty="0"/>
                    </a:p>
                  </a:txBody>
                  <a:tcPr marL="91439" marR="91439" marT="45704" marB="45704"/>
                </a:tc>
                <a:tc>
                  <a:txBody>
                    <a:bodyPr/>
                    <a:lstStyle/>
                    <a:p>
                      <a:endParaRPr kumimoji="1" lang="ja-JP" altLang="en-US" sz="1800" dirty="0"/>
                    </a:p>
                  </a:txBody>
                  <a:tcPr marL="91439" marR="91439" marT="45704" marB="45704"/>
                </a:tc>
                <a:tc>
                  <a:txBody>
                    <a:bodyPr/>
                    <a:lstStyle/>
                    <a:p>
                      <a:endParaRPr kumimoji="1" lang="ja-JP" altLang="en-US" sz="1800"/>
                    </a:p>
                  </a:txBody>
                  <a:tcPr marL="91439" marR="91439" marT="45704" marB="45704"/>
                </a:tc>
                <a:extLst>
                  <a:ext uri="{0D108BD9-81ED-4DB2-BD59-A6C34878D82A}">
                    <a16:rowId xmlns:a16="http://schemas.microsoft.com/office/drawing/2014/main" val="10004"/>
                  </a:ext>
                </a:extLst>
              </a:tr>
              <a:tr h="1080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2400" cap="none" spc="100" normalizeH="0" baseline="0" dirty="0">
                          <a:ln>
                            <a:noFill/>
                          </a:ln>
                          <a:effectLst/>
                          <a:latin typeface="ＭＳ 明朝" pitchFamily="17" charset="-128"/>
                          <a:ea typeface="ＭＳ ゴシック" pitchFamily="49" charset="-128"/>
                        </a:rPr>
                        <a:t>落札基準</a:t>
                      </a:r>
                      <a:endParaRPr kumimoji="1" lang="ja-JP" altLang="en-US" sz="2400" dirty="0"/>
                    </a:p>
                    <a:p>
                      <a:endParaRPr kumimoji="1" lang="ja-JP" altLang="en-US" sz="1800" dirty="0"/>
                    </a:p>
                  </a:txBody>
                  <a:tcPr marL="91439" marR="91439" marT="45704" marB="45704" anchor="ctr" anchorCtr="1"/>
                </a:tc>
                <a:tc>
                  <a:txBody>
                    <a:bodyPr/>
                    <a:lstStyle/>
                    <a:p>
                      <a:endParaRPr kumimoji="1" lang="ja-JP" altLang="en-US" sz="1800" dirty="0"/>
                    </a:p>
                  </a:txBody>
                  <a:tcPr marL="91439" marR="91439" marT="45704" marB="45704"/>
                </a:tc>
                <a:tc>
                  <a:txBody>
                    <a:bodyPr/>
                    <a:lstStyle/>
                    <a:p>
                      <a:endParaRPr kumimoji="1" lang="ja-JP" altLang="en-US" sz="1800" dirty="0"/>
                    </a:p>
                  </a:txBody>
                  <a:tcPr marL="91439" marR="91439" marT="45704" marB="45704"/>
                </a:tc>
                <a:tc>
                  <a:txBody>
                    <a:bodyPr/>
                    <a:lstStyle/>
                    <a:p>
                      <a:endParaRPr kumimoji="1" lang="ja-JP" altLang="en-US" sz="1800" dirty="0"/>
                    </a:p>
                  </a:txBody>
                  <a:tcPr marL="91439" marR="91439" marT="45704" marB="45704"/>
                </a:tc>
                <a:extLst>
                  <a:ext uri="{0D108BD9-81ED-4DB2-BD59-A6C34878D82A}">
                    <a16:rowId xmlns:a16="http://schemas.microsoft.com/office/drawing/2014/main" val="10005"/>
                  </a:ext>
                </a:extLst>
              </a:tr>
            </a:tbl>
          </a:graphicData>
        </a:graphic>
      </p:graphicFrame>
      <p:sp>
        <p:nvSpPr>
          <p:cNvPr id="48167" name="テキスト ボックス 4"/>
          <p:cNvSpPr txBox="1">
            <a:spLocks noChangeArrowheads="1"/>
          </p:cNvSpPr>
          <p:nvPr/>
        </p:nvSpPr>
        <p:spPr bwMode="auto">
          <a:xfrm>
            <a:off x="826477" y="115888"/>
            <a:ext cx="756138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rgbClr val="C00000"/>
                </a:solidFill>
                <a:latin typeface="HG創英角ﾎﾟｯﾌﾟ体" panose="040B0A09000000000000" pitchFamily="49" charset="-128"/>
                <a:ea typeface="HG創英角ﾎﾟｯﾌﾟ体" panose="040B0A09000000000000" pitchFamily="49" charset="-128"/>
              </a:rPr>
              <a:t>入札契約制度の各国比較</a:t>
            </a:r>
            <a:r>
              <a:rPr kumimoji="0" lang="ja-JP" altLang="en-US" sz="2800" b="1" dirty="0">
                <a:solidFill>
                  <a:srgbClr val="C00000"/>
                </a:solidFill>
                <a:latin typeface="ＭＳ 明朝" pitchFamily="17" charset="-128"/>
              </a:rPr>
              <a:t>（現在）</a:t>
            </a:r>
            <a:endParaRPr kumimoji="0" lang="ja-JP" altLang="en-US" sz="2800" b="1" dirty="0">
              <a:solidFill>
                <a:srgbClr val="C00000"/>
              </a:solidFill>
              <a:latin typeface="Gill Sans MT" pitchFamily="34" charset="0"/>
            </a:endParaRPr>
          </a:p>
        </p:txBody>
      </p:sp>
      <p:sp>
        <p:nvSpPr>
          <p:cNvPr id="8" name="角丸四角形 7"/>
          <p:cNvSpPr/>
          <p:nvPr/>
        </p:nvSpPr>
        <p:spPr>
          <a:xfrm>
            <a:off x="2123343" y="3009900"/>
            <a:ext cx="6770077" cy="5032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別の扱い</a:t>
            </a:r>
          </a:p>
        </p:txBody>
      </p:sp>
      <p:sp>
        <p:nvSpPr>
          <p:cNvPr id="11" name="角丸四角形 10"/>
          <p:cNvSpPr/>
          <p:nvPr/>
        </p:nvSpPr>
        <p:spPr>
          <a:xfrm>
            <a:off x="2123343" y="4868864"/>
            <a:ext cx="2161442"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な　し</a:t>
            </a:r>
          </a:p>
        </p:txBody>
      </p:sp>
      <p:sp>
        <p:nvSpPr>
          <p:cNvPr id="12" name="角丸四角形 11"/>
          <p:cNvSpPr/>
          <p:nvPr/>
        </p:nvSpPr>
        <p:spPr>
          <a:xfrm>
            <a:off x="4500197" y="4868864"/>
            <a:ext cx="4393223" cy="5048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C00000"/>
                </a:solidFill>
              </a:rPr>
              <a:t>原則として定め上限とする</a:t>
            </a:r>
          </a:p>
        </p:txBody>
      </p:sp>
      <p:sp>
        <p:nvSpPr>
          <p:cNvPr id="13" name="角丸四角形 12"/>
          <p:cNvSpPr/>
          <p:nvPr/>
        </p:nvSpPr>
        <p:spPr>
          <a:xfrm>
            <a:off x="2123343" y="5570538"/>
            <a:ext cx="2161442" cy="8112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政府に</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最も有利</a:t>
            </a:r>
          </a:p>
        </p:txBody>
      </p:sp>
      <p:sp>
        <p:nvSpPr>
          <p:cNvPr id="14" name="角丸四角形 13"/>
          <p:cNvSpPr/>
          <p:nvPr/>
        </p:nvSpPr>
        <p:spPr>
          <a:xfrm>
            <a:off x="2051539" y="1196976"/>
            <a:ext cx="2305050" cy="1584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封印入札</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競争的</a:t>
            </a:r>
            <a:r>
              <a:rPr lang="ja-JP" altLang="en-US" b="1" dirty="0">
                <a:solidFill>
                  <a:schemeClr val="accent6"/>
                </a:solidFill>
              </a:rPr>
              <a:t>ﾌﾟﾛﾎﾟｰｻﾞﾙ</a:t>
            </a:r>
            <a:endParaRPr lang="en-US" altLang="ja-JP" b="1"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a:t>
            </a:r>
            <a:r>
              <a:rPr lang="ja-JP" altLang="en-US" sz="2400" dirty="0">
                <a:solidFill>
                  <a:schemeClr val="accent6"/>
                </a:solidFill>
              </a:rPr>
              <a:t>方式</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ほか</a:t>
            </a:r>
          </a:p>
        </p:txBody>
      </p:sp>
      <p:sp>
        <p:nvSpPr>
          <p:cNvPr id="15" name="角丸四角形 14"/>
          <p:cNvSpPr/>
          <p:nvPr/>
        </p:nvSpPr>
        <p:spPr>
          <a:xfrm>
            <a:off x="4500197" y="1196975"/>
            <a:ext cx="1872762" cy="1574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公開競争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制限付競争指名式競争</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rgbClr val="C00000"/>
                </a:solidFill>
              </a:rPr>
              <a:t>交渉契約</a:t>
            </a:r>
          </a:p>
        </p:txBody>
      </p:sp>
      <p:sp>
        <p:nvSpPr>
          <p:cNvPr id="16" name="角丸四角形 15"/>
          <p:cNvSpPr/>
          <p:nvPr/>
        </p:nvSpPr>
        <p:spPr>
          <a:xfrm>
            <a:off x="6443297" y="1196976"/>
            <a:ext cx="2521926" cy="1584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公開入札</a:t>
            </a:r>
            <a:endParaRPr lang="en-US" altLang="ja-JP"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選択入札</a:t>
            </a:r>
            <a:endParaRPr lang="en-US" altLang="ja-JP" sz="2400" dirty="0">
              <a:solidFill>
                <a:schemeClr val="accent6"/>
              </a:solidFill>
            </a:endParaRPr>
          </a:p>
          <a:p>
            <a:pPr algn="ctr" eaLnBrk="1" fontAlgn="auto" hangingPunct="1">
              <a:spcBef>
                <a:spcPts val="0"/>
              </a:spcBef>
              <a:spcAft>
                <a:spcPts val="0"/>
              </a:spcAft>
              <a:defRPr/>
            </a:pPr>
            <a:r>
              <a:rPr lang="ja-JP" altLang="en-US" sz="2400" dirty="0">
                <a:solidFill>
                  <a:schemeClr val="accent6"/>
                </a:solidFill>
              </a:rPr>
              <a:t>限定入札</a:t>
            </a:r>
            <a:endParaRPr lang="en-US" altLang="ja-JP" sz="2400" dirty="0">
              <a:solidFill>
                <a:schemeClr val="accent6"/>
              </a:solidFill>
            </a:endParaRPr>
          </a:p>
          <a:p>
            <a:pPr algn="ctr" eaLnBrk="1" fontAlgn="auto" hangingPunct="1">
              <a:spcBef>
                <a:spcPts val="0"/>
              </a:spcBef>
              <a:spcAft>
                <a:spcPts val="0"/>
              </a:spcAft>
              <a:defRPr/>
            </a:pPr>
            <a:r>
              <a:rPr lang="en-US" altLang="ja-JP" sz="2400" dirty="0">
                <a:solidFill>
                  <a:srgbClr val="C00000"/>
                </a:solidFill>
              </a:rPr>
              <a:t>(</a:t>
            </a:r>
            <a:r>
              <a:rPr lang="ja-JP" altLang="en-US" sz="2400" dirty="0">
                <a:solidFill>
                  <a:srgbClr val="C00000"/>
                </a:solidFill>
              </a:rPr>
              <a:t>交渉規定あり</a:t>
            </a:r>
            <a:r>
              <a:rPr lang="en-US" altLang="ja-JP" sz="2400" dirty="0">
                <a:solidFill>
                  <a:srgbClr val="C00000"/>
                </a:solidFill>
              </a:rPr>
              <a:t>)</a:t>
            </a:r>
            <a:endParaRPr lang="ja-JP" altLang="en-US" sz="2400" dirty="0">
              <a:solidFill>
                <a:srgbClr val="C00000"/>
              </a:solidFill>
            </a:endParaRPr>
          </a:p>
        </p:txBody>
      </p:sp>
      <p:sp>
        <p:nvSpPr>
          <p:cNvPr id="18" name="角丸四角形 17"/>
          <p:cNvSpPr/>
          <p:nvPr/>
        </p:nvSpPr>
        <p:spPr>
          <a:xfrm>
            <a:off x="2123343" y="3933826"/>
            <a:ext cx="6770077" cy="5746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調達物に応じて多様な方式</a:t>
            </a:r>
          </a:p>
        </p:txBody>
      </p:sp>
      <p:sp>
        <p:nvSpPr>
          <p:cNvPr id="21" name="角丸四角形 20"/>
          <p:cNvSpPr/>
          <p:nvPr/>
        </p:nvSpPr>
        <p:spPr>
          <a:xfrm>
            <a:off x="4476751" y="5608639"/>
            <a:ext cx="4416669" cy="70008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chemeClr val="accent6"/>
                </a:solidFill>
              </a:rPr>
              <a:t>最低価格</a:t>
            </a:r>
            <a:r>
              <a:rPr lang="ja-JP" altLang="en-US" dirty="0">
                <a:solidFill>
                  <a:schemeClr val="accent6"/>
                </a:solidFill>
              </a:rPr>
              <a:t>又は</a:t>
            </a:r>
            <a:r>
              <a:rPr lang="ja-JP" altLang="en-US" sz="2400" dirty="0">
                <a:solidFill>
                  <a:schemeClr val="accent6"/>
                </a:solidFill>
              </a:rPr>
              <a:t>最も経済的に有利</a:t>
            </a:r>
          </a:p>
        </p:txBody>
      </p:sp>
      <p:sp>
        <p:nvSpPr>
          <p:cNvPr id="4817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D6C3147D-3161-42CC-AFBA-A2811879C996}"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20</a:t>
            </a:fld>
            <a:endParaRPr lang="en-US" altLang="ja-JP" sz="11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340307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11"/>
          <p:cNvSpPr txBox="1">
            <a:spLocks noChangeArrowheads="1"/>
          </p:cNvSpPr>
          <p:nvPr/>
        </p:nvSpPr>
        <p:spPr bwMode="auto">
          <a:xfrm>
            <a:off x="0" y="2004130"/>
            <a:ext cx="47156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dirty="0">
                <a:solidFill>
                  <a:schemeClr val="tx1"/>
                </a:solidFill>
                <a:latin typeface="Arial" pitchFamily="34" charset="0"/>
                <a:ea typeface="HGｺﾞｼｯｸE" pitchFamily="49" charset="-128"/>
              </a:rPr>
              <a:t>1964</a:t>
            </a:r>
            <a:r>
              <a:rPr kumimoji="0" lang="ja-JP" altLang="en-US" sz="2400" b="1" dirty="0">
                <a:solidFill>
                  <a:schemeClr val="tx1"/>
                </a:solidFill>
                <a:latin typeface="Arial" pitchFamily="34" charset="0"/>
                <a:ea typeface="HGｺﾞｼｯｸE" pitchFamily="49" charset="-128"/>
              </a:rPr>
              <a:t>　</a:t>
            </a:r>
            <a:r>
              <a:rPr kumimoji="0" lang="en-US" altLang="ja-JP" sz="2400" b="1" dirty="0">
                <a:solidFill>
                  <a:schemeClr val="tx1"/>
                </a:solidFill>
                <a:latin typeface="Arial" pitchFamily="34" charset="0"/>
                <a:ea typeface="HGｺﾞｼｯｸE" pitchFamily="49" charset="-128"/>
              </a:rPr>
              <a:t>The </a:t>
            </a:r>
            <a:r>
              <a:rPr kumimoji="0" lang="en-US" altLang="ja-JP" sz="2400" b="1" dirty="0" err="1">
                <a:solidFill>
                  <a:schemeClr val="tx1"/>
                </a:solidFill>
                <a:latin typeface="Arial" pitchFamily="34" charset="0"/>
                <a:ea typeface="HGｺﾞｼｯｸE" pitchFamily="49" charset="-128"/>
              </a:rPr>
              <a:t>Banwell</a:t>
            </a:r>
            <a:r>
              <a:rPr kumimoji="0" lang="en-US" altLang="ja-JP" sz="2400" b="1" dirty="0">
                <a:solidFill>
                  <a:schemeClr val="tx1"/>
                </a:solidFill>
                <a:latin typeface="Arial" pitchFamily="34" charset="0"/>
                <a:ea typeface="HGｺﾞｼｯｸE" pitchFamily="49" charset="-128"/>
              </a:rPr>
              <a:t> report</a:t>
            </a:r>
            <a:endParaRPr kumimoji="0" lang="ja-JP" altLang="en-US" sz="2400" dirty="0">
              <a:solidFill>
                <a:schemeClr val="tx1"/>
              </a:solidFill>
              <a:latin typeface="Arial" pitchFamily="34" charset="0"/>
              <a:ea typeface="HGｺﾞｼｯｸE" pitchFamily="49" charset="-128"/>
            </a:endParaRPr>
          </a:p>
        </p:txBody>
      </p:sp>
      <p:sp>
        <p:nvSpPr>
          <p:cNvPr id="50179" name="テキスト ボックス 30"/>
          <p:cNvSpPr txBox="1">
            <a:spLocks noChangeArrowheads="1"/>
          </p:cNvSpPr>
          <p:nvPr/>
        </p:nvSpPr>
        <p:spPr bwMode="auto">
          <a:xfrm>
            <a:off x="1327808" y="25401"/>
            <a:ext cx="63594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4000" b="1">
                <a:solidFill>
                  <a:srgbClr val="C00000"/>
                </a:solidFill>
                <a:latin typeface="HG創英角ﾎﾟｯﾌﾟ体" pitchFamily="49" charset="-128"/>
                <a:ea typeface="HG創英角ﾎﾟｯﾌﾟ体" pitchFamily="49" charset="-128"/>
              </a:rPr>
              <a:t>イギリスの調達方式の変遷</a:t>
            </a:r>
          </a:p>
        </p:txBody>
      </p:sp>
      <p:sp>
        <p:nvSpPr>
          <p:cNvPr id="50180" name="テキスト ボックス 9"/>
          <p:cNvSpPr txBox="1">
            <a:spLocks noChangeArrowheads="1"/>
          </p:cNvSpPr>
          <p:nvPr/>
        </p:nvSpPr>
        <p:spPr bwMode="auto">
          <a:xfrm>
            <a:off x="0" y="908052"/>
            <a:ext cx="5984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400" b="1" dirty="0">
                <a:solidFill>
                  <a:schemeClr val="tx1"/>
                </a:solidFill>
                <a:latin typeface="Arial" pitchFamily="34" charset="0"/>
                <a:ea typeface="HGｺﾞｼｯｸE" pitchFamily="49" charset="-128"/>
              </a:rPr>
              <a:t> </a:t>
            </a:r>
            <a:r>
              <a:rPr kumimoji="0" lang="en-US" altLang="ja-JP" sz="2400" b="1" dirty="0">
                <a:solidFill>
                  <a:schemeClr val="tx1"/>
                </a:solidFill>
                <a:latin typeface="Arial" pitchFamily="34" charset="0"/>
                <a:ea typeface="HGｺﾞｼｯｸE" pitchFamily="49" charset="-128"/>
              </a:rPr>
              <a:t>1944</a:t>
            </a:r>
            <a:r>
              <a:rPr kumimoji="0" lang="ja-JP" altLang="en-US" sz="2400" b="1" dirty="0">
                <a:solidFill>
                  <a:schemeClr val="tx1"/>
                </a:solidFill>
                <a:latin typeface="Arial" pitchFamily="34" charset="0"/>
                <a:ea typeface="HGｺﾞｼｯｸE" pitchFamily="49" charset="-128"/>
              </a:rPr>
              <a:t>　</a:t>
            </a:r>
            <a:r>
              <a:rPr kumimoji="0" lang="en-US" altLang="ja-JP" sz="2400" b="1" dirty="0">
                <a:solidFill>
                  <a:schemeClr val="tx1"/>
                </a:solidFill>
                <a:latin typeface="Arial" pitchFamily="34" charset="0"/>
                <a:ea typeface="HGｺﾞｼｯｸE" pitchFamily="49" charset="-128"/>
              </a:rPr>
              <a:t>The Simon Committee report</a:t>
            </a:r>
            <a:endParaRPr kumimoji="0" lang="ja-JP" altLang="en-US" sz="2400" dirty="0">
              <a:solidFill>
                <a:schemeClr val="tx1"/>
              </a:solidFill>
              <a:latin typeface="Arial" pitchFamily="34" charset="0"/>
              <a:ea typeface="HGｺﾞｼｯｸE" pitchFamily="49" charset="-128"/>
            </a:endParaRPr>
          </a:p>
        </p:txBody>
      </p:sp>
      <p:sp>
        <p:nvSpPr>
          <p:cNvPr id="50181" name="テキスト ボックス 33"/>
          <p:cNvSpPr txBox="1">
            <a:spLocks noChangeArrowheads="1"/>
          </p:cNvSpPr>
          <p:nvPr/>
        </p:nvSpPr>
        <p:spPr bwMode="auto">
          <a:xfrm>
            <a:off x="0" y="3099304"/>
            <a:ext cx="435072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en-US" altLang="ja-JP" sz="2400" b="1" dirty="0">
                <a:solidFill>
                  <a:schemeClr val="tx1"/>
                </a:solidFill>
                <a:latin typeface="Arial" pitchFamily="34" charset="0"/>
                <a:ea typeface="ＭＳ Ｐゴシック" pitchFamily="50" charset="-128"/>
                <a:cs typeface="Arial" pitchFamily="34" charset="0"/>
                <a:sym typeface="Trebuchet MS" pitchFamily="34" charset="0"/>
              </a:rPr>
              <a:t>1994</a:t>
            </a:r>
            <a:r>
              <a:rPr kumimoji="0" lang="ja-JP" altLang="en-US" sz="2400" b="1" dirty="0">
                <a:solidFill>
                  <a:schemeClr val="tx1"/>
                </a:solidFill>
                <a:latin typeface="Arial" pitchFamily="34" charset="0"/>
                <a:ea typeface="HGｺﾞｼｯｸE" pitchFamily="49" charset="-128"/>
                <a:cs typeface="Arial" pitchFamily="34" charset="0"/>
                <a:sym typeface="Trebuchet MS" pitchFamily="34" charset="0"/>
              </a:rPr>
              <a:t>　</a:t>
            </a:r>
            <a:r>
              <a:rPr lang="en-US" altLang="ja-JP" sz="2400" b="1" dirty="0">
                <a:solidFill>
                  <a:schemeClr val="tx1"/>
                </a:solidFill>
                <a:latin typeface="Arial" pitchFamily="34" charset="0"/>
                <a:ea typeface="ＭＳ Ｐゴシック" pitchFamily="50" charset="-128"/>
                <a:cs typeface="Arial" pitchFamily="34" charset="0"/>
                <a:sym typeface="Trebuchet MS" pitchFamily="34" charset="0"/>
              </a:rPr>
              <a:t>The Latham report</a:t>
            </a:r>
            <a:endParaRPr lang="ja-JP" altLang="en-US" sz="2400" b="1" dirty="0">
              <a:solidFill>
                <a:schemeClr val="tx1"/>
              </a:solidFill>
              <a:latin typeface="HGｺﾞｼｯｸE" pitchFamily="49" charset="-128"/>
              <a:ea typeface="HGｺﾞｼｯｸE" pitchFamily="49" charset="-128"/>
            </a:endParaRPr>
          </a:p>
        </p:txBody>
      </p:sp>
      <p:sp>
        <p:nvSpPr>
          <p:cNvPr id="50182" name="テキスト ボックス 33"/>
          <p:cNvSpPr txBox="1">
            <a:spLocks noChangeArrowheads="1"/>
          </p:cNvSpPr>
          <p:nvPr/>
        </p:nvSpPr>
        <p:spPr bwMode="auto">
          <a:xfrm>
            <a:off x="27844" y="5456934"/>
            <a:ext cx="636163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en-US" altLang="ja-JP" sz="2400" b="1" dirty="0">
                <a:solidFill>
                  <a:schemeClr val="tx1"/>
                </a:solidFill>
                <a:latin typeface="Arial" pitchFamily="34" charset="0"/>
                <a:ea typeface="ＭＳ Ｐゴシック" pitchFamily="50" charset="-128"/>
                <a:cs typeface="Arial" pitchFamily="34" charset="0"/>
                <a:sym typeface="Trebuchet MS" pitchFamily="34" charset="0"/>
              </a:rPr>
              <a:t>2011</a:t>
            </a:r>
            <a:r>
              <a:rPr lang="ja-JP" altLang="en-US" sz="2400" b="1" dirty="0">
                <a:solidFill>
                  <a:schemeClr val="tx1"/>
                </a:solidFill>
                <a:latin typeface="Arial" pitchFamily="34" charset="0"/>
                <a:ea typeface="ＭＳ Ｐゴシック" pitchFamily="50" charset="-128"/>
                <a:cs typeface="Arial" pitchFamily="34" charset="0"/>
                <a:sym typeface="Trebuchet MS" pitchFamily="34" charset="0"/>
              </a:rPr>
              <a:t>　　</a:t>
            </a:r>
            <a:r>
              <a:rPr lang="en-US" altLang="ja-JP" sz="2400" b="1" dirty="0">
                <a:solidFill>
                  <a:schemeClr val="tx1"/>
                </a:solidFill>
                <a:latin typeface="Arial" pitchFamily="34" charset="0"/>
                <a:ea typeface="ＭＳ Ｐゴシック" pitchFamily="50" charset="-128"/>
                <a:cs typeface="Arial" pitchFamily="34" charset="0"/>
                <a:sym typeface="Trebuchet MS" pitchFamily="34" charset="0"/>
              </a:rPr>
              <a:t>Government Construction Strategy</a:t>
            </a:r>
            <a:r>
              <a:rPr lang="ja-JP" altLang="en-US" sz="2400" b="1" dirty="0">
                <a:solidFill>
                  <a:schemeClr val="tx1"/>
                </a:solidFill>
                <a:latin typeface="Arial" pitchFamily="34" charset="0"/>
                <a:ea typeface="HGｺﾞｼｯｸM" pitchFamily="49" charset="-128"/>
                <a:cs typeface="Arial" pitchFamily="34" charset="0"/>
                <a:sym typeface="HGｺﾞｼｯｸM" pitchFamily="49" charset="-128"/>
              </a:rPr>
              <a:t> </a:t>
            </a:r>
            <a:endParaRPr lang="ja-JP" altLang="en-US" sz="2400" dirty="0">
              <a:solidFill>
                <a:schemeClr val="tx1"/>
              </a:solidFill>
              <a:latin typeface="HGｺﾞｼｯｸE" pitchFamily="49" charset="-128"/>
              <a:ea typeface="HGｺﾞｼｯｸE" pitchFamily="49" charset="-128"/>
            </a:endParaRPr>
          </a:p>
        </p:txBody>
      </p:sp>
      <p:sp>
        <p:nvSpPr>
          <p:cNvPr id="50183" name="テキスト ボックス 11"/>
          <p:cNvSpPr txBox="1">
            <a:spLocks noChangeArrowheads="1"/>
          </p:cNvSpPr>
          <p:nvPr/>
        </p:nvSpPr>
        <p:spPr bwMode="auto">
          <a:xfrm>
            <a:off x="1050682" y="1407912"/>
            <a:ext cx="796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400" b="1" dirty="0">
                <a:solidFill>
                  <a:srgbClr val="002060"/>
                </a:solidFill>
                <a:latin typeface="Arial" pitchFamily="34" charset="0"/>
                <a:ea typeface="HGｺﾞｼｯｸE" pitchFamily="49" charset="-128"/>
              </a:rPr>
              <a:t>一般競争入札を制限し、指名競争入札や交渉方式を推奨</a:t>
            </a:r>
          </a:p>
        </p:txBody>
      </p:sp>
      <p:sp>
        <p:nvSpPr>
          <p:cNvPr id="50184" name="テキスト ボックス 9"/>
          <p:cNvSpPr txBox="1">
            <a:spLocks noChangeArrowheads="1"/>
          </p:cNvSpPr>
          <p:nvPr/>
        </p:nvSpPr>
        <p:spPr bwMode="auto">
          <a:xfrm>
            <a:off x="1327808" y="5832269"/>
            <a:ext cx="7658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dirty="0">
                <a:solidFill>
                  <a:srgbClr val="002060"/>
                </a:solidFill>
                <a:latin typeface="Arial" pitchFamily="34" charset="0"/>
                <a:ea typeface="HGｺﾞｼｯｸE" pitchFamily="49" charset="-128"/>
              </a:rPr>
              <a:t>Supply Chain</a:t>
            </a:r>
            <a:r>
              <a:rPr kumimoji="0" lang="ja-JP" altLang="en-US" sz="2400" b="1" dirty="0">
                <a:solidFill>
                  <a:srgbClr val="002060"/>
                </a:solidFill>
                <a:latin typeface="Arial" pitchFamily="34" charset="0"/>
                <a:ea typeface="HGｺﾞｼｯｸE" pitchFamily="49" charset="-128"/>
              </a:rPr>
              <a:t>の統合化・</a:t>
            </a:r>
            <a:r>
              <a:rPr kumimoji="0" lang="en-US" altLang="ja-JP" sz="2400" b="1" dirty="0">
                <a:solidFill>
                  <a:srgbClr val="7030A0"/>
                </a:solidFill>
                <a:latin typeface="Arial" pitchFamily="34" charset="0"/>
                <a:ea typeface="HGｺﾞｼｯｸE" pitchFamily="49" charset="-128"/>
              </a:rPr>
              <a:t> </a:t>
            </a:r>
            <a:r>
              <a:rPr kumimoji="0" lang="en-US" altLang="ja-JP" sz="2400" b="1" dirty="0">
                <a:solidFill>
                  <a:srgbClr val="002060"/>
                </a:solidFill>
                <a:latin typeface="Arial" pitchFamily="34" charset="0"/>
                <a:ea typeface="HGｺﾞｼｯｸE" pitchFamily="49" charset="-128"/>
              </a:rPr>
              <a:t>Framework</a:t>
            </a:r>
            <a:r>
              <a:rPr kumimoji="0" lang="ja-JP" altLang="en-US" sz="2400" b="1" dirty="0">
                <a:solidFill>
                  <a:srgbClr val="002060"/>
                </a:solidFill>
                <a:latin typeface="Arial" pitchFamily="34" charset="0"/>
                <a:ea typeface="HGｺﾞｼｯｸE" pitchFamily="49" charset="-128"/>
              </a:rPr>
              <a:t>方式の有効活用</a:t>
            </a:r>
            <a:r>
              <a:rPr kumimoji="0" lang="zh-TW" altLang="en-US" sz="2400" b="1" dirty="0">
                <a:solidFill>
                  <a:srgbClr val="C00000"/>
                </a:solidFill>
                <a:latin typeface="Arial" pitchFamily="34" charset="0"/>
                <a:ea typeface="HGｺﾞｼｯｸE" pitchFamily="49" charset="-128"/>
              </a:rPr>
              <a:t>→ </a:t>
            </a:r>
            <a:r>
              <a:rPr kumimoji="0" lang="en-US" altLang="zh-TW" sz="2400" b="1" dirty="0">
                <a:solidFill>
                  <a:srgbClr val="C00000"/>
                </a:solidFill>
                <a:latin typeface="Arial" pitchFamily="34" charset="0"/>
                <a:ea typeface="HGｺﾞｼｯｸE" pitchFamily="49" charset="-128"/>
              </a:rPr>
              <a:t>20</a:t>
            </a:r>
            <a:r>
              <a:rPr kumimoji="0" lang="en-US" altLang="ja-JP" sz="2400" b="1" dirty="0">
                <a:solidFill>
                  <a:srgbClr val="C00000"/>
                </a:solidFill>
                <a:latin typeface="Arial" pitchFamily="34" charset="0"/>
                <a:ea typeface="HGｺﾞｼｯｸE" pitchFamily="49" charset="-128"/>
              </a:rPr>
              <a:t>1</a:t>
            </a:r>
            <a:r>
              <a:rPr kumimoji="0" lang="en-US" altLang="zh-TW" sz="2400" b="1" dirty="0">
                <a:solidFill>
                  <a:srgbClr val="C00000"/>
                </a:solidFill>
                <a:latin typeface="Arial" pitchFamily="34" charset="0"/>
                <a:ea typeface="HGｺﾞｼｯｸE" pitchFamily="49" charset="-128"/>
              </a:rPr>
              <a:t>6</a:t>
            </a:r>
            <a:r>
              <a:rPr kumimoji="0" lang="ja-JP" altLang="en-US" sz="2400" b="1" dirty="0" err="1">
                <a:solidFill>
                  <a:srgbClr val="C00000"/>
                </a:solidFill>
                <a:latin typeface="Arial" pitchFamily="34" charset="0"/>
                <a:ea typeface="HGｺﾞｼｯｸE" pitchFamily="49" charset="-128"/>
              </a:rPr>
              <a:t>までに</a:t>
            </a:r>
            <a:r>
              <a:rPr kumimoji="0" lang="ja-JP" altLang="en-US" sz="2400" b="1" dirty="0">
                <a:solidFill>
                  <a:srgbClr val="C00000"/>
                </a:solidFill>
                <a:latin typeface="Arial" pitchFamily="34" charset="0"/>
                <a:ea typeface="HGｺﾞｼｯｸE" pitchFamily="49" charset="-128"/>
              </a:rPr>
              <a:t>設計・施工段階の共有を目指す</a:t>
            </a:r>
            <a:r>
              <a:rPr kumimoji="0" lang="en-US" altLang="ja-JP" sz="2400" b="1" dirty="0">
                <a:solidFill>
                  <a:srgbClr val="C00000"/>
                </a:solidFill>
                <a:latin typeface="Arial" pitchFamily="34" charset="0"/>
                <a:ea typeface="HGｺﾞｼｯｸE" pitchFamily="49" charset="-128"/>
              </a:rPr>
              <a:t>3D BIM</a:t>
            </a:r>
          </a:p>
          <a:p>
            <a:pPr eaLnBrk="1" hangingPunct="1">
              <a:lnSpc>
                <a:spcPct val="100000"/>
              </a:lnSpc>
              <a:spcBef>
                <a:spcPct val="0"/>
              </a:spcBef>
              <a:buClrTx/>
              <a:buFontTx/>
              <a:buNone/>
            </a:pPr>
            <a:endParaRPr kumimoji="0" lang="ja-JP" altLang="en-US" sz="2400" dirty="0">
              <a:solidFill>
                <a:srgbClr val="002060"/>
              </a:solidFill>
              <a:latin typeface="Arial" pitchFamily="34" charset="0"/>
              <a:ea typeface="HGｺﾞｼｯｸE" pitchFamily="49" charset="-128"/>
            </a:endParaRPr>
          </a:p>
        </p:txBody>
      </p:sp>
      <p:sp>
        <p:nvSpPr>
          <p:cNvPr id="50185" name="テキスト ボックス 9"/>
          <p:cNvSpPr txBox="1">
            <a:spLocks noChangeArrowheads="1"/>
          </p:cNvSpPr>
          <p:nvPr/>
        </p:nvSpPr>
        <p:spPr bwMode="auto">
          <a:xfrm>
            <a:off x="652868" y="3620966"/>
            <a:ext cx="8491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dirty="0">
                <a:solidFill>
                  <a:srgbClr val="002060"/>
                </a:solidFill>
                <a:latin typeface="Arial" pitchFamily="34" charset="0"/>
                <a:ea typeface="HGｺﾞｼｯｸE" pitchFamily="49" charset="-128"/>
              </a:rPr>
              <a:t>Value for Money,</a:t>
            </a:r>
            <a:r>
              <a:rPr kumimoji="0" lang="ja-JP" altLang="en-US" sz="2400" b="1" dirty="0">
                <a:solidFill>
                  <a:srgbClr val="002060"/>
                </a:solidFill>
                <a:latin typeface="Arial" pitchFamily="34" charset="0"/>
                <a:ea typeface="HGｺﾞｼｯｸE" pitchFamily="49" charset="-128"/>
              </a:rPr>
              <a:t> 有</a:t>
            </a:r>
            <a:r>
              <a:rPr kumimoji="0" lang="ja-JP" altLang="en-US" sz="2400" b="1" dirty="0">
                <a:solidFill>
                  <a:srgbClr val="002060"/>
                </a:solidFill>
                <a:latin typeface="Arial" pitchFamily="34" charset="0"/>
                <a:ea typeface="HGｺﾞｼｯｸE" pitchFamily="49" charset="-128"/>
                <a:cs typeface="Arial" pitchFamily="34" charset="0"/>
              </a:rPr>
              <a:t>資格者名簿</a:t>
            </a:r>
            <a:r>
              <a:rPr kumimoji="0" lang="en-US" altLang="ja-JP" sz="2400" b="1" dirty="0">
                <a:solidFill>
                  <a:srgbClr val="002060"/>
                </a:solidFill>
                <a:latin typeface="Arial" pitchFamily="34" charset="0"/>
                <a:ea typeface="HGｺﾞｼｯｸE" pitchFamily="49" charset="-128"/>
                <a:cs typeface="Arial" pitchFamily="34" charset="0"/>
              </a:rPr>
              <a:t>,</a:t>
            </a:r>
            <a:r>
              <a:rPr kumimoji="0" lang="ja-JP" altLang="en-US" sz="2400" b="1" dirty="0">
                <a:solidFill>
                  <a:srgbClr val="002060"/>
                </a:solidFill>
                <a:latin typeface="Arial" pitchFamily="34" charset="0"/>
                <a:ea typeface="HGｺﾞｼｯｸE" pitchFamily="49" charset="-128"/>
                <a:cs typeface="Arial" pitchFamily="34" charset="0"/>
              </a:rPr>
              <a:t> </a:t>
            </a:r>
            <a:r>
              <a:rPr kumimoji="0" lang="en-US" altLang="ja-JP" sz="2400" b="1" dirty="0">
                <a:solidFill>
                  <a:srgbClr val="002060"/>
                </a:solidFill>
                <a:latin typeface="Arial" pitchFamily="34" charset="0"/>
                <a:ea typeface="HGｺﾞｼｯｸE" pitchFamily="49" charset="-128"/>
                <a:cs typeface="Arial" pitchFamily="34" charset="0"/>
              </a:rPr>
              <a:t>Contractor performance,</a:t>
            </a:r>
          </a:p>
          <a:p>
            <a:pPr eaLnBrk="1" hangingPunct="1">
              <a:lnSpc>
                <a:spcPct val="100000"/>
              </a:lnSpc>
              <a:spcBef>
                <a:spcPct val="0"/>
              </a:spcBef>
              <a:buClrTx/>
              <a:buFontTx/>
              <a:buNone/>
            </a:pPr>
            <a:r>
              <a:rPr kumimoji="0" lang="en-US" altLang="ja-JP" sz="2400" b="1" dirty="0">
                <a:solidFill>
                  <a:srgbClr val="002060"/>
                </a:solidFill>
                <a:latin typeface="Arial" pitchFamily="34" charset="0"/>
                <a:ea typeface="HGｺﾞｼｯｸE" pitchFamily="49" charset="-128"/>
              </a:rPr>
              <a:t>Two stage procedure,</a:t>
            </a:r>
            <a:r>
              <a:rPr kumimoji="0" lang="ja-JP" altLang="en-US" sz="2400" b="1" dirty="0">
                <a:solidFill>
                  <a:srgbClr val="002060"/>
                </a:solidFill>
                <a:latin typeface="Arial" pitchFamily="34" charset="0"/>
                <a:ea typeface="HGｺﾞｼｯｸE" pitchFamily="49" charset="-128"/>
              </a:rPr>
              <a:t> </a:t>
            </a:r>
            <a:r>
              <a:rPr kumimoji="0" lang="en-US" altLang="ja-JP" sz="2400" b="1" dirty="0">
                <a:solidFill>
                  <a:srgbClr val="7030A0"/>
                </a:solidFill>
                <a:latin typeface="Arial" pitchFamily="34" charset="0"/>
                <a:ea typeface="HGｺﾞｼｯｸE" pitchFamily="49" charset="-128"/>
              </a:rPr>
              <a:t>Partnering,</a:t>
            </a:r>
            <a:r>
              <a:rPr kumimoji="0" lang="ja-JP" altLang="en-US" sz="2400" b="1" dirty="0">
                <a:solidFill>
                  <a:srgbClr val="7030A0"/>
                </a:solidFill>
                <a:latin typeface="Arial" pitchFamily="34" charset="0"/>
                <a:ea typeface="HGｺﾞｼｯｸE" pitchFamily="49" charset="-128"/>
              </a:rPr>
              <a:t> </a:t>
            </a:r>
            <a:r>
              <a:rPr kumimoji="0" lang="en-US" altLang="ja-JP" sz="2400" b="1" dirty="0">
                <a:solidFill>
                  <a:srgbClr val="7030A0"/>
                </a:solidFill>
                <a:latin typeface="Arial" pitchFamily="34" charset="0"/>
                <a:ea typeface="HGｺﾞｼｯｸE" pitchFamily="49" charset="-128"/>
              </a:rPr>
              <a:t>Framework agreement</a:t>
            </a:r>
            <a:endParaRPr kumimoji="0" lang="ja-JP" altLang="en-US" sz="2400" b="1" dirty="0">
              <a:solidFill>
                <a:srgbClr val="7030A0"/>
              </a:solidFill>
              <a:latin typeface="Arial" pitchFamily="34" charset="0"/>
              <a:ea typeface="HGｺﾞｼｯｸE" pitchFamily="49" charset="-128"/>
            </a:endParaRPr>
          </a:p>
        </p:txBody>
      </p:sp>
      <p:sp>
        <p:nvSpPr>
          <p:cNvPr id="50186" name="テキスト ボックス 11"/>
          <p:cNvSpPr txBox="1">
            <a:spLocks noChangeArrowheads="1"/>
          </p:cNvSpPr>
          <p:nvPr/>
        </p:nvSpPr>
        <p:spPr bwMode="auto">
          <a:xfrm>
            <a:off x="1050682" y="2498666"/>
            <a:ext cx="796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400" b="1" dirty="0">
                <a:solidFill>
                  <a:srgbClr val="002060"/>
                </a:solidFill>
                <a:latin typeface="Arial" pitchFamily="34" charset="0"/>
                <a:ea typeface="HGｺﾞｼｯｸE" pitchFamily="49" charset="-128"/>
              </a:rPr>
              <a:t>一般競争入札を制限し、指名競争入札や交渉方式を推奨</a:t>
            </a:r>
          </a:p>
        </p:txBody>
      </p:sp>
      <p:sp>
        <p:nvSpPr>
          <p:cNvPr id="50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B3E3471-B98D-4AB0-8D0D-939D52F2B236}" type="slidenum">
              <a:rPr lang="en-US" altLang="ja-JP" sz="1100">
                <a:solidFill>
                  <a:schemeClr val="accent1"/>
                </a:solidFill>
                <a:latin typeface="Arial" pitchFamily="34" charset="0"/>
                <a:ea typeface="ＭＳ Ｐゴシック" pitchFamily="50" charset="-128"/>
              </a:rPr>
              <a:pPr>
                <a:lnSpc>
                  <a:spcPct val="100000"/>
                </a:lnSpc>
                <a:spcBef>
                  <a:spcPct val="0"/>
                </a:spcBef>
                <a:buClrTx/>
                <a:buFontTx/>
                <a:buNone/>
              </a:pPr>
              <a:t>21</a:t>
            </a:fld>
            <a:endParaRPr lang="en-US" altLang="ja-JP" sz="1100">
              <a:solidFill>
                <a:schemeClr val="accent1"/>
              </a:solidFill>
              <a:latin typeface="Arial" pitchFamily="34" charset="0"/>
              <a:ea typeface="ＭＳ Ｐゴシック" pitchFamily="50" charset="-128"/>
            </a:endParaRPr>
          </a:p>
        </p:txBody>
      </p:sp>
      <p:sp>
        <p:nvSpPr>
          <p:cNvPr id="50188" name="テキスト ボックス 33"/>
          <p:cNvSpPr txBox="1">
            <a:spLocks noChangeArrowheads="1"/>
          </p:cNvSpPr>
          <p:nvPr/>
        </p:nvSpPr>
        <p:spPr bwMode="auto">
          <a:xfrm>
            <a:off x="27844" y="4540064"/>
            <a:ext cx="435072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en-US" altLang="ja-JP" sz="2400" b="1" dirty="0">
                <a:solidFill>
                  <a:schemeClr val="tx1"/>
                </a:solidFill>
                <a:latin typeface="Arial" pitchFamily="34" charset="0"/>
                <a:ea typeface="ＭＳ Ｐゴシック" pitchFamily="50" charset="-128"/>
                <a:cs typeface="Arial" pitchFamily="34" charset="0"/>
                <a:sym typeface="Trebuchet MS" pitchFamily="34" charset="0"/>
              </a:rPr>
              <a:t>1998</a:t>
            </a:r>
            <a:r>
              <a:rPr kumimoji="0" lang="ja-JP" altLang="en-US" sz="2400" b="1" dirty="0">
                <a:solidFill>
                  <a:schemeClr val="tx1"/>
                </a:solidFill>
                <a:latin typeface="Arial" pitchFamily="34" charset="0"/>
                <a:ea typeface="HGｺﾞｼｯｸE" pitchFamily="49" charset="-128"/>
                <a:cs typeface="Arial" pitchFamily="34" charset="0"/>
                <a:sym typeface="Trebuchet MS" pitchFamily="34" charset="0"/>
              </a:rPr>
              <a:t>　</a:t>
            </a:r>
            <a:r>
              <a:rPr lang="en-US" altLang="ja-JP" sz="2400" b="1" dirty="0">
                <a:solidFill>
                  <a:schemeClr val="tx1"/>
                </a:solidFill>
                <a:latin typeface="Arial" pitchFamily="34" charset="0"/>
                <a:ea typeface="ＭＳ Ｐゴシック" pitchFamily="50" charset="-128"/>
                <a:cs typeface="Arial" pitchFamily="34" charset="0"/>
                <a:sym typeface="Trebuchet MS" pitchFamily="34" charset="0"/>
              </a:rPr>
              <a:t>The Eagan report</a:t>
            </a:r>
            <a:endParaRPr lang="ja-JP" altLang="en-US" sz="2400" b="1" dirty="0">
              <a:solidFill>
                <a:schemeClr val="tx1"/>
              </a:solidFill>
              <a:latin typeface="HGｺﾞｼｯｸE" pitchFamily="49" charset="-128"/>
              <a:ea typeface="HGｺﾞｼｯｸE" pitchFamily="49" charset="-128"/>
            </a:endParaRPr>
          </a:p>
        </p:txBody>
      </p:sp>
      <p:sp>
        <p:nvSpPr>
          <p:cNvPr id="50189" name="テキスト ボックス 9"/>
          <p:cNvSpPr txBox="1">
            <a:spLocks noChangeArrowheads="1"/>
          </p:cNvSpPr>
          <p:nvPr/>
        </p:nvSpPr>
        <p:spPr bwMode="auto">
          <a:xfrm>
            <a:off x="1580763" y="4952109"/>
            <a:ext cx="743226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dirty="0">
                <a:solidFill>
                  <a:srgbClr val="002060"/>
                </a:solidFill>
                <a:latin typeface="Arial" pitchFamily="34" charset="0"/>
                <a:ea typeface="HGｺﾞｼｯｸE" pitchFamily="49" charset="-128"/>
              </a:rPr>
              <a:t>Industry-wide </a:t>
            </a:r>
            <a:r>
              <a:rPr kumimoji="0" lang="en-US" altLang="ja-JP" sz="2400" b="1" dirty="0">
                <a:solidFill>
                  <a:srgbClr val="002060"/>
                </a:solidFill>
                <a:latin typeface="Arial" pitchFamily="34" charset="0"/>
                <a:ea typeface="HGｺﾞｼｯｸE" pitchFamily="49" charset="-128"/>
                <a:cs typeface="Arial" pitchFamily="34" charset="0"/>
              </a:rPr>
              <a:t>performance measurement system</a:t>
            </a:r>
            <a:endParaRPr kumimoji="0" lang="ja-JP" altLang="en-US" sz="2400" b="1" dirty="0">
              <a:solidFill>
                <a:srgbClr val="002060"/>
              </a:solidFill>
              <a:latin typeface="Arial" pitchFamily="34" charset="0"/>
              <a:ea typeface="HGｺﾞｼｯｸE" pitchFamily="49" charset="-128"/>
            </a:endParaRPr>
          </a:p>
        </p:txBody>
      </p:sp>
    </p:spTree>
    <p:extLst>
      <p:ext uri="{BB962C8B-B14F-4D97-AF65-F5344CB8AC3E}">
        <p14:creationId xmlns:p14="http://schemas.microsoft.com/office/powerpoint/2010/main" val="7689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テキスト ボックス 30"/>
          <p:cNvSpPr txBox="1">
            <a:spLocks noChangeArrowheads="1"/>
          </p:cNvSpPr>
          <p:nvPr/>
        </p:nvSpPr>
        <p:spPr bwMode="auto">
          <a:xfrm>
            <a:off x="14145" y="25401"/>
            <a:ext cx="8986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600" b="1" dirty="0">
                <a:solidFill>
                  <a:srgbClr val="C00000"/>
                </a:solidFill>
                <a:latin typeface="HG創英角ﾎﾟｯﾌﾟ体" pitchFamily="49" charset="-128"/>
                <a:ea typeface="HG創英角ﾎﾟｯﾌﾟ体" pitchFamily="49" charset="-128"/>
              </a:rPr>
              <a:t>ＥＵ公共調達指令における交渉方式の拡大</a:t>
            </a:r>
          </a:p>
        </p:txBody>
      </p:sp>
      <p:sp>
        <p:nvSpPr>
          <p:cNvPr id="501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0B3E3471-B98D-4AB0-8D0D-939D52F2B236}"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22</a:t>
            </a:fld>
            <a:endParaRPr lang="en-US" altLang="ja-JP" sz="1100" dirty="0">
              <a:solidFill>
                <a:schemeClr val="tx1"/>
              </a:solidFill>
              <a:latin typeface="Arial" pitchFamily="34" charset="0"/>
              <a:ea typeface="ＭＳ Ｐゴシック" pitchFamily="50" charset="-128"/>
            </a:endParaRPr>
          </a:p>
        </p:txBody>
      </p:sp>
      <p:sp>
        <p:nvSpPr>
          <p:cNvPr id="14" name="円/楕円 13"/>
          <p:cNvSpPr/>
          <p:nvPr/>
        </p:nvSpPr>
        <p:spPr>
          <a:xfrm>
            <a:off x="36549" y="695598"/>
            <a:ext cx="5702146" cy="1152128"/>
          </a:xfrm>
          <a:prstGeom prst="ellipse">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954" b="1" dirty="0">
                <a:solidFill>
                  <a:srgbClr val="C00000"/>
                </a:solidFill>
                <a:latin typeface="AR P丸ゴシック体E" panose="020F0900000000000000" pitchFamily="50" charset="-128"/>
                <a:ea typeface="AR P丸ゴシック体E" panose="020F0900000000000000" pitchFamily="50" charset="-128"/>
              </a:rPr>
              <a:t>1971 EC</a:t>
            </a:r>
            <a:r>
              <a:rPr lang="ja-JP" altLang="en-US" sz="2954" b="1" dirty="0">
                <a:solidFill>
                  <a:srgbClr val="C00000"/>
                </a:solidFill>
                <a:latin typeface="AR P丸ゴシック体E" panose="020F0900000000000000" pitchFamily="50" charset="-128"/>
                <a:ea typeface="AR P丸ゴシック体E" panose="020F0900000000000000" pitchFamily="50" charset="-128"/>
              </a:rPr>
              <a:t>公共調達指令</a:t>
            </a:r>
          </a:p>
        </p:txBody>
      </p:sp>
      <p:sp>
        <p:nvSpPr>
          <p:cNvPr id="15" name="円/楕円 14"/>
          <p:cNvSpPr/>
          <p:nvPr/>
        </p:nvSpPr>
        <p:spPr>
          <a:xfrm>
            <a:off x="51116" y="2435404"/>
            <a:ext cx="5682172" cy="1152128"/>
          </a:xfrm>
          <a:prstGeom prst="ellipse">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954" b="1" dirty="0">
                <a:solidFill>
                  <a:srgbClr val="C00000"/>
                </a:solidFill>
                <a:latin typeface="AR P丸ゴシック体E" panose="020F0900000000000000" pitchFamily="50" charset="-128"/>
                <a:ea typeface="AR P丸ゴシック体E" panose="020F0900000000000000" pitchFamily="50" charset="-128"/>
              </a:rPr>
              <a:t>2004 E</a:t>
            </a:r>
            <a:r>
              <a:rPr lang="ja-JP" altLang="en-US" sz="2954" b="1" dirty="0">
                <a:solidFill>
                  <a:srgbClr val="C00000"/>
                </a:solidFill>
                <a:latin typeface="AR P丸ゴシック体E" panose="020F0900000000000000" pitchFamily="50" charset="-128"/>
                <a:ea typeface="AR P丸ゴシック体E" panose="020F0900000000000000" pitchFamily="50" charset="-128"/>
              </a:rPr>
              <a:t>Ｕ公共調達指令</a:t>
            </a:r>
          </a:p>
        </p:txBody>
      </p:sp>
      <p:sp>
        <p:nvSpPr>
          <p:cNvPr id="16" name="円/楕円 15"/>
          <p:cNvSpPr/>
          <p:nvPr/>
        </p:nvSpPr>
        <p:spPr>
          <a:xfrm>
            <a:off x="65683" y="4581128"/>
            <a:ext cx="5673012" cy="1152128"/>
          </a:xfrm>
          <a:prstGeom prst="ellipse">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954" b="1" dirty="0">
                <a:solidFill>
                  <a:srgbClr val="C00000"/>
                </a:solidFill>
                <a:latin typeface="AR P丸ゴシック体E" panose="020F0900000000000000" pitchFamily="50" charset="-128"/>
                <a:ea typeface="AR P丸ゴシック体E" panose="020F0900000000000000" pitchFamily="50" charset="-128"/>
              </a:rPr>
              <a:t>2014 E</a:t>
            </a:r>
            <a:r>
              <a:rPr lang="ja-JP" altLang="en-US" sz="2954" b="1" dirty="0">
                <a:solidFill>
                  <a:srgbClr val="C00000"/>
                </a:solidFill>
                <a:latin typeface="AR P丸ゴシック体E" panose="020F0900000000000000" pitchFamily="50" charset="-128"/>
                <a:ea typeface="AR P丸ゴシック体E" panose="020F0900000000000000" pitchFamily="50" charset="-128"/>
              </a:rPr>
              <a:t>Ｕ公共調達指令</a:t>
            </a:r>
          </a:p>
        </p:txBody>
      </p:sp>
      <p:sp>
        <p:nvSpPr>
          <p:cNvPr id="17" name="テキスト ボックス 9"/>
          <p:cNvSpPr txBox="1">
            <a:spLocks noChangeArrowheads="1"/>
          </p:cNvSpPr>
          <p:nvPr/>
        </p:nvSpPr>
        <p:spPr bwMode="auto">
          <a:xfrm>
            <a:off x="4507521" y="3140968"/>
            <a:ext cx="46364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競争的対話方式</a:t>
            </a:r>
            <a:r>
              <a:rPr kumimoji="0" lang="en-US" altLang="ja-JP" sz="3200" b="1" dirty="0">
                <a:solidFill>
                  <a:schemeClr val="tx1"/>
                </a:solidFill>
                <a:latin typeface="Arial" pitchFamily="34" charset="0"/>
                <a:ea typeface="HGｺﾞｼｯｸE" pitchFamily="49" charset="-128"/>
              </a:rPr>
              <a:t>competitive dialogue procedure</a:t>
            </a:r>
            <a:endParaRPr kumimoji="0" lang="ja-JP" altLang="en-US" sz="3200" b="1" dirty="0">
              <a:solidFill>
                <a:schemeClr val="tx1"/>
              </a:solidFill>
              <a:latin typeface="Arial" pitchFamily="34" charset="0"/>
              <a:ea typeface="HGｺﾞｼｯｸE" pitchFamily="49" charset="-128"/>
            </a:endParaRPr>
          </a:p>
        </p:txBody>
      </p:sp>
      <p:sp>
        <p:nvSpPr>
          <p:cNvPr id="18" name="テキスト ボックス 9"/>
          <p:cNvSpPr txBox="1">
            <a:spLocks noChangeArrowheads="1"/>
          </p:cNvSpPr>
          <p:nvPr/>
        </p:nvSpPr>
        <p:spPr bwMode="auto">
          <a:xfrm>
            <a:off x="4407023" y="5271558"/>
            <a:ext cx="46364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交渉付き競争方式</a:t>
            </a:r>
            <a:r>
              <a:rPr kumimoji="0" lang="en-US" altLang="ja-JP" sz="3200" b="1" dirty="0">
                <a:solidFill>
                  <a:schemeClr val="tx1"/>
                </a:solidFill>
                <a:latin typeface="Arial" pitchFamily="34" charset="0"/>
                <a:ea typeface="HGｺﾞｼｯｸE" pitchFamily="49" charset="-128"/>
              </a:rPr>
              <a:t>competitive procedure with negotiation</a:t>
            </a:r>
            <a:endParaRPr kumimoji="0" lang="ja-JP" altLang="en-US" sz="3200" b="1" dirty="0">
              <a:solidFill>
                <a:schemeClr val="tx1"/>
              </a:solidFill>
              <a:latin typeface="Arial" pitchFamily="34" charset="0"/>
              <a:ea typeface="HGｺﾞｼｯｸE" pitchFamily="49" charset="-128"/>
            </a:endParaRPr>
          </a:p>
        </p:txBody>
      </p:sp>
      <p:sp>
        <p:nvSpPr>
          <p:cNvPr id="19" name="テキスト ボックス 9"/>
          <p:cNvSpPr txBox="1">
            <a:spLocks noChangeArrowheads="1"/>
          </p:cNvSpPr>
          <p:nvPr/>
        </p:nvSpPr>
        <p:spPr bwMode="auto">
          <a:xfrm>
            <a:off x="4507520" y="1407116"/>
            <a:ext cx="46364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3200" b="1" dirty="0">
                <a:solidFill>
                  <a:schemeClr val="tx1"/>
                </a:solidFill>
                <a:latin typeface="Arial" pitchFamily="34" charset="0"/>
                <a:ea typeface="HGｺﾞｼｯｸE" pitchFamily="49" charset="-128"/>
              </a:rPr>
              <a:t>交渉方式</a:t>
            </a:r>
            <a:endParaRPr kumimoji="0" lang="en-US" altLang="ja-JP" sz="3200" b="1"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kumimoji="0" lang="en-US" altLang="ja-JP" sz="3200" b="1" dirty="0">
                <a:solidFill>
                  <a:schemeClr val="tx1"/>
                </a:solidFill>
                <a:latin typeface="Arial" pitchFamily="34" charset="0"/>
                <a:ea typeface="HGｺﾞｼｯｸE" pitchFamily="49" charset="-128"/>
              </a:rPr>
              <a:t>negotiated procedure</a:t>
            </a:r>
            <a:endParaRPr kumimoji="0" lang="ja-JP" altLang="en-US" sz="3200" b="1" dirty="0">
              <a:solidFill>
                <a:schemeClr val="tx1"/>
              </a:solidFill>
              <a:latin typeface="Arial" pitchFamily="34" charset="0"/>
              <a:ea typeface="HGｺﾞｼｯｸE" pitchFamily="49" charset="-128"/>
            </a:endParaRPr>
          </a:p>
        </p:txBody>
      </p:sp>
    </p:spTree>
    <p:extLst>
      <p:ext uri="{BB962C8B-B14F-4D97-AF65-F5344CB8AC3E}">
        <p14:creationId xmlns:p14="http://schemas.microsoft.com/office/powerpoint/2010/main" val="104613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テキスト ボックス 11"/>
          <p:cNvSpPr txBox="1">
            <a:spLocks noChangeArrowheads="1"/>
          </p:cNvSpPr>
          <p:nvPr/>
        </p:nvSpPr>
        <p:spPr bwMode="auto">
          <a:xfrm>
            <a:off x="54220" y="2889251"/>
            <a:ext cx="4229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dirty="0">
                <a:solidFill>
                  <a:schemeClr val="tx1"/>
                </a:solidFill>
                <a:latin typeface="Arial" pitchFamily="34" charset="0"/>
                <a:ea typeface="HGｺﾞｼｯｸE" pitchFamily="49" charset="-128"/>
              </a:rPr>
              <a:t>1996</a:t>
            </a:r>
            <a:r>
              <a:rPr kumimoji="0" lang="ja-JP" altLang="en-US" sz="2400" b="1" dirty="0">
                <a:solidFill>
                  <a:schemeClr val="tx1"/>
                </a:solidFill>
                <a:latin typeface="Arial" pitchFamily="34" charset="0"/>
                <a:ea typeface="HGｺﾞｼｯｸE" pitchFamily="49" charset="-128"/>
              </a:rPr>
              <a:t>　</a:t>
            </a:r>
            <a:r>
              <a:rPr kumimoji="0" lang="en-US" altLang="ja-JP" sz="2400" b="1" dirty="0">
                <a:solidFill>
                  <a:schemeClr val="tx1"/>
                </a:solidFill>
                <a:latin typeface="Arial" pitchFamily="34" charset="0"/>
                <a:ea typeface="HGｺﾞｼｯｸE" pitchFamily="49" charset="-128"/>
              </a:rPr>
              <a:t>Clinger Cohen Act</a:t>
            </a:r>
            <a:endParaRPr kumimoji="0" lang="ja-JP" altLang="en-US" sz="2400" dirty="0">
              <a:solidFill>
                <a:schemeClr val="tx1"/>
              </a:solidFill>
              <a:latin typeface="Arial" pitchFamily="34" charset="0"/>
              <a:ea typeface="HGｺﾞｼｯｸE" pitchFamily="49" charset="-128"/>
            </a:endParaRPr>
          </a:p>
        </p:txBody>
      </p:sp>
      <p:sp>
        <p:nvSpPr>
          <p:cNvPr id="54275" name="テキスト ボックス 30"/>
          <p:cNvSpPr txBox="1">
            <a:spLocks noChangeArrowheads="1"/>
          </p:cNvSpPr>
          <p:nvPr/>
        </p:nvSpPr>
        <p:spPr bwMode="auto">
          <a:xfrm>
            <a:off x="1327808" y="25401"/>
            <a:ext cx="63594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4000" b="1">
                <a:solidFill>
                  <a:srgbClr val="C00000"/>
                </a:solidFill>
                <a:latin typeface="HG創英角ﾎﾟｯﾌﾟ体" pitchFamily="49" charset="-128"/>
                <a:ea typeface="HG創英角ﾎﾟｯﾌﾟ体" pitchFamily="49" charset="-128"/>
              </a:rPr>
              <a:t>アメリカの調達方式の変遷</a:t>
            </a:r>
          </a:p>
        </p:txBody>
      </p:sp>
      <p:sp>
        <p:nvSpPr>
          <p:cNvPr id="54276" name="テキスト ボックス 9"/>
          <p:cNvSpPr txBox="1">
            <a:spLocks noChangeArrowheads="1"/>
          </p:cNvSpPr>
          <p:nvPr/>
        </p:nvSpPr>
        <p:spPr bwMode="auto">
          <a:xfrm>
            <a:off x="54220" y="4051301"/>
            <a:ext cx="50365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400" b="1">
                <a:solidFill>
                  <a:schemeClr val="tx1"/>
                </a:solidFill>
                <a:latin typeface="Arial" pitchFamily="34" charset="0"/>
                <a:ea typeface="HGｺﾞｼｯｸE" pitchFamily="49" charset="-128"/>
              </a:rPr>
              <a:t> </a:t>
            </a:r>
            <a:r>
              <a:rPr kumimoji="0" lang="en-US" altLang="ja-JP" sz="2400" b="1">
                <a:solidFill>
                  <a:schemeClr val="tx1"/>
                </a:solidFill>
                <a:latin typeface="Arial" pitchFamily="34" charset="0"/>
                <a:ea typeface="HGｺﾞｼｯｸE" pitchFamily="49" charset="-128"/>
              </a:rPr>
              <a:t>1997-98</a:t>
            </a:r>
            <a:r>
              <a:rPr kumimoji="0" lang="ja-JP" altLang="en-US" sz="2400" b="1">
                <a:solidFill>
                  <a:schemeClr val="tx1"/>
                </a:solidFill>
                <a:latin typeface="Arial" pitchFamily="34" charset="0"/>
                <a:ea typeface="HGｺﾞｼｯｸE" pitchFamily="49" charset="-128"/>
              </a:rPr>
              <a:t>　</a:t>
            </a:r>
            <a:r>
              <a:rPr kumimoji="0" lang="en-US" altLang="ja-JP" sz="2400" b="1">
                <a:solidFill>
                  <a:schemeClr val="tx1"/>
                </a:solidFill>
                <a:latin typeface="Arial" pitchFamily="34" charset="0"/>
                <a:ea typeface="HGｺﾞｼｯｸE" pitchFamily="49" charset="-128"/>
              </a:rPr>
              <a:t>FAR, </a:t>
            </a:r>
            <a:r>
              <a:rPr kumimoji="0" lang="ja-JP" altLang="en-US" sz="2400" b="1">
                <a:solidFill>
                  <a:schemeClr val="tx1"/>
                </a:solidFill>
                <a:latin typeface="Arial" pitchFamily="34" charset="0"/>
                <a:ea typeface="HGｺﾞｼｯｸE" pitchFamily="49" charset="-128"/>
              </a:rPr>
              <a:t>連邦規則 改正</a:t>
            </a:r>
            <a:endParaRPr kumimoji="0" lang="ja-JP" altLang="en-US" sz="2400">
              <a:solidFill>
                <a:schemeClr val="tx1"/>
              </a:solidFill>
              <a:latin typeface="Arial" pitchFamily="34" charset="0"/>
              <a:ea typeface="HGｺﾞｼｯｸE" pitchFamily="49" charset="-128"/>
            </a:endParaRPr>
          </a:p>
        </p:txBody>
      </p:sp>
      <p:sp>
        <p:nvSpPr>
          <p:cNvPr id="54277" name="テキスト ボックス 33"/>
          <p:cNvSpPr txBox="1">
            <a:spLocks noChangeArrowheads="1"/>
          </p:cNvSpPr>
          <p:nvPr/>
        </p:nvSpPr>
        <p:spPr bwMode="auto">
          <a:xfrm>
            <a:off x="54220" y="1023939"/>
            <a:ext cx="6378819"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en-US" altLang="ja-JP" sz="2400" b="1">
                <a:solidFill>
                  <a:schemeClr val="tx1"/>
                </a:solidFill>
                <a:latin typeface="Arial" pitchFamily="34" charset="0"/>
                <a:ea typeface="ＭＳ Ｐゴシック" pitchFamily="50" charset="-128"/>
                <a:cs typeface="Arial" pitchFamily="34" charset="0"/>
                <a:sym typeface="Trebuchet MS" pitchFamily="34" charset="0"/>
              </a:rPr>
              <a:t>1994</a:t>
            </a:r>
            <a:r>
              <a:rPr kumimoji="0" lang="ja-JP" altLang="en-US" sz="2400" b="1">
                <a:solidFill>
                  <a:schemeClr val="tx1"/>
                </a:solidFill>
                <a:latin typeface="Arial" pitchFamily="34" charset="0"/>
                <a:ea typeface="HGｺﾞｼｯｸE" pitchFamily="49" charset="-128"/>
                <a:cs typeface="Arial" pitchFamily="34" charset="0"/>
                <a:sym typeface="Trebuchet MS" pitchFamily="34" charset="0"/>
              </a:rPr>
              <a:t>　</a:t>
            </a:r>
            <a:r>
              <a:rPr kumimoji="0" lang="en-US" altLang="ja-JP" sz="2400" b="1">
                <a:solidFill>
                  <a:schemeClr val="tx1"/>
                </a:solidFill>
                <a:latin typeface="Arial" pitchFamily="34" charset="0"/>
                <a:ea typeface="HGｺﾞｼｯｸE" pitchFamily="49" charset="-128"/>
                <a:cs typeface="Arial" pitchFamily="34" charset="0"/>
                <a:sym typeface="Trebuchet MS" pitchFamily="34" charset="0"/>
              </a:rPr>
              <a:t>FASA</a:t>
            </a:r>
            <a:r>
              <a:rPr kumimoji="0" lang="ja-JP" altLang="en-US" sz="2400" b="1">
                <a:solidFill>
                  <a:schemeClr val="tx1"/>
                </a:solidFill>
                <a:latin typeface="Arial" pitchFamily="34" charset="0"/>
                <a:ea typeface="HGｺﾞｼｯｸE" pitchFamily="49" charset="-128"/>
                <a:cs typeface="Arial" pitchFamily="34" charset="0"/>
                <a:sym typeface="Trebuchet MS" pitchFamily="34" charset="0"/>
              </a:rPr>
              <a:t>（連邦調達合理化法）</a:t>
            </a:r>
            <a:endParaRPr kumimoji="0" lang="en-US" altLang="ja-JP" sz="2400" b="1">
              <a:solidFill>
                <a:schemeClr val="tx1"/>
              </a:solidFill>
              <a:latin typeface="Arial" pitchFamily="34" charset="0"/>
              <a:ea typeface="HGｺﾞｼｯｸE" pitchFamily="49" charset="-128"/>
              <a:cs typeface="Arial" pitchFamily="34" charset="0"/>
              <a:sym typeface="Trebuchet MS" pitchFamily="34" charset="0"/>
            </a:endParaRPr>
          </a:p>
          <a:p>
            <a:pPr eaLnBrk="1" hangingPunct="1">
              <a:lnSpc>
                <a:spcPct val="100000"/>
              </a:lnSpc>
              <a:spcBef>
                <a:spcPct val="0"/>
              </a:spcBef>
              <a:buClrTx/>
              <a:buFontTx/>
              <a:buNone/>
            </a:pPr>
            <a:r>
              <a:rPr lang="en-US" altLang="ja-JP" sz="2400" b="1">
                <a:solidFill>
                  <a:schemeClr val="tx1"/>
                </a:solidFill>
                <a:latin typeface="Arial" pitchFamily="34" charset="0"/>
                <a:ea typeface="ＭＳ Ｐゴシック" pitchFamily="50" charset="-128"/>
                <a:cs typeface="Arial" pitchFamily="34" charset="0"/>
                <a:sym typeface="Trebuchet MS" pitchFamily="34" charset="0"/>
              </a:rPr>
              <a:t>1995</a:t>
            </a:r>
            <a:r>
              <a:rPr kumimoji="0" lang="ja-JP" altLang="en-US" sz="2400" b="1">
                <a:solidFill>
                  <a:schemeClr val="tx1"/>
                </a:solidFill>
                <a:latin typeface="Arial" pitchFamily="34" charset="0"/>
                <a:ea typeface="HGｺﾞｼｯｸE" pitchFamily="49" charset="-128"/>
                <a:sym typeface="Trebuchet MS" pitchFamily="34" charset="0"/>
              </a:rPr>
              <a:t>　</a:t>
            </a:r>
            <a:r>
              <a:rPr kumimoji="0" lang="en-US" altLang="ja-JP" sz="2400" b="1">
                <a:solidFill>
                  <a:schemeClr val="tx1"/>
                </a:solidFill>
                <a:latin typeface="Arial" pitchFamily="34" charset="0"/>
                <a:ea typeface="HGｺﾞｼｯｸE" pitchFamily="49" charset="-128"/>
                <a:sym typeface="Trebuchet MS" pitchFamily="34" charset="0"/>
              </a:rPr>
              <a:t>FARA</a:t>
            </a:r>
            <a:r>
              <a:rPr kumimoji="0" lang="ja-JP" altLang="en-US" sz="2400" b="1">
                <a:solidFill>
                  <a:schemeClr val="tx1"/>
                </a:solidFill>
                <a:latin typeface="Arial" pitchFamily="34" charset="0"/>
                <a:ea typeface="HGｺﾞｼｯｸE" pitchFamily="49" charset="-128"/>
                <a:sym typeface="Trebuchet MS" pitchFamily="34" charset="0"/>
              </a:rPr>
              <a:t>（連邦調達改革法）</a:t>
            </a:r>
            <a:endParaRPr kumimoji="0" lang="en-US" altLang="ja-JP" sz="2400" b="1">
              <a:solidFill>
                <a:schemeClr val="tx1"/>
              </a:solidFill>
              <a:latin typeface="Arial" pitchFamily="34" charset="0"/>
              <a:ea typeface="HGｺﾞｼｯｸE" pitchFamily="49" charset="-128"/>
              <a:sym typeface="Trebuchet MS" pitchFamily="34" charset="0"/>
            </a:endParaRPr>
          </a:p>
          <a:p>
            <a:pPr eaLnBrk="1" hangingPunct="1">
              <a:lnSpc>
                <a:spcPct val="100000"/>
              </a:lnSpc>
              <a:spcBef>
                <a:spcPct val="0"/>
              </a:spcBef>
              <a:buClrTx/>
              <a:buFontTx/>
              <a:buNone/>
            </a:pPr>
            <a:endParaRPr lang="en-US" altLang="ja-JP" sz="2400" b="1">
              <a:solidFill>
                <a:schemeClr val="tx1"/>
              </a:solidFill>
              <a:latin typeface="HGｺﾞｼｯｸE" pitchFamily="49" charset="-128"/>
              <a:ea typeface="HGｺﾞｼｯｸE" pitchFamily="49" charset="-128"/>
            </a:endParaRPr>
          </a:p>
        </p:txBody>
      </p:sp>
      <p:sp>
        <p:nvSpPr>
          <p:cNvPr id="54278" name="テキスト ボックス 33"/>
          <p:cNvSpPr txBox="1">
            <a:spLocks noChangeArrowheads="1"/>
          </p:cNvSpPr>
          <p:nvPr/>
        </p:nvSpPr>
        <p:spPr bwMode="auto">
          <a:xfrm>
            <a:off x="54220" y="5218113"/>
            <a:ext cx="435512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en-US" altLang="ja-JP" sz="2400" b="1">
                <a:solidFill>
                  <a:schemeClr val="tx1"/>
                </a:solidFill>
                <a:latin typeface="Arial" pitchFamily="34" charset="0"/>
                <a:ea typeface="ＭＳ Ｐゴシック" pitchFamily="50" charset="-128"/>
                <a:cs typeface="Arial" pitchFamily="34" charset="0"/>
                <a:sym typeface="Trebuchet MS" pitchFamily="34" charset="0"/>
              </a:rPr>
              <a:t>2001, 2004, 2006</a:t>
            </a:r>
            <a:r>
              <a:rPr lang="ja-JP" altLang="en-US" sz="2400" b="1">
                <a:solidFill>
                  <a:schemeClr val="tx1"/>
                </a:solidFill>
                <a:latin typeface="Arial" pitchFamily="34" charset="0"/>
                <a:ea typeface="ＭＳ Ｐゴシック" pitchFamily="50" charset="-128"/>
                <a:cs typeface="Arial" pitchFamily="34" charset="0"/>
                <a:sym typeface="Trebuchet MS" pitchFamily="34" charset="0"/>
              </a:rPr>
              <a:t>　 </a:t>
            </a:r>
            <a:r>
              <a:rPr lang="en-US" altLang="ja-JP" sz="2400" b="1">
                <a:solidFill>
                  <a:schemeClr val="tx1"/>
                </a:solidFill>
                <a:latin typeface="Arial" pitchFamily="34" charset="0"/>
                <a:ea typeface="ＭＳ Ｐゴシック" pitchFamily="50" charset="-128"/>
                <a:cs typeface="Arial" pitchFamily="34" charset="0"/>
                <a:sym typeface="Trebuchet MS" pitchFamily="34" charset="0"/>
              </a:rPr>
              <a:t>OMB</a:t>
            </a:r>
            <a:r>
              <a:rPr lang="ja-JP" altLang="en-US" sz="2400" b="1">
                <a:solidFill>
                  <a:schemeClr val="tx1"/>
                </a:solidFill>
                <a:latin typeface="Arial" pitchFamily="34" charset="0"/>
                <a:ea typeface="ＭＳ Ｐゴシック" pitchFamily="50" charset="-128"/>
                <a:cs typeface="Arial" pitchFamily="34" charset="0"/>
                <a:sym typeface="Trebuchet MS" pitchFamily="34" charset="0"/>
              </a:rPr>
              <a:t>通達</a:t>
            </a:r>
            <a:r>
              <a:rPr lang="ja-JP" altLang="en-US" sz="2400" b="1">
                <a:solidFill>
                  <a:schemeClr val="tx1"/>
                </a:solidFill>
                <a:latin typeface="Arial" pitchFamily="34" charset="0"/>
                <a:ea typeface="HGｺﾞｼｯｸM" pitchFamily="49" charset="-128"/>
                <a:cs typeface="Arial" pitchFamily="34" charset="0"/>
                <a:sym typeface="HGｺﾞｼｯｸM" pitchFamily="49" charset="-128"/>
              </a:rPr>
              <a:t> </a:t>
            </a:r>
            <a:endParaRPr lang="ja-JP" altLang="en-US" sz="2400">
              <a:solidFill>
                <a:schemeClr val="tx1"/>
              </a:solidFill>
              <a:latin typeface="HGｺﾞｼｯｸE" pitchFamily="49" charset="-128"/>
              <a:ea typeface="HGｺﾞｼｯｸE" pitchFamily="49" charset="-128"/>
            </a:endParaRPr>
          </a:p>
        </p:txBody>
      </p:sp>
      <p:sp>
        <p:nvSpPr>
          <p:cNvPr id="54279" name="テキスト ボックス 11"/>
          <p:cNvSpPr txBox="1">
            <a:spLocks noChangeArrowheads="1"/>
          </p:cNvSpPr>
          <p:nvPr/>
        </p:nvSpPr>
        <p:spPr bwMode="auto">
          <a:xfrm>
            <a:off x="977412" y="1887538"/>
            <a:ext cx="73782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a:solidFill>
                  <a:srgbClr val="002060"/>
                </a:solidFill>
                <a:latin typeface="Arial" pitchFamily="34" charset="0"/>
                <a:ea typeface="HGｺﾞｼｯｸE" pitchFamily="49" charset="-128"/>
                <a:cs typeface="Arial" pitchFamily="34" charset="0"/>
              </a:rPr>
              <a:t>Past contract performance of an offeror </a:t>
            </a:r>
            <a:r>
              <a:rPr kumimoji="0" lang="ja-JP" altLang="en-US" sz="2400" b="1">
                <a:solidFill>
                  <a:srgbClr val="002060"/>
                </a:solidFill>
                <a:latin typeface="Arial" pitchFamily="34" charset="0"/>
                <a:ea typeface="HGｺﾞｼｯｸE" pitchFamily="49" charset="-128"/>
                <a:cs typeface="Arial" pitchFamily="34" charset="0"/>
              </a:rPr>
              <a:t>を次回以降の調達に活用</a:t>
            </a:r>
            <a:r>
              <a:rPr kumimoji="0" lang="en-US" altLang="ja-JP" sz="2400" b="1">
                <a:solidFill>
                  <a:srgbClr val="002060"/>
                </a:solidFill>
                <a:latin typeface="Arial" pitchFamily="34" charset="0"/>
                <a:ea typeface="HGｺﾞｼｯｸE" pitchFamily="49" charset="-128"/>
                <a:cs typeface="Arial" pitchFamily="34" charset="0"/>
              </a:rPr>
              <a:t>, Central Contractor Registration (CCR)</a:t>
            </a:r>
          </a:p>
        </p:txBody>
      </p:sp>
      <p:sp>
        <p:nvSpPr>
          <p:cNvPr id="54280" name="テキスト ボックス 9"/>
          <p:cNvSpPr txBox="1">
            <a:spLocks noChangeArrowheads="1"/>
          </p:cNvSpPr>
          <p:nvPr/>
        </p:nvSpPr>
        <p:spPr bwMode="auto">
          <a:xfrm>
            <a:off x="975946" y="5705476"/>
            <a:ext cx="737967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a:solidFill>
                  <a:srgbClr val="002060"/>
                </a:solidFill>
                <a:latin typeface="Arial" pitchFamily="34" charset="0"/>
                <a:ea typeface="HGｺﾞｼｯｸE" pitchFamily="49" charset="-128"/>
              </a:rPr>
              <a:t>Performance-based acquisition</a:t>
            </a:r>
            <a:endParaRPr kumimoji="0" lang="ja-JP" altLang="en-US" sz="2400">
              <a:solidFill>
                <a:srgbClr val="002060"/>
              </a:solidFill>
              <a:latin typeface="Arial" pitchFamily="34" charset="0"/>
              <a:ea typeface="HGｺﾞｼｯｸE" pitchFamily="49" charset="-128"/>
            </a:endParaRPr>
          </a:p>
        </p:txBody>
      </p:sp>
      <p:sp>
        <p:nvSpPr>
          <p:cNvPr id="54281" name="テキスト ボックス 11"/>
          <p:cNvSpPr txBox="1">
            <a:spLocks noChangeArrowheads="1"/>
          </p:cNvSpPr>
          <p:nvPr/>
        </p:nvSpPr>
        <p:spPr bwMode="auto">
          <a:xfrm>
            <a:off x="977412" y="3406775"/>
            <a:ext cx="737821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a:solidFill>
                  <a:srgbClr val="002060"/>
                </a:solidFill>
                <a:latin typeface="Arial" pitchFamily="34" charset="0"/>
                <a:ea typeface="HGｺﾞｼｯｸE" pitchFamily="49" charset="-128"/>
              </a:rPr>
              <a:t>Design-build two-step process</a:t>
            </a:r>
            <a:endParaRPr kumimoji="0" lang="ja-JP" altLang="en-US" sz="2400" b="1">
              <a:solidFill>
                <a:srgbClr val="002060"/>
              </a:solidFill>
              <a:latin typeface="Arial" pitchFamily="34" charset="0"/>
              <a:ea typeface="HGｺﾞｼｯｸE" pitchFamily="49" charset="-128"/>
            </a:endParaRPr>
          </a:p>
        </p:txBody>
      </p:sp>
      <p:sp>
        <p:nvSpPr>
          <p:cNvPr id="54282" name="テキスト ボックス 12"/>
          <p:cNvSpPr txBox="1">
            <a:spLocks noChangeArrowheads="1"/>
          </p:cNvSpPr>
          <p:nvPr/>
        </p:nvSpPr>
        <p:spPr bwMode="auto">
          <a:xfrm>
            <a:off x="977412" y="4556126"/>
            <a:ext cx="737821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b="1">
                <a:solidFill>
                  <a:srgbClr val="002060"/>
                </a:solidFill>
                <a:latin typeface="Arial" pitchFamily="34" charset="0"/>
                <a:ea typeface="HGｺﾞｼｯｸE" pitchFamily="49" charset="-128"/>
              </a:rPr>
              <a:t>Design-build, Best value, Negotiation</a:t>
            </a:r>
            <a:endParaRPr kumimoji="0" lang="ja-JP" altLang="en-US" sz="2400" b="1">
              <a:solidFill>
                <a:srgbClr val="002060"/>
              </a:solidFill>
              <a:latin typeface="Arial" pitchFamily="34" charset="0"/>
              <a:ea typeface="HGｺﾞｼｯｸE" pitchFamily="49" charset="-128"/>
            </a:endParaRPr>
          </a:p>
        </p:txBody>
      </p:sp>
      <p:sp>
        <p:nvSpPr>
          <p:cNvPr id="5428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1C212379-3FB7-45D5-AFF0-8E27481E9768}"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23</a:t>
            </a:fld>
            <a:endParaRPr lang="en-US" altLang="ja-JP" sz="11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318281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ボックス 11"/>
          <p:cNvSpPr txBox="1">
            <a:spLocks noChangeArrowheads="1"/>
          </p:cNvSpPr>
          <p:nvPr/>
        </p:nvSpPr>
        <p:spPr bwMode="auto">
          <a:xfrm>
            <a:off x="2" y="2299189"/>
            <a:ext cx="971550" cy="433196"/>
          </a:xfrm>
          <a:prstGeom prst="rect">
            <a:avLst/>
          </a:prstGeom>
          <a:noFill/>
          <a:ln w="9525">
            <a:noFill/>
            <a:miter lim="800000"/>
            <a:headEnd/>
            <a:tailEnd/>
          </a:ln>
        </p:spPr>
        <p:txBody>
          <a:bodyPr>
            <a:spAutoFit/>
          </a:bodyPr>
          <a:lstStyle/>
          <a:p>
            <a:pPr algn="ctr"/>
            <a:r>
              <a:rPr kumimoji="0" lang="en-US" altLang="ja-JP" sz="2215">
                <a:ea typeface="HGｺﾞｼｯｸE" pitchFamily="49" charset="-128"/>
              </a:rPr>
              <a:t>1970</a:t>
            </a:r>
            <a:endParaRPr kumimoji="0" lang="ja-JP" altLang="en-US" sz="2215">
              <a:ea typeface="HGｺﾞｼｯｸE" pitchFamily="49" charset="-128"/>
            </a:endParaRPr>
          </a:p>
        </p:txBody>
      </p:sp>
      <p:sp>
        <p:nvSpPr>
          <p:cNvPr id="29699" name="テキスト ボックス 13"/>
          <p:cNvSpPr txBox="1">
            <a:spLocks noChangeArrowheads="1"/>
          </p:cNvSpPr>
          <p:nvPr/>
        </p:nvSpPr>
        <p:spPr bwMode="auto">
          <a:xfrm>
            <a:off x="2" y="3894994"/>
            <a:ext cx="971550" cy="433196"/>
          </a:xfrm>
          <a:prstGeom prst="rect">
            <a:avLst/>
          </a:prstGeom>
          <a:noFill/>
          <a:ln w="9525">
            <a:noFill/>
            <a:miter lim="800000"/>
            <a:headEnd/>
            <a:tailEnd/>
          </a:ln>
        </p:spPr>
        <p:txBody>
          <a:bodyPr>
            <a:spAutoFit/>
          </a:bodyPr>
          <a:lstStyle/>
          <a:p>
            <a:pPr algn="ctr"/>
            <a:r>
              <a:rPr kumimoji="0" lang="en-US" altLang="ja-JP" sz="2215">
                <a:ea typeface="HGｺﾞｼｯｸE" pitchFamily="49" charset="-128"/>
              </a:rPr>
              <a:t>1990</a:t>
            </a:r>
            <a:endParaRPr kumimoji="0" lang="ja-JP" altLang="en-US" sz="2215">
              <a:ea typeface="HGｺﾞｼｯｸE" pitchFamily="49" charset="-128"/>
            </a:endParaRPr>
          </a:p>
        </p:txBody>
      </p:sp>
      <p:sp>
        <p:nvSpPr>
          <p:cNvPr id="29700" name="テキスト ボックス 32"/>
          <p:cNvSpPr txBox="1">
            <a:spLocks noChangeArrowheads="1"/>
          </p:cNvSpPr>
          <p:nvPr/>
        </p:nvSpPr>
        <p:spPr bwMode="auto">
          <a:xfrm>
            <a:off x="2" y="3096358"/>
            <a:ext cx="971550" cy="433196"/>
          </a:xfrm>
          <a:prstGeom prst="rect">
            <a:avLst/>
          </a:prstGeom>
          <a:noFill/>
          <a:ln w="9525">
            <a:noFill/>
            <a:miter lim="800000"/>
            <a:headEnd/>
            <a:tailEnd/>
          </a:ln>
        </p:spPr>
        <p:txBody>
          <a:bodyPr>
            <a:spAutoFit/>
          </a:bodyPr>
          <a:lstStyle/>
          <a:p>
            <a:pPr algn="ctr"/>
            <a:r>
              <a:rPr kumimoji="0" lang="en-US" altLang="ja-JP" sz="2215">
                <a:ea typeface="HGｺﾞｼｯｸE" pitchFamily="49" charset="-128"/>
              </a:rPr>
              <a:t>1980</a:t>
            </a:r>
            <a:endParaRPr kumimoji="0" lang="ja-JP" altLang="en-US" sz="2215">
              <a:ea typeface="HGｺﾞｼｯｸE" pitchFamily="49" charset="-128"/>
            </a:endParaRPr>
          </a:p>
        </p:txBody>
      </p:sp>
      <p:sp>
        <p:nvSpPr>
          <p:cNvPr id="29701" name="テキスト ボックス 34"/>
          <p:cNvSpPr txBox="1">
            <a:spLocks noChangeArrowheads="1"/>
          </p:cNvSpPr>
          <p:nvPr/>
        </p:nvSpPr>
        <p:spPr bwMode="auto">
          <a:xfrm>
            <a:off x="1547448" y="1036029"/>
            <a:ext cx="936381" cy="490134"/>
          </a:xfrm>
          <a:prstGeom prst="rect">
            <a:avLst/>
          </a:prstGeom>
          <a:noFill/>
          <a:ln w="9525">
            <a:noFill/>
            <a:miter lim="800000"/>
            <a:headEnd/>
            <a:tailEnd/>
          </a:ln>
        </p:spPr>
        <p:txBody>
          <a:bodyPr>
            <a:spAutoFit/>
          </a:bodyPr>
          <a:lstStyle/>
          <a:p>
            <a:pPr algn="ctr"/>
            <a:r>
              <a:rPr kumimoji="0" lang="ja-JP" altLang="en-US" sz="2585" b="1">
                <a:solidFill>
                  <a:srgbClr val="002060"/>
                </a:solidFill>
                <a:latin typeface="HGP創英角ﾎﾟｯﾌﾟ体" pitchFamily="50" charset="-128"/>
                <a:ea typeface="HGP創英角ﾎﾟｯﾌﾟ体" pitchFamily="50" charset="-128"/>
              </a:rPr>
              <a:t>日本</a:t>
            </a:r>
          </a:p>
        </p:txBody>
      </p:sp>
      <p:sp>
        <p:nvSpPr>
          <p:cNvPr id="29702" name="テキスト ボックス 30"/>
          <p:cNvSpPr txBox="1">
            <a:spLocks noChangeArrowheads="1"/>
          </p:cNvSpPr>
          <p:nvPr/>
        </p:nvSpPr>
        <p:spPr bwMode="auto">
          <a:xfrm>
            <a:off x="2764188" y="263769"/>
            <a:ext cx="3518913" cy="490134"/>
          </a:xfrm>
          <a:prstGeom prst="rect">
            <a:avLst/>
          </a:prstGeom>
          <a:noFill/>
          <a:ln w="9525">
            <a:noFill/>
            <a:miter lim="800000"/>
            <a:headEnd/>
            <a:tailEnd/>
          </a:ln>
        </p:spPr>
        <p:txBody>
          <a:bodyPr wrap="none">
            <a:spAutoFit/>
          </a:bodyPr>
          <a:lstStyle/>
          <a:p>
            <a:pPr algn="ctr"/>
            <a:r>
              <a:rPr kumimoji="0" lang="ja-JP" altLang="en-US" sz="2585" b="1">
                <a:solidFill>
                  <a:srgbClr val="C00000"/>
                </a:solidFill>
                <a:latin typeface="HG創英角ﾎﾟｯﾌﾟ体" pitchFamily="49" charset="-128"/>
                <a:ea typeface="HG創英角ﾎﾟｯﾌﾟ体" pitchFamily="49" charset="-128"/>
              </a:rPr>
              <a:t>成績重視の世界的潮流</a:t>
            </a:r>
          </a:p>
        </p:txBody>
      </p:sp>
      <p:sp>
        <p:nvSpPr>
          <p:cNvPr id="29703" name="テキスト ボックス 9"/>
          <p:cNvSpPr txBox="1">
            <a:spLocks noChangeArrowheads="1"/>
          </p:cNvSpPr>
          <p:nvPr/>
        </p:nvSpPr>
        <p:spPr bwMode="auto">
          <a:xfrm>
            <a:off x="2" y="1567964"/>
            <a:ext cx="971550" cy="433196"/>
          </a:xfrm>
          <a:prstGeom prst="rect">
            <a:avLst/>
          </a:prstGeom>
          <a:noFill/>
          <a:ln w="9525">
            <a:noFill/>
            <a:miter lim="800000"/>
            <a:headEnd/>
            <a:tailEnd/>
          </a:ln>
        </p:spPr>
        <p:txBody>
          <a:bodyPr>
            <a:spAutoFit/>
          </a:bodyPr>
          <a:lstStyle/>
          <a:p>
            <a:pPr algn="ctr"/>
            <a:r>
              <a:rPr kumimoji="0" lang="en-US" altLang="ja-JP" sz="2215">
                <a:ea typeface="HGｺﾞｼｯｸE" pitchFamily="49" charset="-128"/>
              </a:rPr>
              <a:t>1960</a:t>
            </a:r>
            <a:endParaRPr kumimoji="0" lang="ja-JP" altLang="en-US" sz="2215">
              <a:ea typeface="HGｺﾞｼｯｸE" pitchFamily="49" charset="-128"/>
            </a:endParaRPr>
          </a:p>
        </p:txBody>
      </p:sp>
      <p:sp>
        <p:nvSpPr>
          <p:cNvPr id="29" name="角丸四角形 28"/>
          <p:cNvSpPr/>
          <p:nvPr/>
        </p:nvSpPr>
        <p:spPr>
          <a:xfrm>
            <a:off x="1043355" y="1633907"/>
            <a:ext cx="2088174" cy="4659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2215" b="1" dirty="0">
                <a:solidFill>
                  <a:srgbClr val="002060"/>
                </a:solidFill>
                <a:latin typeface="Arial" pitchFamily="34" charset="0"/>
              </a:rPr>
              <a:t>工事成績評定</a:t>
            </a:r>
          </a:p>
        </p:txBody>
      </p:sp>
      <p:sp>
        <p:nvSpPr>
          <p:cNvPr id="29705" name="テキスト ボックス 13"/>
          <p:cNvSpPr txBox="1">
            <a:spLocks noChangeArrowheads="1"/>
          </p:cNvSpPr>
          <p:nvPr/>
        </p:nvSpPr>
        <p:spPr bwMode="auto">
          <a:xfrm>
            <a:off x="2" y="4758104"/>
            <a:ext cx="971550" cy="433196"/>
          </a:xfrm>
          <a:prstGeom prst="rect">
            <a:avLst/>
          </a:prstGeom>
          <a:noFill/>
          <a:ln w="9525">
            <a:noFill/>
            <a:miter lim="800000"/>
            <a:headEnd/>
            <a:tailEnd/>
          </a:ln>
        </p:spPr>
        <p:txBody>
          <a:bodyPr>
            <a:spAutoFit/>
          </a:bodyPr>
          <a:lstStyle/>
          <a:p>
            <a:pPr algn="ctr"/>
            <a:r>
              <a:rPr kumimoji="0" lang="en-US" altLang="ja-JP" sz="2215">
                <a:ea typeface="HGｺﾞｼｯｸE" pitchFamily="49" charset="-128"/>
              </a:rPr>
              <a:t>2000</a:t>
            </a:r>
            <a:endParaRPr kumimoji="0" lang="ja-JP" altLang="en-US" sz="2215">
              <a:ea typeface="HGｺﾞｼｯｸE" pitchFamily="49" charset="-128"/>
            </a:endParaRPr>
          </a:p>
        </p:txBody>
      </p:sp>
      <p:sp>
        <p:nvSpPr>
          <p:cNvPr id="29706" name="テキスト ボックス 13"/>
          <p:cNvSpPr txBox="1">
            <a:spLocks noChangeArrowheads="1"/>
          </p:cNvSpPr>
          <p:nvPr/>
        </p:nvSpPr>
        <p:spPr bwMode="auto">
          <a:xfrm>
            <a:off x="2" y="5622681"/>
            <a:ext cx="971550" cy="433196"/>
          </a:xfrm>
          <a:prstGeom prst="rect">
            <a:avLst/>
          </a:prstGeom>
          <a:noFill/>
          <a:ln w="9525">
            <a:noFill/>
            <a:miter lim="800000"/>
            <a:headEnd/>
            <a:tailEnd/>
          </a:ln>
        </p:spPr>
        <p:txBody>
          <a:bodyPr>
            <a:spAutoFit/>
          </a:bodyPr>
          <a:lstStyle/>
          <a:p>
            <a:pPr algn="ctr"/>
            <a:r>
              <a:rPr kumimoji="0" lang="en-US" altLang="ja-JP" sz="2215">
                <a:ea typeface="HGｺﾞｼｯｸE" pitchFamily="49" charset="-128"/>
              </a:rPr>
              <a:t>2010</a:t>
            </a:r>
            <a:endParaRPr kumimoji="0" lang="ja-JP" altLang="en-US" sz="2215">
              <a:ea typeface="HGｺﾞｼｯｸE" pitchFamily="49" charset="-128"/>
            </a:endParaRPr>
          </a:p>
        </p:txBody>
      </p:sp>
      <p:sp>
        <p:nvSpPr>
          <p:cNvPr id="22" name="角丸四角形 21"/>
          <p:cNvSpPr/>
          <p:nvPr/>
        </p:nvSpPr>
        <p:spPr>
          <a:xfrm>
            <a:off x="1258766" y="4160230"/>
            <a:ext cx="1584080" cy="66528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2215" b="1" dirty="0">
                <a:solidFill>
                  <a:srgbClr val="002060"/>
                </a:solidFill>
                <a:latin typeface="Arial" pitchFamily="34" charset="0"/>
              </a:rPr>
              <a:t>コリンズ</a:t>
            </a:r>
            <a:endParaRPr kumimoji="0" lang="en-US" altLang="ja-JP" sz="2215" b="1" dirty="0">
              <a:solidFill>
                <a:srgbClr val="002060"/>
              </a:solidFill>
              <a:latin typeface="Arial" pitchFamily="34" charset="0"/>
            </a:endParaRPr>
          </a:p>
          <a:p>
            <a:pPr algn="ctr" fontAlgn="auto">
              <a:spcBef>
                <a:spcPts val="0"/>
              </a:spcBef>
              <a:spcAft>
                <a:spcPts val="0"/>
              </a:spcAft>
              <a:defRPr/>
            </a:pPr>
            <a:r>
              <a:rPr kumimoji="0" lang="ja-JP" altLang="en-US" sz="2215" b="1" dirty="0">
                <a:solidFill>
                  <a:srgbClr val="002060"/>
                </a:solidFill>
                <a:latin typeface="Arial" pitchFamily="34" charset="0"/>
              </a:rPr>
              <a:t>テクリス</a:t>
            </a:r>
          </a:p>
        </p:txBody>
      </p:sp>
      <p:sp>
        <p:nvSpPr>
          <p:cNvPr id="24" name="下矢印 23"/>
          <p:cNvSpPr/>
          <p:nvPr/>
        </p:nvSpPr>
        <p:spPr>
          <a:xfrm>
            <a:off x="1692520" y="2233248"/>
            <a:ext cx="647700" cy="1528397"/>
          </a:xfrm>
          <a:prstGeom prst="downArrow">
            <a:avLst/>
          </a:prstGeom>
          <a:solidFill>
            <a:schemeClr val="accent1">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下矢印 24"/>
          <p:cNvSpPr/>
          <p:nvPr/>
        </p:nvSpPr>
        <p:spPr>
          <a:xfrm>
            <a:off x="1692520" y="4891456"/>
            <a:ext cx="647700" cy="1462454"/>
          </a:xfrm>
          <a:prstGeom prst="downArrow">
            <a:avLst/>
          </a:prstGeom>
          <a:solidFill>
            <a:schemeClr val="accent1">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角丸四角形 25"/>
          <p:cNvSpPr/>
          <p:nvPr/>
        </p:nvSpPr>
        <p:spPr>
          <a:xfrm>
            <a:off x="2987921" y="4160230"/>
            <a:ext cx="1368669" cy="665285"/>
          </a:xfrm>
          <a:prstGeom prst="round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2215" b="1" dirty="0">
                <a:solidFill>
                  <a:srgbClr val="7030A0"/>
                </a:solidFill>
                <a:latin typeface="Arial" pitchFamily="34" charset="0"/>
              </a:rPr>
              <a:t>CCASS</a:t>
            </a:r>
          </a:p>
          <a:p>
            <a:pPr algn="ctr" fontAlgn="auto">
              <a:spcBef>
                <a:spcPts val="0"/>
              </a:spcBef>
              <a:spcAft>
                <a:spcPts val="0"/>
              </a:spcAft>
              <a:defRPr/>
            </a:pPr>
            <a:r>
              <a:rPr kumimoji="0" lang="en-US" altLang="ja-JP" sz="2215" b="1" dirty="0">
                <a:solidFill>
                  <a:srgbClr val="7030A0"/>
                </a:solidFill>
                <a:latin typeface="Arial" pitchFamily="34" charset="0"/>
              </a:rPr>
              <a:t>ACASS</a:t>
            </a:r>
            <a:endParaRPr kumimoji="0" lang="ja-JP" altLang="en-US" sz="2215" b="1" dirty="0">
              <a:solidFill>
                <a:srgbClr val="7030A0"/>
              </a:solidFill>
              <a:latin typeface="Arial" pitchFamily="34" charset="0"/>
            </a:endParaRPr>
          </a:p>
        </p:txBody>
      </p:sp>
      <p:sp>
        <p:nvSpPr>
          <p:cNvPr id="27" name="角丸四角形 26"/>
          <p:cNvSpPr/>
          <p:nvPr/>
        </p:nvSpPr>
        <p:spPr>
          <a:xfrm>
            <a:off x="2987921" y="4891454"/>
            <a:ext cx="1368669" cy="398585"/>
          </a:xfrm>
          <a:prstGeom prst="round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2215" b="1" dirty="0">
                <a:solidFill>
                  <a:srgbClr val="7030A0"/>
                </a:solidFill>
                <a:latin typeface="Arial" pitchFamily="34" charset="0"/>
              </a:rPr>
              <a:t>CPARS</a:t>
            </a:r>
            <a:endParaRPr kumimoji="0" lang="ja-JP" altLang="en-US" sz="2215" b="1" dirty="0">
              <a:solidFill>
                <a:srgbClr val="7030A0"/>
              </a:solidFill>
              <a:latin typeface="Arial" pitchFamily="34" charset="0"/>
            </a:endParaRPr>
          </a:p>
        </p:txBody>
      </p:sp>
      <p:sp>
        <p:nvSpPr>
          <p:cNvPr id="28" name="角丸四角形 27"/>
          <p:cNvSpPr/>
          <p:nvPr/>
        </p:nvSpPr>
        <p:spPr>
          <a:xfrm>
            <a:off x="2987921" y="5355983"/>
            <a:ext cx="1368669" cy="400050"/>
          </a:xfrm>
          <a:prstGeom prst="round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2215" b="1" dirty="0">
                <a:solidFill>
                  <a:srgbClr val="7030A0"/>
                </a:solidFill>
                <a:latin typeface="Arial" pitchFamily="34" charset="0"/>
              </a:rPr>
              <a:t>PPIRS</a:t>
            </a:r>
            <a:endParaRPr kumimoji="0" lang="ja-JP" altLang="en-US" sz="2215" b="1" dirty="0">
              <a:solidFill>
                <a:srgbClr val="7030A0"/>
              </a:solidFill>
              <a:latin typeface="Arial" pitchFamily="34" charset="0"/>
            </a:endParaRPr>
          </a:p>
        </p:txBody>
      </p:sp>
      <p:sp>
        <p:nvSpPr>
          <p:cNvPr id="31" name="下矢印 30"/>
          <p:cNvSpPr/>
          <p:nvPr/>
        </p:nvSpPr>
        <p:spPr>
          <a:xfrm>
            <a:off x="3348406" y="5821974"/>
            <a:ext cx="647700" cy="531934"/>
          </a:xfrm>
          <a:prstGeom prst="downArrow">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角丸四角形 31"/>
          <p:cNvSpPr/>
          <p:nvPr/>
        </p:nvSpPr>
        <p:spPr>
          <a:xfrm>
            <a:off x="4500198" y="4624756"/>
            <a:ext cx="1655885" cy="731227"/>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2215" b="1" dirty="0" err="1">
                <a:solidFill>
                  <a:schemeClr val="accent5">
                    <a:lumMod val="75000"/>
                  </a:schemeClr>
                </a:solidFill>
                <a:latin typeface="Arial" pitchFamily="34" charset="0"/>
              </a:rPr>
              <a:t>Construc</a:t>
            </a:r>
            <a:endParaRPr kumimoji="0" lang="en-US" altLang="ja-JP" sz="2215" b="1" dirty="0">
              <a:solidFill>
                <a:schemeClr val="accent5">
                  <a:lumMod val="75000"/>
                </a:schemeClr>
              </a:solidFill>
              <a:latin typeface="Arial" pitchFamily="34" charset="0"/>
            </a:endParaRPr>
          </a:p>
          <a:p>
            <a:pPr algn="ctr" fontAlgn="auto">
              <a:spcBef>
                <a:spcPts val="0"/>
              </a:spcBef>
              <a:spcAft>
                <a:spcPts val="0"/>
              </a:spcAft>
              <a:defRPr/>
            </a:pPr>
            <a:r>
              <a:rPr kumimoji="0" lang="en-US" altLang="ja-JP" sz="2215" b="1" dirty="0">
                <a:solidFill>
                  <a:schemeClr val="accent5">
                    <a:lumMod val="75000"/>
                  </a:schemeClr>
                </a:solidFill>
                <a:latin typeface="Arial" pitchFamily="34" charset="0"/>
              </a:rPr>
              <a:t>-</a:t>
            </a:r>
            <a:r>
              <a:rPr kumimoji="0" lang="en-US" altLang="ja-JP" sz="2215" b="1" dirty="0" err="1">
                <a:solidFill>
                  <a:schemeClr val="accent5">
                    <a:lumMod val="75000"/>
                  </a:schemeClr>
                </a:solidFill>
                <a:latin typeface="Arial" pitchFamily="34" charset="0"/>
              </a:rPr>
              <a:t>tionline</a:t>
            </a:r>
            <a:endParaRPr kumimoji="0" lang="ja-JP" altLang="en-US" sz="2215" b="1" dirty="0">
              <a:solidFill>
                <a:schemeClr val="accent5">
                  <a:lumMod val="75000"/>
                </a:schemeClr>
              </a:solidFill>
              <a:latin typeface="Arial" pitchFamily="34" charset="0"/>
            </a:endParaRPr>
          </a:p>
        </p:txBody>
      </p:sp>
      <p:sp>
        <p:nvSpPr>
          <p:cNvPr id="33" name="角丸四角形 32"/>
          <p:cNvSpPr/>
          <p:nvPr/>
        </p:nvSpPr>
        <p:spPr>
          <a:xfrm>
            <a:off x="6227885" y="5090748"/>
            <a:ext cx="2737338" cy="930520"/>
          </a:xfrm>
          <a:prstGeom prst="roundRect">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2215" b="1" dirty="0">
                <a:solidFill>
                  <a:srgbClr val="C00000"/>
                </a:solidFill>
                <a:latin typeface="Arial" pitchFamily="34" charset="0"/>
              </a:rPr>
              <a:t>Identification </a:t>
            </a:r>
            <a:r>
              <a:rPr kumimoji="0" lang="en-US" altLang="ja-JP" sz="2215" b="1" dirty="0" err="1">
                <a:solidFill>
                  <a:srgbClr val="C00000"/>
                </a:solidFill>
                <a:latin typeface="Arial" pitchFamily="34" charset="0"/>
              </a:rPr>
              <a:t>professionnelle</a:t>
            </a:r>
            <a:r>
              <a:rPr kumimoji="0" lang="en-US" altLang="ja-JP" sz="2215" b="1" dirty="0">
                <a:solidFill>
                  <a:srgbClr val="C00000"/>
                </a:solidFill>
                <a:latin typeface="Arial" pitchFamily="34" charset="0"/>
              </a:rPr>
              <a:t>,</a:t>
            </a:r>
          </a:p>
          <a:p>
            <a:pPr algn="ctr" fontAlgn="auto">
              <a:spcBef>
                <a:spcPts val="0"/>
              </a:spcBef>
              <a:spcAft>
                <a:spcPts val="0"/>
              </a:spcAft>
              <a:defRPr/>
            </a:pPr>
            <a:r>
              <a:rPr kumimoji="0" lang="en-US" altLang="ja-JP" sz="2215" b="1" dirty="0">
                <a:solidFill>
                  <a:srgbClr val="C00000"/>
                </a:solidFill>
                <a:latin typeface="Arial" pitchFamily="34" charset="0"/>
              </a:rPr>
              <a:t>FNTP</a:t>
            </a:r>
            <a:endParaRPr kumimoji="0" lang="ja-JP" altLang="en-US" sz="2215" b="1" dirty="0">
              <a:solidFill>
                <a:srgbClr val="C00000"/>
              </a:solidFill>
              <a:latin typeface="Arial" pitchFamily="34" charset="0"/>
            </a:endParaRPr>
          </a:p>
        </p:txBody>
      </p:sp>
      <p:sp>
        <p:nvSpPr>
          <p:cNvPr id="34" name="テキスト ボックス 34"/>
          <p:cNvSpPr txBox="1">
            <a:spLocks noChangeArrowheads="1"/>
          </p:cNvSpPr>
          <p:nvPr/>
        </p:nvSpPr>
        <p:spPr bwMode="auto">
          <a:xfrm>
            <a:off x="4572000" y="3960935"/>
            <a:ext cx="1440474" cy="490134"/>
          </a:xfrm>
          <a:prstGeom prst="rect">
            <a:avLst/>
          </a:prstGeom>
          <a:noFill/>
          <a:ln w="9525">
            <a:noFill/>
            <a:miter lim="800000"/>
            <a:headEnd/>
            <a:tailEnd/>
          </a:ln>
        </p:spPr>
        <p:txBody>
          <a:bodyPr>
            <a:spAutoFit/>
          </a:bodyPr>
          <a:lstStyle/>
          <a:p>
            <a:pPr algn="ctr">
              <a:defRPr/>
            </a:pPr>
            <a:r>
              <a:rPr kumimoji="0" lang="ja-JP" altLang="en-US" sz="2585" b="1" dirty="0">
                <a:solidFill>
                  <a:schemeClr val="accent5">
                    <a:lumMod val="75000"/>
                  </a:schemeClr>
                </a:solidFill>
                <a:latin typeface="HGP創英角ﾎﾟｯﾌﾟ体" pitchFamily="50" charset="-128"/>
                <a:ea typeface="HGP創英角ﾎﾟｯﾌﾟ体" pitchFamily="50" charset="-128"/>
              </a:rPr>
              <a:t>イギリス</a:t>
            </a:r>
          </a:p>
        </p:txBody>
      </p:sp>
      <p:sp>
        <p:nvSpPr>
          <p:cNvPr id="29717" name="テキスト ボックス 34"/>
          <p:cNvSpPr txBox="1">
            <a:spLocks noChangeArrowheads="1"/>
          </p:cNvSpPr>
          <p:nvPr/>
        </p:nvSpPr>
        <p:spPr bwMode="auto">
          <a:xfrm>
            <a:off x="2916116" y="3363059"/>
            <a:ext cx="1440474" cy="490134"/>
          </a:xfrm>
          <a:prstGeom prst="rect">
            <a:avLst/>
          </a:prstGeom>
          <a:noFill/>
          <a:ln w="9525">
            <a:noFill/>
            <a:miter lim="800000"/>
            <a:headEnd/>
            <a:tailEnd/>
          </a:ln>
        </p:spPr>
        <p:txBody>
          <a:bodyPr>
            <a:spAutoFit/>
          </a:bodyPr>
          <a:lstStyle/>
          <a:p>
            <a:pPr algn="ctr"/>
            <a:r>
              <a:rPr kumimoji="0" lang="ja-JP" altLang="en-US" sz="2585" b="1">
                <a:solidFill>
                  <a:srgbClr val="7030A0"/>
                </a:solidFill>
                <a:latin typeface="HGP創英角ﾎﾟｯﾌﾟ体" pitchFamily="50" charset="-128"/>
                <a:ea typeface="HGP創英角ﾎﾟｯﾌﾟ体" pitchFamily="50" charset="-128"/>
              </a:rPr>
              <a:t>アメリカ</a:t>
            </a:r>
          </a:p>
        </p:txBody>
      </p:sp>
      <p:sp>
        <p:nvSpPr>
          <p:cNvPr id="29718" name="テキスト ボックス 34"/>
          <p:cNvSpPr txBox="1">
            <a:spLocks noChangeArrowheads="1"/>
          </p:cNvSpPr>
          <p:nvPr/>
        </p:nvSpPr>
        <p:spPr bwMode="auto">
          <a:xfrm>
            <a:off x="6803783" y="4425464"/>
            <a:ext cx="1513742" cy="490134"/>
          </a:xfrm>
          <a:prstGeom prst="rect">
            <a:avLst/>
          </a:prstGeom>
          <a:noFill/>
          <a:ln w="9525">
            <a:noFill/>
            <a:miter lim="800000"/>
            <a:headEnd/>
            <a:tailEnd/>
          </a:ln>
        </p:spPr>
        <p:txBody>
          <a:bodyPr>
            <a:spAutoFit/>
          </a:bodyPr>
          <a:lstStyle/>
          <a:p>
            <a:pPr algn="ctr"/>
            <a:r>
              <a:rPr kumimoji="0" lang="ja-JP" altLang="en-US" sz="2585" b="1">
                <a:solidFill>
                  <a:srgbClr val="C00000"/>
                </a:solidFill>
                <a:latin typeface="HGP創英角ﾎﾟｯﾌﾟ体" pitchFamily="50" charset="-128"/>
                <a:ea typeface="HGP創英角ﾎﾟｯﾌﾟ体" pitchFamily="50" charset="-128"/>
              </a:rPr>
              <a:t>フランス</a:t>
            </a:r>
          </a:p>
        </p:txBody>
      </p:sp>
      <p:sp>
        <p:nvSpPr>
          <p:cNvPr id="37" name="下矢印 36"/>
          <p:cNvSpPr/>
          <p:nvPr/>
        </p:nvSpPr>
        <p:spPr>
          <a:xfrm>
            <a:off x="4932485" y="5489333"/>
            <a:ext cx="647700" cy="864577"/>
          </a:xfrm>
          <a:prstGeom prst="downArrow">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下矢印 37"/>
          <p:cNvSpPr/>
          <p:nvPr/>
        </p:nvSpPr>
        <p:spPr>
          <a:xfrm>
            <a:off x="7164266" y="6087208"/>
            <a:ext cx="647700" cy="199292"/>
          </a:xfrm>
          <a:prstGeom prst="down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テキスト ボックス 29"/>
          <p:cNvSpPr txBox="1"/>
          <p:nvPr/>
        </p:nvSpPr>
        <p:spPr>
          <a:xfrm>
            <a:off x="2506162" y="2099623"/>
            <a:ext cx="550151" cy="291170"/>
          </a:xfrm>
          <a:prstGeom prst="rect">
            <a:avLst/>
          </a:prstGeom>
          <a:noFill/>
        </p:spPr>
        <p:txBody>
          <a:bodyPr wrap="none" rtlCol="0">
            <a:spAutoFit/>
          </a:bodyPr>
          <a:lstStyle/>
          <a:p>
            <a:r>
              <a:rPr lang="en-US" altLang="ja-JP" sz="1292" dirty="0"/>
              <a:t>1967</a:t>
            </a:r>
            <a:endParaRPr lang="ja-JP" altLang="en-US" sz="1292" dirty="0"/>
          </a:p>
        </p:txBody>
      </p:sp>
      <p:sp>
        <p:nvSpPr>
          <p:cNvPr id="35" name="テキスト ボックス 34"/>
          <p:cNvSpPr txBox="1"/>
          <p:nvPr/>
        </p:nvSpPr>
        <p:spPr>
          <a:xfrm>
            <a:off x="2434153" y="4957786"/>
            <a:ext cx="550151" cy="291170"/>
          </a:xfrm>
          <a:prstGeom prst="rect">
            <a:avLst/>
          </a:prstGeom>
          <a:noFill/>
        </p:spPr>
        <p:txBody>
          <a:bodyPr wrap="none" rtlCol="0">
            <a:spAutoFit/>
          </a:bodyPr>
          <a:lstStyle/>
          <a:p>
            <a:r>
              <a:rPr lang="en-US" altLang="ja-JP" sz="1292" dirty="0"/>
              <a:t>2005</a:t>
            </a:r>
            <a:endParaRPr lang="ja-JP" altLang="en-US" sz="1292" dirty="0"/>
          </a:p>
        </p:txBody>
      </p:sp>
      <p:sp>
        <p:nvSpPr>
          <p:cNvPr id="36" name="テキスト ボックス 35"/>
          <p:cNvSpPr txBox="1"/>
          <p:nvPr/>
        </p:nvSpPr>
        <p:spPr>
          <a:xfrm>
            <a:off x="5746522" y="4359566"/>
            <a:ext cx="550151" cy="291170"/>
          </a:xfrm>
          <a:prstGeom prst="rect">
            <a:avLst/>
          </a:prstGeom>
          <a:noFill/>
        </p:spPr>
        <p:txBody>
          <a:bodyPr wrap="none" rtlCol="0">
            <a:spAutoFit/>
          </a:bodyPr>
          <a:lstStyle/>
          <a:p>
            <a:r>
              <a:rPr lang="en-US" altLang="ja-JP" sz="1292" dirty="0"/>
              <a:t>1999</a:t>
            </a:r>
            <a:endParaRPr lang="ja-JP" altLang="en-US" sz="1292" dirty="0"/>
          </a:p>
        </p:txBody>
      </p:sp>
      <p:sp>
        <p:nvSpPr>
          <p:cNvPr id="39" name="テキスト ボックス 38"/>
          <p:cNvSpPr txBox="1"/>
          <p:nvPr/>
        </p:nvSpPr>
        <p:spPr>
          <a:xfrm>
            <a:off x="8338810" y="4824848"/>
            <a:ext cx="550151" cy="291170"/>
          </a:xfrm>
          <a:prstGeom prst="rect">
            <a:avLst/>
          </a:prstGeom>
          <a:noFill/>
        </p:spPr>
        <p:txBody>
          <a:bodyPr wrap="none" rtlCol="0">
            <a:spAutoFit/>
          </a:bodyPr>
          <a:lstStyle/>
          <a:p>
            <a:r>
              <a:rPr lang="en-US" altLang="ja-JP" sz="1292" dirty="0"/>
              <a:t>2008</a:t>
            </a:r>
            <a:endParaRPr lang="ja-JP" altLang="en-US" sz="1292" dirty="0"/>
          </a:p>
        </p:txBody>
      </p:sp>
      <p:sp>
        <p:nvSpPr>
          <p:cNvPr id="40" name="テキスト ボックス 39"/>
          <p:cNvSpPr txBox="1"/>
          <p:nvPr/>
        </p:nvSpPr>
        <p:spPr>
          <a:xfrm>
            <a:off x="3874314" y="3894284"/>
            <a:ext cx="550151" cy="291170"/>
          </a:xfrm>
          <a:prstGeom prst="rect">
            <a:avLst/>
          </a:prstGeom>
          <a:noFill/>
        </p:spPr>
        <p:txBody>
          <a:bodyPr wrap="none" rtlCol="0">
            <a:spAutoFit/>
          </a:bodyPr>
          <a:lstStyle/>
          <a:p>
            <a:r>
              <a:rPr lang="en-US" altLang="ja-JP" sz="1292" dirty="0"/>
              <a:t>1992</a:t>
            </a:r>
            <a:endParaRPr lang="ja-JP" altLang="en-US" sz="1292" dirty="0"/>
          </a:p>
        </p:txBody>
      </p:sp>
      <p:sp>
        <p:nvSpPr>
          <p:cNvPr id="41" name="テキスト ボックス 40"/>
          <p:cNvSpPr txBox="1"/>
          <p:nvPr/>
        </p:nvSpPr>
        <p:spPr>
          <a:xfrm>
            <a:off x="2218129" y="3894284"/>
            <a:ext cx="550151" cy="291170"/>
          </a:xfrm>
          <a:prstGeom prst="rect">
            <a:avLst/>
          </a:prstGeom>
          <a:noFill/>
        </p:spPr>
        <p:txBody>
          <a:bodyPr wrap="none" rtlCol="0">
            <a:spAutoFit/>
          </a:bodyPr>
          <a:lstStyle/>
          <a:p>
            <a:r>
              <a:rPr lang="en-US" altLang="ja-JP" sz="1292" dirty="0"/>
              <a:t>1994</a:t>
            </a:r>
            <a:endParaRPr lang="ja-JP" altLang="en-US" sz="1292" dirty="0"/>
          </a:p>
        </p:txBody>
      </p:sp>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24</a:t>
            </a:fld>
            <a:endParaRPr lang="en-US" altLang="ja-JP"/>
          </a:p>
        </p:txBody>
      </p:sp>
    </p:spTree>
    <p:extLst>
      <p:ext uri="{BB962C8B-B14F-4D97-AF65-F5344CB8AC3E}">
        <p14:creationId xmlns:p14="http://schemas.microsoft.com/office/powerpoint/2010/main" val="366583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25</a:t>
            </a:fld>
            <a:endParaRPr lang="en-US" altLang="ja-JP"/>
          </a:p>
        </p:txBody>
      </p:sp>
      <p:graphicFrame>
        <p:nvGraphicFramePr>
          <p:cNvPr id="3" name="グラフ 2"/>
          <p:cNvGraphicFramePr>
            <a:graphicFrameLocks/>
          </p:cNvGraphicFramePr>
          <p:nvPr>
            <p:extLst/>
          </p:nvPr>
        </p:nvGraphicFramePr>
        <p:xfrm>
          <a:off x="0" y="764704"/>
          <a:ext cx="9144000" cy="603414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0"/>
          <p:cNvSpPr txBox="1">
            <a:spLocks noChangeArrowheads="1"/>
          </p:cNvSpPr>
          <p:nvPr/>
        </p:nvSpPr>
        <p:spPr bwMode="auto">
          <a:xfrm>
            <a:off x="1907704" y="-30585"/>
            <a:ext cx="5688632" cy="1077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200" b="1" dirty="0">
                <a:solidFill>
                  <a:schemeClr val="tx1"/>
                </a:solidFill>
                <a:latin typeface="HG創英角ﾎﾟｯﾌﾟ体" pitchFamily="49" charset="-128"/>
                <a:ea typeface="HG創英角ﾎﾟｯﾌﾟ体" pitchFamily="49" charset="-128"/>
              </a:rPr>
              <a:t>建設業および製造業就業者の年平均給与の推移</a:t>
            </a:r>
          </a:p>
        </p:txBody>
      </p:sp>
      <p:sp>
        <p:nvSpPr>
          <p:cNvPr id="5" name="テキスト ボックス 4"/>
          <p:cNvSpPr txBox="1"/>
          <p:nvPr/>
        </p:nvSpPr>
        <p:spPr>
          <a:xfrm>
            <a:off x="3112" y="6599298"/>
            <a:ext cx="2518638" cy="276999"/>
          </a:xfrm>
          <a:prstGeom prst="rect">
            <a:avLst/>
          </a:prstGeom>
          <a:noFill/>
        </p:spPr>
        <p:txBody>
          <a:bodyPr wrap="none" rtlCol="0">
            <a:spAutoFit/>
          </a:bodyPr>
          <a:lstStyle/>
          <a:p>
            <a:r>
              <a:rPr lang="ja-JP" altLang="ja-JP" sz="1200" dirty="0"/>
              <a:t>出典：民間給与実態統計調査による</a:t>
            </a:r>
            <a:endParaRPr kumimoji="1" lang="ja-JP" altLang="en-US" sz="1200" dirty="0"/>
          </a:p>
        </p:txBody>
      </p:sp>
      <p:sp>
        <p:nvSpPr>
          <p:cNvPr id="6" name="テキスト ボックス 18"/>
          <p:cNvSpPr txBox="1"/>
          <p:nvPr/>
        </p:nvSpPr>
        <p:spPr>
          <a:xfrm>
            <a:off x="791267" y="471539"/>
            <a:ext cx="936104" cy="4550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b="1" kern="100" dirty="0">
                <a:effectLst/>
                <a:latin typeface="ＭＳ Ｐゴシック" panose="020B0600070205080204" pitchFamily="50" charset="-128"/>
                <a:cs typeface="Times New Roman" panose="02020603050405020304" pitchFamily="18" charset="0"/>
              </a:rPr>
              <a:t>千</a:t>
            </a:r>
            <a:r>
              <a:rPr lang="ja-JP" sz="2400" b="1" kern="100" dirty="0">
                <a:effectLst/>
                <a:latin typeface="ＭＳ Ｐゴシック" panose="020B0600070205080204" pitchFamily="50" charset="-128"/>
                <a:cs typeface="Times New Roman" panose="02020603050405020304" pitchFamily="18" charset="0"/>
              </a:rPr>
              <a:t>円</a:t>
            </a:r>
          </a:p>
        </p:txBody>
      </p:sp>
      <p:sp>
        <p:nvSpPr>
          <p:cNvPr id="7" name="テキスト ボックス 17"/>
          <p:cNvSpPr txBox="1"/>
          <p:nvPr/>
        </p:nvSpPr>
        <p:spPr>
          <a:xfrm>
            <a:off x="8664724" y="5523248"/>
            <a:ext cx="479276" cy="48705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mn-ea"/>
                <a:ea typeface="+mn-ea"/>
                <a:cs typeface="Times New Roman" panose="02020603050405020304" pitchFamily="18" charset="0"/>
              </a:rPr>
              <a:t>年</a:t>
            </a:r>
            <a:endParaRPr lang="ja-JP" sz="2400"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3317319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26</a:t>
            </a:fld>
            <a:endParaRPr lang="en-US" altLang="ja-JP"/>
          </a:p>
        </p:txBody>
      </p:sp>
      <p:sp>
        <p:nvSpPr>
          <p:cNvPr id="7" name="テキスト ボックス 30"/>
          <p:cNvSpPr txBox="1">
            <a:spLocks noChangeArrowheads="1"/>
          </p:cNvSpPr>
          <p:nvPr/>
        </p:nvSpPr>
        <p:spPr bwMode="auto">
          <a:xfrm>
            <a:off x="827584" y="0"/>
            <a:ext cx="7647843" cy="584775"/>
          </a:xfrm>
          <a:prstGeom prst="rect">
            <a:avLst/>
          </a:prstGeom>
          <a:noFill/>
          <a:ln>
            <a:noFill/>
          </a:ln>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200" b="1" dirty="0">
                <a:solidFill>
                  <a:schemeClr val="tx1"/>
                </a:solidFill>
                <a:latin typeface="HG創英角ﾎﾟｯﾌﾟ体" pitchFamily="49" charset="-128"/>
                <a:ea typeface="HG創英角ﾎﾟｯﾌﾟ体" pitchFamily="49" charset="-128"/>
              </a:rPr>
              <a:t>建設技術者および建設技能者数の推移</a:t>
            </a:r>
          </a:p>
        </p:txBody>
      </p:sp>
      <p:sp>
        <p:nvSpPr>
          <p:cNvPr id="10" name="テキスト ボックス 9"/>
          <p:cNvSpPr txBox="1">
            <a:spLocks noChangeArrowheads="1"/>
          </p:cNvSpPr>
          <p:nvPr/>
        </p:nvSpPr>
        <p:spPr bwMode="auto">
          <a:xfrm>
            <a:off x="4664299" y="6590506"/>
            <a:ext cx="4269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ja-JP" altLang="en-US" sz="1200" dirty="0">
                <a:solidFill>
                  <a:schemeClr val="tx1"/>
                </a:solidFill>
                <a:latin typeface="Arial" pitchFamily="34" charset="0"/>
                <a:ea typeface="ＭＳ Ｐゴシック" pitchFamily="50" charset="-128"/>
              </a:rPr>
              <a:t>出所：　総務省</a:t>
            </a:r>
            <a:r>
              <a:rPr lang="en-US" altLang="ja-JP" sz="1200" dirty="0">
                <a:solidFill>
                  <a:schemeClr val="tx1"/>
                </a:solidFill>
                <a:latin typeface="Arial" pitchFamily="34" charset="0"/>
                <a:ea typeface="ＭＳ Ｐゴシック" pitchFamily="50" charset="-128"/>
              </a:rPr>
              <a:t>｢</a:t>
            </a:r>
            <a:r>
              <a:rPr lang="ja-JP" altLang="en-US" sz="1200" dirty="0">
                <a:solidFill>
                  <a:schemeClr val="tx1"/>
                </a:solidFill>
                <a:latin typeface="Arial" pitchFamily="34" charset="0"/>
                <a:ea typeface="ＭＳ Ｐゴシック" pitchFamily="50" charset="-128"/>
              </a:rPr>
              <a:t>労働力調査</a:t>
            </a:r>
            <a:r>
              <a:rPr lang="en-US" altLang="ja-JP" sz="1200" dirty="0">
                <a:solidFill>
                  <a:schemeClr val="tx1"/>
                </a:solidFill>
                <a:latin typeface="Arial" pitchFamily="34" charset="0"/>
                <a:ea typeface="ＭＳ Ｐゴシック" pitchFamily="50" charset="-128"/>
              </a:rPr>
              <a:t>｣(</a:t>
            </a:r>
            <a:r>
              <a:rPr lang="ja-JP" altLang="en-US" sz="1200" dirty="0">
                <a:solidFill>
                  <a:schemeClr val="tx1"/>
                </a:solidFill>
                <a:latin typeface="Arial" pitchFamily="34" charset="0"/>
                <a:ea typeface="ＭＳ Ｐゴシック" pitchFamily="50" charset="-128"/>
              </a:rPr>
              <a:t>暦年平均</a:t>
            </a:r>
            <a:r>
              <a:rPr lang="en-US" altLang="ja-JP" sz="1200" dirty="0">
                <a:solidFill>
                  <a:schemeClr val="tx1"/>
                </a:solidFill>
                <a:latin typeface="Arial" pitchFamily="34" charset="0"/>
                <a:ea typeface="ＭＳ Ｐゴシック" pitchFamily="50" charset="-128"/>
              </a:rPr>
              <a:t>)</a:t>
            </a:r>
            <a:r>
              <a:rPr lang="ja-JP" altLang="en-US" sz="1200" dirty="0">
                <a:solidFill>
                  <a:schemeClr val="tx1"/>
                </a:solidFill>
                <a:latin typeface="Arial" pitchFamily="34" charset="0"/>
                <a:ea typeface="ＭＳ Ｐゴシック" pitchFamily="50" charset="-128"/>
              </a:rPr>
              <a:t>をもとに作成</a:t>
            </a:r>
          </a:p>
        </p:txBody>
      </p:sp>
      <p:sp>
        <p:nvSpPr>
          <p:cNvPr id="11" name="テキスト ボックス 17"/>
          <p:cNvSpPr txBox="1"/>
          <p:nvPr/>
        </p:nvSpPr>
        <p:spPr>
          <a:xfrm>
            <a:off x="9736274" y="5085184"/>
            <a:ext cx="479276" cy="48705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mn-ea"/>
                <a:ea typeface="+mn-ea"/>
                <a:cs typeface="Times New Roman" panose="02020603050405020304" pitchFamily="18" charset="0"/>
              </a:rPr>
              <a:t>年</a:t>
            </a:r>
            <a:endParaRPr lang="ja-JP" sz="2400" kern="100" dirty="0">
              <a:effectLst/>
              <a:latin typeface="+mn-ea"/>
              <a:ea typeface="+mn-ea"/>
              <a:cs typeface="Times New Roman" panose="02020603050405020304" pitchFamily="18" charset="0"/>
            </a:endParaRPr>
          </a:p>
        </p:txBody>
      </p:sp>
      <p:graphicFrame>
        <p:nvGraphicFramePr>
          <p:cNvPr id="12" name="グラフ 11">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312611096"/>
              </p:ext>
            </p:extLst>
          </p:nvPr>
        </p:nvGraphicFramePr>
        <p:xfrm>
          <a:off x="179512" y="584775"/>
          <a:ext cx="8712968" cy="598912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10"/>
          <p:cNvSpPr txBox="1">
            <a:spLocks noChangeArrowheads="1"/>
          </p:cNvSpPr>
          <p:nvPr/>
        </p:nvSpPr>
        <p:spPr bwMode="auto">
          <a:xfrm>
            <a:off x="611560" y="523891"/>
            <a:ext cx="989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50000"/>
              </a:spcBef>
              <a:buClrTx/>
              <a:buFontTx/>
              <a:buNone/>
            </a:pPr>
            <a:r>
              <a:rPr lang="ja-JP" altLang="en-US" sz="2000" b="1" dirty="0">
                <a:solidFill>
                  <a:srgbClr val="002060"/>
                </a:solidFill>
                <a:latin typeface="HG創英角ｺﾞｼｯｸUB" pitchFamily="49" charset="-128"/>
                <a:ea typeface="HG創英角ｺﾞｼｯｸUB" pitchFamily="49" charset="-128"/>
              </a:rPr>
              <a:t>万人</a:t>
            </a:r>
          </a:p>
        </p:txBody>
      </p:sp>
      <p:sp>
        <p:nvSpPr>
          <p:cNvPr id="14" name="Text Box 10"/>
          <p:cNvSpPr txBox="1">
            <a:spLocks noChangeArrowheads="1"/>
          </p:cNvSpPr>
          <p:nvPr/>
        </p:nvSpPr>
        <p:spPr bwMode="auto">
          <a:xfrm>
            <a:off x="8320398" y="259199"/>
            <a:ext cx="989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50000"/>
              </a:spcBef>
              <a:buClrTx/>
              <a:buFontTx/>
              <a:buNone/>
            </a:pPr>
            <a:r>
              <a:rPr lang="ja-JP" altLang="en-US" sz="2000" b="1" dirty="0">
                <a:solidFill>
                  <a:srgbClr val="FF0000"/>
                </a:solidFill>
                <a:latin typeface="HG創英角ｺﾞｼｯｸUB" pitchFamily="49" charset="-128"/>
                <a:ea typeface="HG創英角ｺﾞｼｯｸUB" pitchFamily="49" charset="-128"/>
              </a:rPr>
              <a:t>万人</a:t>
            </a:r>
          </a:p>
        </p:txBody>
      </p:sp>
      <p:sp>
        <p:nvSpPr>
          <p:cNvPr id="15" name="テキスト ボックス 14"/>
          <p:cNvSpPr txBox="1"/>
          <p:nvPr/>
        </p:nvSpPr>
        <p:spPr>
          <a:xfrm>
            <a:off x="3419872" y="1357613"/>
            <a:ext cx="2160241" cy="461665"/>
          </a:xfrm>
          <a:prstGeom prst="rect">
            <a:avLst/>
          </a:prstGeom>
          <a:noFill/>
        </p:spPr>
        <p:txBody>
          <a:bodyPr wrap="square" rtlCol="0">
            <a:spAutoFit/>
          </a:bodyPr>
          <a:lstStyle/>
          <a:p>
            <a:pPr fontAlgn="b"/>
            <a:r>
              <a:rPr lang="ja-JP" altLang="ja-JP" sz="2400" b="1" dirty="0">
                <a:solidFill>
                  <a:srgbClr val="002060"/>
                </a:solidFill>
              </a:rPr>
              <a:t>建設</a:t>
            </a:r>
            <a:r>
              <a:rPr lang="ja-JP" altLang="en-US" sz="2400" b="1" dirty="0">
                <a:solidFill>
                  <a:srgbClr val="002060"/>
                </a:solidFill>
              </a:rPr>
              <a:t>技能</a:t>
            </a:r>
            <a:r>
              <a:rPr lang="ja-JP" altLang="ja-JP" sz="2400" b="1" dirty="0">
                <a:solidFill>
                  <a:srgbClr val="002060"/>
                </a:solidFill>
              </a:rPr>
              <a:t>者</a:t>
            </a:r>
            <a:r>
              <a:rPr lang="ja-JP" altLang="en-US" sz="2400" b="1" dirty="0">
                <a:solidFill>
                  <a:srgbClr val="002060"/>
                </a:solidFill>
              </a:rPr>
              <a:t>数</a:t>
            </a:r>
            <a:endParaRPr lang="ja-JP" altLang="ja-JP" sz="2400" b="1" dirty="0">
              <a:solidFill>
                <a:srgbClr val="002060"/>
              </a:solidFill>
            </a:endParaRPr>
          </a:p>
        </p:txBody>
      </p:sp>
      <p:sp>
        <p:nvSpPr>
          <p:cNvPr id="16" name="テキスト ボックス 15"/>
          <p:cNvSpPr txBox="1"/>
          <p:nvPr/>
        </p:nvSpPr>
        <p:spPr>
          <a:xfrm>
            <a:off x="5076056" y="4149080"/>
            <a:ext cx="2160241" cy="461665"/>
          </a:xfrm>
          <a:prstGeom prst="rect">
            <a:avLst/>
          </a:prstGeom>
          <a:noFill/>
        </p:spPr>
        <p:txBody>
          <a:bodyPr wrap="square" rtlCol="0">
            <a:spAutoFit/>
          </a:bodyPr>
          <a:lstStyle/>
          <a:p>
            <a:pPr fontAlgn="b"/>
            <a:r>
              <a:rPr lang="ja-JP" altLang="ja-JP" sz="2400" b="1" dirty="0">
                <a:solidFill>
                  <a:srgbClr val="FF0000"/>
                </a:solidFill>
              </a:rPr>
              <a:t>建設技術者</a:t>
            </a:r>
            <a:r>
              <a:rPr lang="ja-JP" altLang="en-US" sz="2400" b="1" dirty="0">
                <a:solidFill>
                  <a:srgbClr val="FF0000"/>
                </a:solidFill>
              </a:rPr>
              <a:t>数</a:t>
            </a:r>
            <a:endParaRPr lang="ja-JP" altLang="ja-JP" sz="2400" b="1" dirty="0">
              <a:solidFill>
                <a:srgbClr val="FF0000"/>
              </a:solidFill>
            </a:endParaRPr>
          </a:p>
        </p:txBody>
      </p:sp>
    </p:spTree>
    <p:extLst>
      <p:ext uri="{BB962C8B-B14F-4D97-AF65-F5344CB8AC3E}">
        <p14:creationId xmlns:p14="http://schemas.microsoft.com/office/powerpoint/2010/main" val="2337118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27</a:t>
            </a:fld>
            <a:endParaRPr lang="en-US" altLang="ja-JP"/>
          </a:p>
        </p:txBody>
      </p:sp>
      <p:sp>
        <p:nvSpPr>
          <p:cNvPr id="4" name="正方形/長方形 3"/>
          <p:cNvSpPr/>
          <p:nvPr/>
        </p:nvSpPr>
        <p:spPr>
          <a:xfrm>
            <a:off x="2129076" y="3743"/>
            <a:ext cx="4572000" cy="584775"/>
          </a:xfrm>
          <a:prstGeom prst="rect">
            <a:avLst/>
          </a:prstGeom>
        </p:spPr>
        <p:txBody>
          <a:bodyPr>
            <a:spAutoFit/>
          </a:bodyPr>
          <a:lstStyle/>
          <a:p>
            <a:pPr algn="ctr">
              <a:spcAft>
                <a:spcPts val="0"/>
              </a:spcAft>
            </a:pPr>
            <a:r>
              <a:rPr lang="ja-JP" altLang="ja-JP" sz="3200" b="1"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名目建設投資の推移</a:t>
            </a:r>
            <a:endParaRPr lang="ja-JP" altLang="ja-JP" sz="3200" b="1" kern="100" dirty="0">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4" name="テキスト ボックス 13"/>
          <p:cNvSpPr txBox="1"/>
          <p:nvPr/>
        </p:nvSpPr>
        <p:spPr>
          <a:xfrm>
            <a:off x="3828463" y="6599982"/>
            <a:ext cx="3384260" cy="276999"/>
          </a:xfrm>
          <a:prstGeom prst="rect">
            <a:avLst/>
          </a:prstGeom>
          <a:noFill/>
        </p:spPr>
        <p:txBody>
          <a:bodyPr wrap="none" rtlCol="0">
            <a:spAutoFit/>
          </a:bodyPr>
          <a:lstStyle/>
          <a:p>
            <a:r>
              <a:rPr lang="ja-JP" altLang="ja-JP" sz="1200" dirty="0"/>
              <a:t>出典：国土交通省及び</a:t>
            </a:r>
            <a:r>
              <a:rPr lang="en-US" altLang="ja-JP" sz="1200" dirty="0"/>
              <a:t>(</a:t>
            </a:r>
            <a:r>
              <a:rPr lang="ja-JP" altLang="ja-JP" sz="1200" dirty="0"/>
              <a:t>財</a:t>
            </a:r>
            <a:r>
              <a:rPr lang="en-US" altLang="ja-JP" sz="1200" dirty="0"/>
              <a:t>)</a:t>
            </a:r>
            <a:r>
              <a:rPr lang="ja-JP" altLang="ja-JP" sz="1200" dirty="0"/>
              <a:t>建設経済研究所による</a:t>
            </a:r>
            <a:endParaRPr kumimoji="1" lang="ja-JP" altLang="en-US" sz="1200" dirty="0"/>
          </a:p>
        </p:txBody>
      </p:sp>
      <p:graphicFrame>
        <p:nvGraphicFramePr>
          <p:cNvPr id="15" name="グラフ 14">
            <a:extLst>
              <a:ext uri="{FF2B5EF4-FFF2-40B4-BE49-F238E27FC236}">
                <a16:creationId xmlns:a16="http://schemas.microsoft.com/office/drawing/2014/main" id="{00000000-0008-0000-0000-00001B040000}"/>
              </a:ext>
            </a:extLst>
          </p:cNvPr>
          <p:cNvGraphicFramePr>
            <a:graphicFrameLocks/>
          </p:cNvGraphicFramePr>
          <p:nvPr>
            <p:extLst>
              <p:ext uri="{D42A27DB-BD31-4B8C-83A1-F6EECF244321}">
                <p14:modId xmlns:p14="http://schemas.microsoft.com/office/powerpoint/2010/main" val="602450312"/>
              </p:ext>
            </p:extLst>
          </p:nvPr>
        </p:nvGraphicFramePr>
        <p:xfrm>
          <a:off x="179513" y="605700"/>
          <a:ext cx="8640960" cy="5919644"/>
        </p:xfrm>
        <a:graphic>
          <a:graphicData uri="http://schemas.openxmlformats.org/drawingml/2006/chart">
            <c:chart xmlns:c="http://schemas.openxmlformats.org/drawingml/2006/chart" xmlns:r="http://schemas.openxmlformats.org/officeDocument/2006/relationships" r:id="rId2"/>
          </a:graphicData>
        </a:graphic>
      </p:graphicFrame>
      <p:sp>
        <p:nvSpPr>
          <p:cNvPr id="16" name="角丸四角形吹き出し 7"/>
          <p:cNvSpPr>
            <a:spLocks noChangeArrowheads="1"/>
          </p:cNvSpPr>
          <p:nvPr/>
        </p:nvSpPr>
        <p:spPr bwMode="auto">
          <a:xfrm>
            <a:off x="864038" y="1978378"/>
            <a:ext cx="1656184" cy="647700"/>
          </a:xfrm>
          <a:prstGeom prst="wedgeRoundRectCallout">
            <a:avLst>
              <a:gd name="adj1" fmla="val -50844"/>
              <a:gd name="adj2" fmla="val -174431"/>
              <a:gd name="adj3" fmla="val 16667"/>
            </a:avLst>
          </a:prstGeom>
          <a:solidFill>
            <a:schemeClr val="accent1">
              <a:lumMod val="20000"/>
              <a:lumOff val="80000"/>
            </a:schemeClr>
          </a:solidFill>
          <a:ln w="25400" algn="ctr">
            <a:solidFill>
              <a:schemeClr val="accent6">
                <a:lumMod val="40000"/>
                <a:lumOff val="60000"/>
              </a:schemeClr>
            </a:solidFill>
            <a:miter lim="800000"/>
            <a:headEnd/>
            <a:tailEnd/>
          </a:ln>
        </p:spPr>
        <p:txBody>
          <a:bodyPr/>
          <a:lstStyle/>
          <a:p>
            <a:pPr algn="ctr" eaLnBrk="1" hangingPunct="1">
              <a:defRPr/>
            </a:pPr>
            <a:r>
              <a:rPr lang="ja-JP" altLang="en-US" sz="1292" b="1" dirty="0">
                <a:solidFill>
                  <a:srgbClr val="002060"/>
                </a:solidFill>
                <a:latin typeface="Arial" charset="0"/>
              </a:rPr>
              <a:t>建設投資のピーク ８４兆円</a:t>
            </a:r>
            <a:r>
              <a:rPr lang="en-US" altLang="ja-JP" sz="1292" b="1" dirty="0">
                <a:solidFill>
                  <a:srgbClr val="002060"/>
                </a:solidFill>
                <a:latin typeface="Arial" charset="0"/>
              </a:rPr>
              <a:t>(1992</a:t>
            </a:r>
            <a:r>
              <a:rPr lang="ja-JP" altLang="en-US" sz="1292" b="1" dirty="0">
                <a:solidFill>
                  <a:srgbClr val="002060"/>
                </a:solidFill>
                <a:latin typeface="Arial" charset="0"/>
              </a:rPr>
              <a:t>年度</a:t>
            </a:r>
            <a:r>
              <a:rPr lang="en-US" altLang="ja-JP" sz="1292" b="1" dirty="0">
                <a:solidFill>
                  <a:srgbClr val="002060"/>
                </a:solidFill>
                <a:latin typeface="Arial" charset="0"/>
              </a:rPr>
              <a:t>)</a:t>
            </a:r>
            <a:endParaRPr lang="ja-JP" altLang="ja-JP" sz="1292" b="1" dirty="0">
              <a:solidFill>
                <a:srgbClr val="002060"/>
              </a:solidFill>
              <a:latin typeface="Arial" charset="0"/>
            </a:endParaRPr>
          </a:p>
        </p:txBody>
      </p:sp>
      <p:sp>
        <p:nvSpPr>
          <p:cNvPr id="17" name="テキスト ボックス 18"/>
          <p:cNvSpPr txBox="1"/>
          <p:nvPr/>
        </p:nvSpPr>
        <p:spPr>
          <a:xfrm>
            <a:off x="539552" y="296130"/>
            <a:ext cx="936104" cy="4550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ＭＳ Ｐゴシック" panose="020B0600070205080204" pitchFamily="50" charset="-128"/>
                <a:cs typeface="Times New Roman" panose="02020603050405020304" pitchFamily="18" charset="0"/>
              </a:rPr>
              <a:t>兆円</a:t>
            </a:r>
          </a:p>
        </p:txBody>
      </p:sp>
      <p:sp>
        <p:nvSpPr>
          <p:cNvPr id="18" name="角丸四角形吹き出し 10"/>
          <p:cNvSpPr/>
          <p:nvPr/>
        </p:nvSpPr>
        <p:spPr>
          <a:xfrm>
            <a:off x="1907704" y="3068960"/>
            <a:ext cx="1849315" cy="561975"/>
          </a:xfrm>
          <a:prstGeom prst="wedgeRoundRectCallout">
            <a:avLst>
              <a:gd name="adj1" fmla="val -54937"/>
              <a:gd name="adj2" fmla="val 86515"/>
              <a:gd name="adj3" fmla="val 16667"/>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r>
              <a:rPr lang="ja-JP" altLang="en-US" sz="1292" b="1" dirty="0">
                <a:solidFill>
                  <a:srgbClr val="002060"/>
                </a:solidFill>
                <a:latin typeface="+mn-ea"/>
              </a:rPr>
              <a:t>政府投資のピーク</a:t>
            </a:r>
            <a:endParaRPr lang="en-US" altLang="ja-JP" sz="1292" b="1" dirty="0">
              <a:solidFill>
                <a:srgbClr val="002060"/>
              </a:solidFill>
              <a:latin typeface="+mn-ea"/>
            </a:endParaRPr>
          </a:p>
          <a:p>
            <a:pPr algn="ctr" eaLnBrk="1" hangingPunct="1">
              <a:defRPr/>
            </a:pPr>
            <a:r>
              <a:rPr lang="ja-JP" altLang="en-US" sz="1292" b="1" dirty="0">
                <a:solidFill>
                  <a:srgbClr val="002060"/>
                </a:solidFill>
                <a:latin typeface="+mn-ea"/>
              </a:rPr>
              <a:t>３５兆円</a:t>
            </a:r>
            <a:r>
              <a:rPr lang="en-US" altLang="ja-JP" sz="1292" b="1" dirty="0">
                <a:solidFill>
                  <a:srgbClr val="002060"/>
                </a:solidFill>
                <a:latin typeface="+mn-ea"/>
                <a:cs typeface="Arial" pitchFamily="34" charset="0"/>
              </a:rPr>
              <a:t>(</a:t>
            </a:r>
            <a:r>
              <a:rPr lang="en-US" altLang="ja-JP" sz="1292" b="1" dirty="0">
                <a:solidFill>
                  <a:srgbClr val="002060"/>
                </a:solidFill>
                <a:latin typeface="Arial" panose="020B0604020202020204" pitchFamily="34" charset="0"/>
                <a:cs typeface="Arial" panose="020B0604020202020204" pitchFamily="34" charset="0"/>
              </a:rPr>
              <a:t>1995</a:t>
            </a:r>
            <a:r>
              <a:rPr lang="ja-JP" altLang="en-US" sz="1292" b="1" dirty="0">
                <a:solidFill>
                  <a:srgbClr val="002060"/>
                </a:solidFill>
                <a:latin typeface="+mn-ea"/>
              </a:rPr>
              <a:t>年度</a:t>
            </a:r>
            <a:r>
              <a:rPr lang="en-US" altLang="ja-JP" sz="1292" b="1" dirty="0">
                <a:solidFill>
                  <a:srgbClr val="002060"/>
                </a:solidFill>
                <a:latin typeface="+mn-ea"/>
                <a:cs typeface="Arial" pitchFamily="34" charset="0"/>
              </a:rPr>
              <a:t>)</a:t>
            </a:r>
            <a:endParaRPr lang="ja-JP" altLang="en-US" sz="1292" b="1" dirty="0">
              <a:solidFill>
                <a:srgbClr val="002060"/>
              </a:solidFill>
              <a:latin typeface="+mn-ea"/>
              <a:cs typeface="Arial" pitchFamily="34" charset="0"/>
            </a:endParaRPr>
          </a:p>
        </p:txBody>
      </p:sp>
      <p:sp>
        <p:nvSpPr>
          <p:cNvPr id="19" name="角丸四角形吹き出し 11"/>
          <p:cNvSpPr/>
          <p:nvPr/>
        </p:nvSpPr>
        <p:spPr>
          <a:xfrm>
            <a:off x="5166314" y="3724392"/>
            <a:ext cx="1849315" cy="560387"/>
          </a:xfrm>
          <a:prstGeom prst="wedgeRoundRectCallout">
            <a:avLst>
              <a:gd name="adj1" fmla="val 61946"/>
              <a:gd name="adj2" fmla="val 103080"/>
              <a:gd name="adj3" fmla="val 16667"/>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r>
              <a:rPr lang="ja-JP" altLang="en-US" sz="1292" b="1" dirty="0">
                <a:solidFill>
                  <a:srgbClr val="002060"/>
                </a:solidFill>
                <a:latin typeface="+mn-ea"/>
              </a:rPr>
              <a:t>政府投資</a:t>
            </a:r>
            <a:endParaRPr lang="en-US" altLang="ja-JP" sz="1292" b="1" dirty="0">
              <a:solidFill>
                <a:srgbClr val="002060"/>
              </a:solidFill>
              <a:latin typeface="+mn-ea"/>
            </a:endParaRPr>
          </a:p>
          <a:p>
            <a:pPr algn="ctr" eaLnBrk="1" hangingPunct="1">
              <a:defRPr/>
            </a:pPr>
            <a:r>
              <a:rPr lang="ja-JP" altLang="en-US" sz="1292" b="1" dirty="0">
                <a:solidFill>
                  <a:srgbClr val="002060"/>
                </a:solidFill>
                <a:latin typeface="+mn-ea"/>
              </a:rPr>
              <a:t>２３兆円</a:t>
            </a:r>
            <a:r>
              <a:rPr lang="en-US" altLang="ja-JP" sz="1292" b="1" dirty="0">
                <a:solidFill>
                  <a:srgbClr val="002060"/>
                </a:solidFill>
                <a:latin typeface="+mn-ea"/>
                <a:cs typeface="Arial" pitchFamily="34" charset="0"/>
              </a:rPr>
              <a:t>(</a:t>
            </a:r>
            <a:r>
              <a:rPr lang="en-US" altLang="ja-JP" sz="1292" b="1" dirty="0">
                <a:solidFill>
                  <a:srgbClr val="002060"/>
                </a:solidFill>
                <a:latin typeface="Arial" panose="020B0604020202020204" pitchFamily="34" charset="0"/>
                <a:cs typeface="Arial" panose="020B0604020202020204" pitchFamily="34" charset="0"/>
              </a:rPr>
              <a:t>2014</a:t>
            </a:r>
            <a:r>
              <a:rPr lang="ja-JP" altLang="en-US" sz="1292" b="1" dirty="0">
                <a:solidFill>
                  <a:srgbClr val="002060"/>
                </a:solidFill>
                <a:latin typeface="+mn-ea"/>
              </a:rPr>
              <a:t>年度</a:t>
            </a:r>
            <a:r>
              <a:rPr lang="en-US" altLang="ja-JP" sz="1292" b="1" dirty="0">
                <a:solidFill>
                  <a:srgbClr val="002060"/>
                </a:solidFill>
                <a:latin typeface="+mn-ea"/>
                <a:cs typeface="Arial" pitchFamily="34" charset="0"/>
              </a:rPr>
              <a:t>)</a:t>
            </a:r>
            <a:endParaRPr lang="ja-JP" altLang="en-US" sz="1292" b="1" dirty="0">
              <a:solidFill>
                <a:srgbClr val="002060"/>
              </a:solidFill>
              <a:latin typeface="+mn-ea"/>
              <a:cs typeface="Arial" pitchFamily="34" charset="0"/>
            </a:endParaRPr>
          </a:p>
        </p:txBody>
      </p:sp>
      <p:sp>
        <p:nvSpPr>
          <p:cNvPr id="21" name="角丸四角形吹き出し 7"/>
          <p:cNvSpPr>
            <a:spLocks noChangeArrowheads="1"/>
          </p:cNvSpPr>
          <p:nvPr/>
        </p:nvSpPr>
        <p:spPr bwMode="auto">
          <a:xfrm>
            <a:off x="5652120" y="2022182"/>
            <a:ext cx="1747905" cy="611061"/>
          </a:xfrm>
          <a:prstGeom prst="wedgeRoundRectCallout">
            <a:avLst>
              <a:gd name="adj1" fmla="val 42330"/>
              <a:gd name="adj2" fmla="val 101525"/>
              <a:gd name="adj3" fmla="val 16667"/>
            </a:avLst>
          </a:prstGeom>
          <a:solidFill>
            <a:schemeClr val="accent1">
              <a:lumMod val="20000"/>
              <a:lumOff val="80000"/>
            </a:schemeClr>
          </a:solidFill>
          <a:ln w="25400" algn="ctr">
            <a:solidFill>
              <a:schemeClr val="accent6">
                <a:lumMod val="40000"/>
                <a:lumOff val="60000"/>
              </a:schemeClr>
            </a:solidFill>
            <a:miter lim="800000"/>
            <a:headEnd/>
            <a:tailEnd/>
          </a:ln>
        </p:spPr>
        <p:txBody>
          <a:bodyPr/>
          <a:lstStyle/>
          <a:p>
            <a:pPr algn="ctr" eaLnBrk="1" hangingPunct="1">
              <a:defRPr/>
            </a:pPr>
            <a:r>
              <a:rPr lang="ja-JP" altLang="en-US" sz="1292" b="1" dirty="0">
                <a:solidFill>
                  <a:srgbClr val="002060"/>
                </a:solidFill>
                <a:latin typeface="Arial" charset="0"/>
              </a:rPr>
              <a:t>建設投資 </a:t>
            </a:r>
            <a:endParaRPr lang="en-US" altLang="ja-JP" sz="1292" b="1" dirty="0">
              <a:solidFill>
                <a:srgbClr val="002060"/>
              </a:solidFill>
              <a:latin typeface="Arial" charset="0"/>
            </a:endParaRPr>
          </a:p>
          <a:p>
            <a:pPr algn="ctr" eaLnBrk="1" hangingPunct="1">
              <a:defRPr/>
            </a:pPr>
            <a:r>
              <a:rPr lang="ja-JP" altLang="en-US" sz="1292" b="1" dirty="0">
                <a:solidFill>
                  <a:srgbClr val="002060"/>
                </a:solidFill>
                <a:latin typeface="Arial" charset="0"/>
              </a:rPr>
              <a:t>５１兆円</a:t>
            </a:r>
            <a:r>
              <a:rPr lang="en-US" altLang="ja-JP" sz="1292" b="1" dirty="0">
                <a:solidFill>
                  <a:srgbClr val="002060"/>
                </a:solidFill>
                <a:latin typeface="Arial" charset="0"/>
              </a:rPr>
              <a:t>(2014</a:t>
            </a:r>
            <a:r>
              <a:rPr lang="ja-JP" altLang="en-US" sz="1292" b="1" dirty="0">
                <a:solidFill>
                  <a:srgbClr val="002060"/>
                </a:solidFill>
                <a:latin typeface="Arial" charset="0"/>
              </a:rPr>
              <a:t>年度</a:t>
            </a:r>
            <a:r>
              <a:rPr lang="en-US" altLang="ja-JP" sz="1292" b="1" dirty="0">
                <a:solidFill>
                  <a:srgbClr val="002060"/>
                </a:solidFill>
                <a:latin typeface="Arial" charset="0"/>
              </a:rPr>
              <a:t>)</a:t>
            </a:r>
            <a:endParaRPr lang="ja-JP" altLang="ja-JP" sz="1292" b="1" dirty="0">
              <a:solidFill>
                <a:srgbClr val="002060"/>
              </a:solidFill>
              <a:latin typeface="Arial" charset="0"/>
            </a:endParaRPr>
          </a:p>
        </p:txBody>
      </p:sp>
      <p:sp>
        <p:nvSpPr>
          <p:cNvPr id="22" name="正方形/長方形 21"/>
          <p:cNvSpPr/>
          <p:nvPr/>
        </p:nvSpPr>
        <p:spPr>
          <a:xfrm>
            <a:off x="5792100" y="777734"/>
            <a:ext cx="255734" cy="3062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正方形/長方形 22"/>
          <p:cNvSpPr/>
          <p:nvPr/>
        </p:nvSpPr>
        <p:spPr>
          <a:xfrm>
            <a:off x="5806460" y="1232817"/>
            <a:ext cx="255734" cy="306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テキスト ボックス 17"/>
          <p:cNvSpPr txBox="1"/>
          <p:nvPr/>
        </p:nvSpPr>
        <p:spPr>
          <a:xfrm>
            <a:off x="8411343" y="6103454"/>
            <a:ext cx="913476" cy="48705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mn-ea"/>
                <a:ea typeface="+mn-ea"/>
                <a:cs typeface="Times New Roman" panose="02020603050405020304" pitchFamily="18" charset="0"/>
              </a:rPr>
              <a:t>年度</a:t>
            </a:r>
            <a:endParaRPr lang="ja-JP" sz="2400" kern="100" dirty="0">
              <a:effectLst/>
              <a:latin typeface="+mn-ea"/>
              <a:ea typeface="+mn-ea"/>
              <a:cs typeface="Times New Roman" panose="02020603050405020304" pitchFamily="18" charset="0"/>
            </a:endParaRPr>
          </a:p>
        </p:txBody>
      </p:sp>
      <p:sp>
        <p:nvSpPr>
          <p:cNvPr id="25" name="テキスト ボックス 31"/>
          <p:cNvSpPr txBox="1"/>
          <p:nvPr/>
        </p:nvSpPr>
        <p:spPr>
          <a:xfrm>
            <a:off x="6090971" y="624421"/>
            <a:ext cx="3036272" cy="92751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800" b="1" kern="100" dirty="0">
                <a:effectLst/>
                <a:latin typeface="+mn-ea"/>
                <a:ea typeface="+mn-ea"/>
                <a:cs typeface="Times New Roman" panose="02020603050405020304" pitchFamily="18" charset="0"/>
              </a:rPr>
              <a:t>名目民間建設投資</a:t>
            </a:r>
          </a:p>
          <a:p>
            <a:pPr algn="just">
              <a:spcAft>
                <a:spcPts val="0"/>
              </a:spcAft>
            </a:pPr>
            <a:r>
              <a:rPr lang="ja-JP" sz="2800" b="1" kern="100" dirty="0">
                <a:effectLst/>
                <a:latin typeface="+mn-ea"/>
                <a:ea typeface="+mn-ea"/>
                <a:cs typeface="Times New Roman" panose="02020603050405020304" pitchFamily="18" charset="0"/>
              </a:rPr>
              <a:t>名目政府建設投資</a:t>
            </a:r>
          </a:p>
        </p:txBody>
      </p:sp>
      <p:sp>
        <p:nvSpPr>
          <p:cNvPr id="26" name="左中かっこ 25"/>
          <p:cNvSpPr/>
          <p:nvPr/>
        </p:nvSpPr>
        <p:spPr>
          <a:xfrm rot="16200000">
            <a:off x="7583720" y="6273089"/>
            <a:ext cx="136525" cy="39858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7" name="Text Box 8"/>
          <p:cNvSpPr txBox="1">
            <a:spLocks noChangeArrowheads="1"/>
          </p:cNvSpPr>
          <p:nvPr/>
        </p:nvSpPr>
        <p:spPr bwMode="auto">
          <a:xfrm>
            <a:off x="7290344" y="6587665"/>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lang="ja-JP" altLang="en-US" sz="1400" b="1" dirty="0">
                <a:solidFill>
                  <a:srgbClr val="0070C0"/>
                </a:solidFill>
                <a:latin typeface="Arial" pitchFamily="34" charset="0"/>
                <a:ea typeface="ＭＳ Ｐゴシック" pitchFamily="50" charset="-128"/>
              </a:rPr>
              <a:t>見込み</a:t>
            </a:r>
          </a:p>
        </p:txBody>
      </p:sp>
      <p:sp>
        <p:nvSpPr>
          <p:cNvPr id="28" name="Text Box 8"/>
          <p:cNvSpPr txBox="1">
            <a:spLocks noChangeArrowheads="1"/>
          </p:cNvSpPr>
          <p:nvPr/>
        </p:nvSpPr>
        <p:spPr bwMode="auto">
          <a:xfrm>
            <a:off x="8013619" y="6584594"/>
            <a:ext cx="6815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lang="ja-JP" altLang="en-US" sz="1400" b="1" dirty="0">
                <a:solidFill>
                  <a:srgbClr val="00B050"/>
                </a:solidFill>
                <a:latin typeface="Arial" pitchFamily="34" charset="0"/>
                <a:ea typeface="ＭＳ Ｐゴシック" pitchFamily="50" charset="-128"/>
              </a:rPr>
              <a:t>見通し</a:t>
            </a:r>
          </a:p>
        </p:txBody>
      </p:sp>
      <p:sp>
        <p:nvSpPr>
          <p:cNvPr id="29" name="左中かっこ 28"/>
          <p:cNvSpPr/>
          <p:nvPr/>
        </p:nvSpPr>
        <p:spPr>
          <a:xfrm rot="16200000">
            <a:off x="8224475" y="6274290"/>
            <a:ext cx="136525" cy="39858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164150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28</a:t>
            </a:fld>
            <a:endParaRPr lang="en-US" altLang="ja-JP"/>
          </a:p>
        </p:txBody>
      </p:sp>
      <p:sp>
        <p:nvSpPr>
          <p:cNvPr id="6" name="テキスト ボックス 30"/>
          <p:cNvSpPr txBox="1">
            <a:spLocks noChangeArrowheads="1"/>
          </p:cNvSpPr>
          <p:nvPr/>
        </p:nvSpPr>
        <p:spPr bwMode="auto">
          <a:xfrm>
            <a:off x="2769013" y="14019"/>
            <a:ext cx="4613539"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200" b="1" dirty="0">
                <a:solidFill>
                  <a:schemeClr val="tx1"/>
                </a:solidFill>
                <a:latin typeface="HG創英角ﾎﾟｯﾌﾟ体" pitchFamily="49" charset="-128"/>
                <a:ea typeface="HG創英角ﾎﾟｯﾌﾟ体" pitchFamily="49" charset="-128"/>
              </a:rPr>
              <a:t>営業利益率の推移</a:t>
            </a:r>
          </a:p>
        </p:txBody>
      </p:sp>
      <p:sp>
        <p:nvSpPr>
          <p:cNvPr id="7" name="Text Box 2"/>
          <p:cNvSpPr txBox="1">
            <a:spLocks noChangeArrowheads="1"/>
          </p:cNvSpPr>
          <p:nvPr/>
        </p:nvSpPr>
        <p:spPr bwMode="auto">
          <a:xfrm>
            <a:off x="683568" y="259358"/>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just" eaLnBrk="1" hangingPunct="1">
              <a:lnSpc>
                <a:spcPct val="100000"/>
              </a:lnSpc>
              <a:spcBef>
                <a:spcPct val="0"/>
              </a:spcBef>
              <a:buClrTx/>
              <a:buFontTx/>
              <a:buNone/>
            </a:pPr>
            <a:r>
              <a:rPr lang="ja-JP" altLang="en-US" sz="2400" b="1" dirty="0">
                <a:solidFill>
                  <a:schemeClr val="tx1"/>
                </a:solidFill>
                <a:latin typeface="Arial" panose="020B0604020202020204" pitchFamily="34" charset="0"/>
                <a:ea typeface="ＭＳ Ｐゴシック" pitchFamily="50" charset="-128"/>
                <a:cs typeface="Arial" panose="020B0604020202020204" pitchFamily="34" charset="0"/>
              </a:rPr>
              <a:t>％</a:t>
            </a:r>
          </a:p>
        </p:txBody>
      </p:sp>
      <p:sp>
        <p:nvSpPr>
          <p:cNvPr id="3" name="テキスト ボックス 2"/>
          <p:cNvSpPr txBox="1"/>
          <p:nvPr/>
        </p:nvSpPr>
        <p:spPr>
          <a:xfrm>
            <a:off x="4920816" y="6550223"/>
            <a:ext cx="2771800" cy="307777"/>
          </a:xfrm>
          <a:prstGeom prst="rect">
            <a:avLst/>
          </a:prstGeom>
          <a:noFill/>
        </p:spPr>
        <p:txBody>
          <a:bodyPr wrap="square" rtlCol="0">
            <a:spAutoFit/>
          </a:bodyPr>
          <a:lstStyle/>
          <a:p>
            <a:r>
              <a:rPr lang="ja-JP" altLang="en-US" sz="1400" dirty="0"/>
              <a:t>財務省法人企業統計より作成</a:t>
            </a:r>
            <a:endParaRPr kumimoji="1" lang="ja-JP" altLang="en-US" sz="1400" dirty="0"/>
          </a:p>
        </p:txBody>
      </p:sp>
      <p:graphicFrame>
        <p:nvGraphicFramePr>
          <p:cNvPr id="13" name="グラフ 12">
            <a:extLst>
              <a:ext uri="{FF2B5EF4-FFF2-40B4-BE49-F238E27FC236}">
                <a16:creationId xmlns:a16="http://schemas.microsoft.com/office/drawing/2014/main" id="{C2478D06-7B26-4739-A450-81C1E28DC0E3}"/>
              </a:ext>
            </a:extLst>
          </p:cNvPr>
          <p:cNvGraphicFramePr>
            <a:graphicFrameLocks/>
          </p:cNvGraphicFramePr>
          <p:nvPr>
            <p:extLst>
              <p:ext uri="{D42A27DB-BD31-4B8C-83A1-F6EECF244321}">
                <p14:modId xmlns:p14="http://schemas.microsoft.com/office/powerpoint/2010/main" val="2938075298"/>
              </p:ext>
            </p:extLst>
          </p:nvPr>
        </p:nvGraphicFramePr>
        <p:xfrm>
          <a:off x="189192" y="660735"/>
          <a:ext cx="8640960" cy="578405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0"/>
          <p:cNvSpPr txBox="1">
            <a:spLocks noChangeArrowheads="1"/>
          </p:cNvSpPr>
          <p:nvPr/>
        </p:nvSpPr>
        <p:spPr bwMode="auto">
          <a:xfrm>
            <a:off x="8329246" y="6088558"/>
            <a:ext cx="814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50000"/>
              </a:spcBef>
              <a:buClrTx/>
              <a:buFontTx/>
              <a:buNone/>
            </a:pPr>
            <a:r>
              <a:rPr lang="ja-JP" altLang="en-US" sz="2400" b="1" dirty="0">
                <a:solidFill>
                  <a:schemeClr val="tx1"/>
                </a:solidFill>
                <a:latin typeface="HG創英角ｺﾞｼｯｸUB" pitchFamily="49" charset="-128"/>
                <a:ea typeface="HG創英角ｺﾞｼｯｸUB" pitchFamily="49" charset="-128"/>
              </a:rPr>
              <a:t>年度</a:t>
            </a:r>
          </a:p>
        </p:txBody>
      </p:sp>
    </p:spTree>
    <p:extLst>
      <p:ext uri="{BB962C8B-B14F-4D97-AF65-F5344CB8AC3E}">
        <p14:creationId xmlns:p14="http://schemas.microsoft.com/office/powerpoint/2010/main" val="163666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29</a:t>
            </a:fld>
            <a:endParaRPr lang="en-US" altLang="ja-JP"/>
          </a:p>
        </p:txBody>
      </p:sp>
      <p:sp>
        <p:nvSpPr>
          <p:cNvPr id="10" name="正方形/長方形 9"/>
          <p:cNvSpPr/>
          <p:nvPr/>
        </p:nvSpPr>
        <p:spPr>
          <a:xfrm>
            <a:off x="1343344" y="4398683"/>
            <a:ext cx="4796092" cy="584775"/>
          </a:xfrm>
          <a:prstGeom prst="rect">
            <a:avLst/>
          </a:prstGeom>
        </p:spPr>
        <p:txBody>
          <a:bodyPr wrap="square">
            <a:spAutoFit/>
          </a:bodyPr>
          <a:lstStyle/>
          <a:p>
            <a:pPr algn="ctr">
              <a:spcAft>
                <a:spcPts val="0"/>
              </a:spcAft>
            </a:pPr>
            <a:r>
              <a:rPr lang="ja-JP" altLang="ja-JP" sz="3200" b="1" kern="100" dirty="0">
                <a:solidFill>
                  <a:schemeClr val="tx1">
                    <a:lumMod val="65000"/>
                    <a:lumOff val="35000"/>
                  </a:schemeClr>
                </a:solidFill>
                <a:latin typeface="+mn-ea"/>
                <a:ea typeface="+mn-ea"/>
                <a:cs typeface="Times New Roman" panose="02020603050405020304" pitchFamily="18" charset="0"/>
              </a:rPr>
              <a:t>建設</a:t>
            </a:r>
            <a:r>
              <a:rPr lang="ja-JP" altLang="en-US" sz="3200" b="1" kern="100" dirty="0">
                <a:solidFill>
                  <a:schemeClr val="tx1">
                    <a:lumMod val="65000"/>
                    <a:lumOff val="35000"/>
                  </a:schemeClr>
                </a:solidFill>
                <a:latin typeface="+mn-ea"/>
                <a:ea typeface="+mn-ea"/>
                <a:cs typeface="Times New Roman" panose="02020603050405020304" pitchFamily="18" charset="0"/>
              </a:rPr>
              <a:t>業就業者賃金上昇率</a:t>
            </a:r>
            <a:endParaRPr lang="ja-JP" altLang="ja-JP" sz="3200" b="1" kern="100" dirty="0">
              <a:solidFill>
                <a:schemeClr val="tx1">
                  <a:lumMod val="65000"/>
                  <a:lumOff val="35000"/>
                </a:schemeClr>
              </a:solidFill>
              <a:effectLst/>
              <a:latin typeface="+mn-ea"/>
              <a:ea typeface="+mn-ea"/>
              <a:cs typeface="Times New Roman" panose="02020603050405020304" pitchFamily="18" charset="0"/>
            </a:endParaRPr>
          </a:p>
        </p:txBody>
      </p:sp>
      <p:sp>
        <p:nvSpPr>
          <p:cNvPr id="15" name="テキスト ボックス 17"/>
          <p:cNvSpPr txBox="1"/>
          <p:nvPr/>
        </p:nvSpPr>
        <p:spPr>
          <a:xfrm>
            <a:off x="8949496" y="3068960"/>
            <a:ext cx="749264" cy="48705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000" b="1" kern="100" dirty="0">
                <a:effectLst/>
                <a:latin typeface="+mn-ea"/>
                <a:ea typeface="+mn-ea"/>
                <a:cs typeface="Times New Roman" panose="02020603050405020304" pitchFamily="18" charset="0"/>
              </a:rPr>
              <a:t>年度</a:t>
            </a:r>
            <a:endParaRPr lang="ja-JP" sz="2000" kern="100" dirty="0">
              <a:effectLst/>
              <a:latin typeface="+mn-ea"/>
              <a:ea typeface="+mn-ea"/>
              <a:cs typeface="Times New Roman" panose="02020603050405020304" pitchFamily="18" charset="0"/>
            </a:endParaRPr>
          </a:p>
        </p:txBody>
      </p:sp>
      <p:sp>
        <p:nvSpPr>
          <p:cNvPr id="16" name="テキスト ボックス 17"/>
          <p:cNvSpPr txBox="1"/>
          <p:nvPr/>
        </p:nvSpPr>
        <p:spPr>
          <a:xfrm>
            <a:off x="9013032" y="5432155"/>
            <a:ext cx="513945" cy="48705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mn-ea"/>
                <a:ea typeface="+mn-ea"/>
                <a:cs typeface="Times New Roman" panose="02020603050405020304" pitchFamily="18" charset="0"/>
              </a:rPr>
              <a:t>年</a:t>
            </a:r>
            <a:endParaRPr lang="ja-JP" sz="2400" kern="100" dirty="0">
              <a:effectLst/>
              <a:latin typeface="+mn-ea"/>
              <a:ea typeface="+mn-ea"/>
              <a:cs typeface="Times New Roman" panose="02020603050405020304" pitchFamily="18" charset="0"/>
            </a:endParaRPr>
          </a:p>
        </p:txBody>
      </p:sp>
      <p:graphicFrame>
        <p:nvGraphicFramePr>
          <p:cNvPr id="17" name="グラフ 16">
            <a:extLst>
              <a:ext uri="{FF2B5EF4-FFF2-40B4-BE49-F238E27FC236}">
                <a16:creationId xmlns:a16="http://schemas.microsoft.com/office/drawing/2014/main" id="{00000000-0008-0000-0000-00001B040000}"/>
              </a:ext>
            </a:extLst>
          </p:cNvPr>
          <p:cNvGraphicFramePr>
            <a:graphicFrameLocks/>
          </p:cNvGraphicFramePr>
          <p:nvPr>
            <p:extLst>
              <p:ext uri="{D42A27DB-BD31-4B8C-83A1-F6EECF244321}">
                <p14:modId xmlns:p14="http://schemas.microsoft.com/office/powerpoint/2010/main" val="793246965"/>
              </p:ext>
            </p:extLst>
          </p:nvPr>
        </p:nvGraphicFramePr>
        <p:xfrm>
          <a:off x="179512" y="259855"/>
          <a:ext cx="8833520" cy="4033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571399028"/>
              </p:ext>
            </p:extLst>
          </p:nvPr>
        </p:nvGraphicFramePr>
        <p:xfrm>
          <a:off x="179513" y="4008832"/>
          <a:ext cx="7992887"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1907704" y="197320"/>
            <a:ext cx="4572000" cy="584775"/>
          </a:xfrm>
          <a:prstGeom prst="rect">
            <a:avLst/>
          </a:prstGeom>
        </p:spPr>
        <p:txBody>
          <a:bodyPr>
            <a:spAutoFit/>
          </a:bodyPr>
          <a:lstStyle/>
          <a:p>
            <a:pPr algn="ctr">
              <a:spcAft>
                <a:spcPts val="0"/>
              </a:spcAft>
            </a:pPr>
            <a:r>
              <a:rPr lang="ja-JP" altLang="ja-JP" sz="3200" b="1"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名目建設投資の推移</a:t>
            </a:r>
            <a:endParaRPr lang="ja-JP" altLang="ja-JP" sz="3200" b="1" kern="100" dirty="0">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21" name="テキスト ボックス 31"/>
          <p:cNvSpPr txBox="1"/>
          <p:nvPr/>
        </p:nvSpPr>
        <p:spPr>
          <a:xfrm>
            <a:off x="6298623" y="752743"/>
            <a:ext cx="2736304" cy="801223"/>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mn-ea"/>
                <a:ea typeface="+mn-ea"/>
                <a:cs typeface="Times New Roman" panose="02020603050405020304" pitchFamily="18" charset="0"/>
              </a:rPr>
              <a:t>名目民間建設投資</a:t>
            </a:r>
          </a:p>
          <a:p>
            <a:pPr algn="just">
              <a:spcAft>
                <a:spcPts val="0"/>
              </a:spcAft>
            </a:pPr>
            <a:r>
              <a:rPr lang="ja-JP" sz="2400" b="1" kern="100" dirty="0">
                <a:effectLst/>
                <a:latin typeface="+mn-ea"/>
                <a:ea typeface="+mn-ea"/>
                <a:cs typeface="Times New Roman" panose="02020603050405020304" pitchFamily="18" charset="0"/>
              </a:rPr>
              <a:t>名目政府建設投資</a:t>
            </a:r>
          </a:p>
        </p:txBody>
      </p:sp>
      <p:sp>
        <p:nvSpPr>
          <p:cNvPr id="22" name="正方形/長方形 21"/>
          <p:cNvSpPr/>
          <p:nvPr/>
        </p:nvSpPr>
        <p:spPr>
          <a:xfrm>
            <a:off x="6139436" y="905895"/>
            <a:ext cx="153052" cy="266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正方形/長方形 22"/>
          <p:cNvSpPr/>
          <p:nvPr/>
        </p:nvSpPr>
        <p:spPr>
          <a:xfrm>
            <a:off x="6139436" y="1289540"/>
            <a:ext cx="156120" cy="224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角丸四角形 7"/>
          <p:cNvSpPr/>
          <p:nvPr/>
        </p:nvSpPr>
        <p:spPr>
          <a:xfrm>
            <a:off x="1017999" y="5589240"/>
            <a:ext cx="6624736" cy="115872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テキスト ボックス 12"/>
          <p:cNvSpPr txBox="1">
            <a:spLocks noChangeArrowheads="1"/>
          </p:cNvSpPr>
          <p:nvPr/>
        </p:nvSpPr>
        <p:spPr bwMode="auto">
          <a:xfrm>
            <a:off x="2555776" y="4935022"/>
            <a:ext cx="4269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ja-JP" altLang="en-US" sz="1200" dirty="0">
                <a:solidFill>
                  <a:schemeClr val="tx1"/>
                </a:solidFill>
                <a:latin typeface="Arial" pitchFamily="34" charset="0"/>
                <a:ea typeface="ＭＳ Ｐゴシック" pitchFamily="50" charset="-128"/>
              </a:rPr>
              <a:t>民間給与実態統計</a:t>
            </a:r>
            <a:r>
              <a:rPr lang="ja-JP" altLang="en-US" sz="1200" dirty="0" smtClean="0">
                <a:solidFill>
                  <a:schemeClr val="tx1"/>
                </a:solidFill>
                <a:latin typeface="Arial" pitchFamily="34" charset="0"/>
                <a:ea typeface="ＭＳ Ｐゴシック" pitchFamily="50" charset="-128"/>
              </a:rPr>
              <a:t>調査を</a:t>
            </a:r>
            <a:r>
              <a:rPr lang="ja-JP" altLang="en-US" sz="1200" dirty="0">
                <a:solidFill>
                  <a:schemeClr val="tx1"/>
                </a:solidFill>
                <a:latin typeface="Arial" pitchFamily="34" charset="0"/>
                <a:ea typeface="ＭＳ Ｐゴシック" pitchFamily="50" charset="-128"/>
              </a:rPr>
              <a:t>もとに作成</a:t>
            </a:r>
          </a:p>
        </p:txBody>
      </p:sp>
      <p:sp>
        <p:nvSpPr>
          <p:cNvPr id="14" name="テキスト ボックス 13"/>
          <p:cNvSpPr txBox="1">
            <a:spLocks noChangeArrowheads="1"/>
          </p:cNvSpPr>
          <p:nvPr/>
        </p:nvSpPr>
        <p:spPr bwMode="auto">
          <a:xfrm>
            <a:off x="4664299" y="6590506"/>
            <a:ext cx="4269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ja-JP" altLang="en-US" sz="1200" dirty="0">
                <a:solidFill>
                  <a:schemeClr val="tx1"/>
                </a:solidFill>
                <a:latin typeface="Arial" pitchFamily="34" charset="0"/>
                <a:ea typeface="ＭＳ Ｐゴシック" pitchFamily="50" charset="-128"/>
              </a:rPr>
              <a:t>出所：　総務省</a:t>
            </a:r>
            <a:r>
              <a:rPr lang="en-US" altLang="ja-JP" sz="1200" dirty="0">
                <a:solidFill>
                  <a:schemeClr val="tx1"/>
                </a:solidFill>
                <a:latin typeface="Arial" pitchFamily="34" charset="0"/>
                <a:ea typeface="ＭＳ Ｐゴシック" pitchFamily="50" charset="-128"/>
              </a:rPr>
              <a:t>｢</a:t>
            </a:r>
            <a:r>
              <a:rPr lang="ja-JP" altLang="en-US" sz="1200" dirty="0">
                <a:solidFill>
                  <a:schemeClr val="tx1"/>
                </a:solidFill>
                <a:latin typeface="Arial" pitchFamily="34" charset="0"/>
                <a:ea typeface="ＭＳ Ｐゴシック" pitchFamily="50" charset="-128"/>
              </a:rPr>
              <a:t>労働力調査</a:t>
            </a:r>
            <a:r>
              <a:rPr lang="en-US" altLang="ja-JP" sz="1200" dirty="0">
                <a:solidFill>
                  <a:schemeClr val="tx1"/>
                </a:solidFill>
                <a:latin typeface="Arial" pitchFamily="34" charset="0"/>
                <a:ea typeface="ＭＳ Ｐゴシック" pitchFamily="50" charset="-128"/>
              </a:rPr>
              <a:t>｣(</a:t>
            </a:r>
            <a:r>
              <a:rPr lang="ja-JP" altLang="en-US" sz="1200" dirty="0">
                <a:solidFill>
                  <a:schemeClr val="tx1"/>
                </a:solidFill>
                <a:latin typeface="Arial" pitchFamily="34" charset="0"/>
                <a:ea typeface="ＭＳ Ｐゴシック" pitchFamily="50" charset="-128"/>
              </a:rPr>
              <a:t>暦年平均</a:t>
            </a:r>
            <a:r>
              <a:rPr lang="en-US" altLang="ja-JP" sz="1200" dirty="0">
                <a:solidFill>
                  <a:schemeClr val="tx1"/>
                </a:solidFill>
                <a:latin typeface="Arial" pitchFamily="34" charset="0"/>
                <a:ea typeface="ＭＳ Ｐゴシック" pitchFamily="50" charset="-128"/>
              </a:rPr>
              <a:t>)</a:t>
            </a:r>
            <a:r>
              <a:rPr lang="ja-JP" altLang="en-US" sz="1200" dirty="0">
                <a:solidFill>
                  <a:schemeClr val="tx1"/>
                </a:solidFill>
                <a:latin typeface="Arial" pitchFamily="34" charset="0"/>
                <a:ea typeface="ＭＳ Ｐゴシック" pitchFamily="50" charset="-128"/>
              </a:rPr>
              <a:t>をもとに作成</a:t>
            </a:r>
          </a:p>
        </p:txBody>
      </p:sp>
    </p:spTree>
    <p:extLst>
      <p:ext uri="{BB962C8B-B14F-4D97-AF65-F5344CB8AC3E}">
        <p14:creationId xmlns:p14="http://schemas.microsoft.com/office/powerpoint/2010/main" val="390644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noChangeArrowheads="1"/>
          </p:cNvSpPr>
          <p:nvPr>
            <p:ph type="title" idx="4294967295"/>
          </p:nvPr>
        </p:nvSpPr>
        <p:spPr>
          <a:xfrm>
            <a:off x="755576" y="17698"/>
            <a:ext cx="7740162" cy="503238"/>
          </a:xfrm>
        </p:spPr>
        <p:txBody>
          <a:bodyPr>
            <a:normAutofit fontScale="90000"/>
          </a:bodyPr>
          <a:lstStyle/>
          <a:p>
            <a:pPr algn="ctr" eaLnBrk="1" fontAlgn="auto" hangingPunct="1">
              <a:spcAft>
                <a:spcPts val="0"/>
              </a:spcAft>
              <a:defRPr/>
            </a:pPr>
            <a:r>
              <a:rPr lang="ja-JP" altLang="en-US" sz="3600" dirty="0">
                <a:solidFill>
                  <a:schemeClr val="tx2">
                    <a:lumMod val="75000"/>
                  </a:schemeClr>
                </a:solidFill>
                <a:latin typeface="HG創英角ﾎﾟｯﾌﾟ体" pitchFamily="49" charset="-128"/>
                <a:ea typeface="HG創英角ﾎﾟｯﾌﾟ体" pitchFamily="49" charset="-128"/>
              </a:rPr>
              <a:t>公共工事調達方式の変遷</a:t>
            </a:r>
          </a:p>
        </p:txBody>
      </p:sp>
      <p:sp>
        <p:nvSpPr>
          <p:cNvPr id="7171" name="フローチャート : 代替処理 4"/>
          <p:cNvSpPr>
            <a:spLocks noChangeArrowheads="1"/>
          </p:cNvSpPr>
          <p:nvPr/>
        </p:nvSpPr>
        <p:spPr bwMode="auto">
          <a:xfrm>
            <a:off x="107503" y="623220"/>
            <a:ext cx="8905527" cy="876924"/>
          </a:xfrm>
          <a:prstGeom prst="flowChartAlternateProcess">
            <a:avLst/>
          </a:prstGeom>
          <a:solidFill>
            <a:schemeClr val="accent6">
              <a:lumMod val="20000"/>
              <a:lumOff val="80000"/>
            </a:schemeClr>
          </a:solidFill>
          <a:ln w="25400">
            <a:solidFill>
              <a:srgbClr val="385D8A"/>
            </a:solidFill>
            <a:miter lim="800000"/>
            <a:headEnd/>
            <a:tailEnd/>
          </a:ln>
        </p:spPr>
        <p:txBody>
          <a:bodyPr anchor="ctr"/>
          <a:lstStyle/>
          <a:p>
            <a:pPr algn="ctr" eaLnBrk="1" hangingPunct="1">
              <a:defRPr/>
            </a:pPr>
            <a:r>
              <a:rPr kumimoji="0" lang="ja-JP" altLang="en-US" sz="2800" dirty="0">
                <a:solidFill>
                  <a:srgbClr val="254061"/>
                </a:solidFill>
                <a:latin typeface="ＭＳ Ｐゴシック" pitchFamily="50" charset="-128"/>
                <a:ea typeface="HGｺﾞｼｯｸE" pitchFamily="49" charset="-128"/>
              </a:rPr>
              <a:t>「技術重視」による受注者決定</a:t>
            </a:r>
            <a:endParaRPr kumimoji="0" lang="en-US" altLang="ja-JP" sz="2800" dirty="0">
              <a:solidFill>
                <a:srgbClr val="254061"/>
              </a:solidFill>
              <a:latin typeface="ＭＳ Ｐゴシック" pitchFamily="50" charset="-128"/>
              <a:ea typeface="HGｺﾞｼｯｸE" pitchFamily="49" charset="-128"/>
            </a:endParaRPr>
          </a:p>
          <a:p>
            <a:pPr algn="ctr" eaLnBrk="1" hangingPunct="1">
              <a:defRPr/>
            </a:pPr>
            <a:r>
              <a:rPr kumimoji="0" lang="ja-JP" altLang="en-US" sz="2800" dirty="0">
                <a:solidFill>
                  <a:srgbClr val="254061"/>
                </a:solidFill>
                <a:latin typeface="ＭＳ Ｐゴシック" pitchFamily="50" charset="-128"/>
                <a:ea typeface="HGｺﾞｼｯｸE" pitchFamily="49" charset="-128"/>
              </a:rPr>
              <a:t>＜指名競争入札、交渉 </a:t>
            </a:r>
            <a:r>
              <a:rPr kumimoji="0" lang="en-US" altLang="ja-JP" sz="2800" dirty="0" err="1">
                <a:solidFill>
                  <a:srgbClr val="254061"/>
                </a:solidFill>
                <a:latin typeface="ＭＳ Ｐゴシック" pitchFamily="50" charset="-128"/>
                <a:ea typeface="HGｺﾞｼｯｸE" pitchFamily="49" charset="-128"/>
              </a:rPr>
              <a:t>etc</a:t>
            </a:r>
            <a:r>
              <a:rPr kumimoji="0" lang="ja-JP" altLang="en-US" sz="2800" dirty="0">
                <a:solidFill>
                  <a:srgbClr val="254061"/>
                </a:solidFill>
                <a:latin typeface="ＭＳ Ｐゴシック" pitchFamily="50" charset="-128"/>
                <a:ea typeface="HGｺﾞｼｯｸE" pitchFamily="49" charset="-128"/>
              </a:rPr>
              <a:t>＞</a:t>
            </a:r>
            <a:endParaRPr kumimoji="0" lang="ja-JP" altLang="en-US" sz="2800" dirty="0">
              <a:latin typeface="Gill Sans MT"/>
            </a:endParaRPr>
          </a:p>
        </p:txBody>
      </p:sp>
      <p:sp>
        <p:nvSpPr>
          <p:cNvPr id="8" name="フローチャート : 代替処理 4"/>
          <p:cNvSpPr>
            <a:spLocks noChangeArrowheads="1"/>
          </p:cNvSpPr>
          <p:nvPr/>
        </p:nvSpPr>
        <p:spPr bwMode="auto">
          <a:xfrm>
            <a:off x="107503" y="5660579"/>
            <a:ext cx="8905527" cy="892964"/>
          </a:xfrm>
          <a:prstGeom prst="flowChartAlternateProcess">
            <a:avLst/>
          </a:prstGeom>
          <a:solidFill>
            <a:schemeClr val="accent6">
              <a:lumMod val="20000"/>
              <a:lumOff val="80000"/>
            </a:schemeClr>
          </a:solidFill>
          <a:ln w="25400">
            <a:solidFill>
              <a:srgbClr val="385D8A"/>
            </a:solidFill>
            <a:miter lim="800000"/>
            <a:headEnd/>
            <a:tailEnd/>
          </a:ln>
        </p:spPr>
        <p:txBody>
          <a:bodyPr anchor="ctr"/>
          <a:lstStyle/>
          <a:p>
            <a:pPr algn="ctr" eaLnBrk="1" hangingPunct="1">
              <a:defRPr/>
            </a:pPr>
            <a:r>
              <a:rPr kumimoji="0" lang="ja-JP" altLang="en-US" sz="2800" dirty="0">
                <a:solidFill>
                  <a:srgbClr val="254061"/>
                </a:solidFill>
                <a:latin typeface="ＭＳ Ｐゴシック" pitchFamily="50" charset="-128"/>
                <a:ea typeface="HGｺﾞｼｯｸE" pitchFamily="49" charset="-128"/>
              </a:rPr>
              <a:t>「競争重視」による受注者決定</a:t>
            </a:r>
          </a:p>
          <a:p>
            <a:pPr algn="ctr" eaLnBrk="1" hangingPunct="1">
              <a:defRPr/>
            </a:pPr>
            <a:r>
              <a:rPr kumimoji="0" lang="ja-JP" altLang="en-US" sz="2800" dirty="0">
                <a:solidFill>
                  <a:srgbClr val="254061"/>
                </a:solidFill>
                <a:latin typeface="ＭＳ Ｐゴシック" pitchFamily="50" charset="-128"/>
                <a:ea typeface="HGｺﾞｼｯｸE" pitchFamily="49" charset="-128"/>
              </a:rPr>
              <a:t>＜一般競争入札 </a:t>
            </a:r>
            <a:r>
              <a:rPr kumimoji="0" lang="en-US" altLang="ja-JP" sz="2800" dirty="0" err="1">
                <a:solidFill>
                  <a:srgbClr val="254061"/>
                </a:solidFill>
                <a:latin typeface="ＭＳ Ｐゴシック" pitchFamily="50" charset="-128"/>
                <a:ea typeface="HGｺﾞｼｯｸE" pitchFamily="49" charset="-128"/>
              </a:rPr>
              <a:t>etc</a:t>
            </a:r>
            <a:r>
              <a:rPr kumimoji="0" lang="ja-JP" altLang="en-US" sz="2800" dirty="0">
                <a:solidFill>
                  <a:srgbClr val="254061"/>
                </a:solidFill>
                <a:latin typeface="ＭＳ Ｐゴシック" pitchFamily="50" charset="-128"/>
                <a:ea typeface="HGｺﾞｼｯｸE" pitchFamily="49" charset="-128"/>
              </a:rPr>
              <a:t>＞</a:t>
            </a:r>
            <a:endParaRPr kumimoji="0" lang="ja-JP" altLang="en-US" sz="2800" dirty="0">
              <a:latin typeface="Gill Sans MT"/>
            </a:endParaRPr>
          </a:p>
        </p:txBody>
      </p:sp>
      <p:sp>
        <p:nvSpPr>
          <p:cNvPr id="5838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ED819462-2BB9-4768-9EA5-6EE8631A55DD}"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3</a:t>
            </a:fld>
            <a:endParaRPr lang="en-US" altLang="ja-JP" sz="1100" dirty="0">
              <a:solidFill>
                <a:schemeClr val="tx1"/>
              </a:solidFill>
              <a:latin typeface="Arial" pitchFamily="34" charset="0"/>
              <a:ea typeface="ＭＳ Ｐゴシック" pitchFamily="50" charset="-128"/>
            </a:endParaRPr>
          </a:p>
        </p:txBody>
      </p:sp>
      <p:sp>
        <p:nvSpPr>
          <p:cNvPr id="25" name="タイトル 1"/>
          <p:cNvSpPr txBox="1">
            <a:spLocks noChangeArrowheads="1"/>
          </p:cNvSpPr>
          <p:nvPr/>
        </p:nvSpPr>
        <p:spPr>
          <a:xfrm>
            <a:off x="141028" y="2173060"/>
            <a:ext cx="1172872" cy="503238"/>
          </a:xfrm>
          <a:prstGeom prst="rect">
            <a:avLst/>
          </a:prstGeom>
        </p:spPr>
        <p:txBody>
          <a:bodyPr vert="horz" anchor="ctr">
            <a:normAutofit fontScale="90000" lnSpcReduction="2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ja-JP" altLang="en-US" sz="3600" dirty="0">
                <a:solidFill>
                  <a:schemeClr val="accent1">
                    <a:lumMod val="75000"/>
                  </a:schemeClr>
                </a:solidFill>
                <a:latin typeface="HG創英角ﾎﾟｯﾌﾟ体" pitchFamily="49" charset="-128"/>
                <a:ea typeface="HG創英角ﾎﾟｯﾌﾟ体" pitchFamily="49" charset="-128"/>
              </a:rPr>
              <a:t>日本</a:t>
            </a:r>
          </a:p>
        </p:txBody>
      </p:sp>
      <p:sp>
        <p:nvSpPr>
          <p:cNvPr id="26" name="タイトル 1"/>
          <p:cNvSpPr txBox="1">
            <a:spLocks noChangeArrowheads="1"/>
          </p:cNvSpPr>
          <p:nvPr/>
        </p:nvSpPr>
        <p:spPr>
          <a:xfrm>
            <a:off x="8843" y="5305810"/>
            <a:ext cx="1385925" cy="503238"/>
          </a:xfrm>
          <a:prstGeom prst="rect">
            <a:avLst/>
          </a:prstGeom>
        </p:spPr>
        <p:txBody>
          <a:bodyPr vert="horz" anchor="ctr">
            <a:normAutofit fontScale="90000" lnSpcReduction="2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ja-JP" altLang="en-US" sz="3600" dirty="0">
                <a:solidFill>
                  <a:srgbClr val="FFC000"/>
                </a:solidFill>
                <a:latin typeface="HG創英角ﾎﾟｯﾌﾟ体" pitchFamily="49" charset="-128"/>
                <a:ea typeface="HG創英角ﾎﾟｯﾌﾟ体" pitchFamily="49" charset="-128"/>
              </a:rPr>
              <a:t>欧米</a:t>
            </a:r>
          </a:p>
        </p:txBody>
      </p:sp>
      <p:sp>
        <p:nvSpPr>
          <p:cNvPr id="27" name="上カーブ矢印 26"/>
          <p:cNvSpPr/>
          <p:nvPr/>
        </p:nvSpPr>
        <p:spPr>
          <a:xfrm>
            <a:off x="6545408" y="4233366"/>
            <a:ext cx="834904" cy="10015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矢印: 右 4"/>
          <p:cNvSpPr/>
          <p:nvPr/>
        </p:nvSpPr>
        <p:spPr>
          <a:xfrm>
            <a:off x="251520" y="1700808"/>
            <a:ext cx="129614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p:cNvSpPr/>
          <p:nvPr/>
        </p:nvSpPr>
        <p:spPr>
          <a:xfrm>
            <a:off x="1403648" y="2173060"/>
            <a:ext cx="367653" cy="3056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7 pt 6"/>
          <p:cNvSpPr/>
          <p:nvPr/>
        </p:nvSpPr>
        <p:spPr>
          <a:xfrm>
            <a:off x="6456354" y="4955498"/>
            <a:ext cx="1080120" cy="788137"/>
          </a:xfrm>
          <a:prstGeom prst="star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混乱</a:t>
            </a:r>
            <a:endParaRPr kumimoji="1" lang="ja-JP" altLang="en-US" dirty="0">
              <a:solidFill>
                <a:srgbClr val="FF0000"/>
              </a:solidFill>
            </a:endParaRPr>
          </a:p>
        </p:txBody>
      </p:sp>
      <p:sp>
        <p:nvSpPr>
          <p:cNvPr id="9" name="矢印: 上 8"/>
          <p:cNvSpPr/>
          <p:nvPr/>
        </p:nvSpPr>
        <p:spPr>
          <a:xfrm>
            <a:off x="1991650" y="2165004"/>
            <a:ext cx="348102" cy="30641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p:cNvSpPr/>
          <p:nvPr/>
        </p:nvSpPr>
        <p:spPr>
          <a:xfrm>
            <a:off x="2339752" y="1700808"/>
            <a:ext cx="4032448" cy="361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p:cNvSpPr/>
          <p:nvPr/>
        </p:nvSpPr>
        <p:spPr>
          <a:xfrm>
            <a:off x="6417875" y="2173060"/>
            <a:ext cx="386373" cy="1945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上 19"/>
          <p:cNvSpPr/>
          <p:nvPr/>
        </p:nvSpPr>
        <p:spPr>
          <a:xfrm rot="2506962">
            <a:off x="7499500" y="3396212"/>
            <a:ext cx="348102" cy="7901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7 pt 20"/>
          <p:cNvSpPr/>
          <p:nvPr/>
        </p:nvSpPr>
        <p:spPr>
          <a:xfrm>
            <a:off x="1466300" y="5197529"/>
            <a:ext cx="1080120" cy="788137"/>
          </a:xfrm>
          <a:prstGeom prst="star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混乱</a:t>
            </a:r>
            <a:endParaRPr kumimoji="1" lang="ja-JP" altLang="en-US" dirty="0">
              <a:solidFill>
                <a:srgbClr val="FF0000"/>
              </a:solidFill>
            </a:endParaRPr>
          </a:p>
        </p:txBody>
      </p:sp>
      <p:sp>
        <p:nvSpPr>
          <p:cNvPr id="22" name="矢印: 右 21"/>
          <p:cNvSpPr/>
          <p:nvPr/>
        </p:nvSpPr>
        <p:spPr>
          <a:xfrm>
            <a:off x="45361" y="5866152"/>
            <a:ext cx="3374511" cy="481817"/>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p:cNvSpPr/>
          <p:nvPr/>
        </p:nvSpPr>
        <p:spPr>
          <a:xfrm rot="19032280">
            <a:off x="2983028" y="4358118"/>
            <a:ext cx="3374511" cy="481817"/>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p:cNvSpPr/>
          <p:nvPr/>
        </p:nvSpPr>
        <p:spPr>
          <a:xfrm rot="19032280">
            <a:off x="5606564" y="2107745"/>
            <a:ext cx="3079126" cy="481817"/>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090404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randombar(horizont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5" grpId="0" animBg="1"/>
      <p:bldP spid="6" grpId="0" animBg="1"/>
      <p:bldP spid="7" grpId="0" animBg="1"/>
      <p:bldP spid="9" grpId="0" animBg="1"/>
      <p:bldP spid="16" grpId="0" animBg="1"/>
      <p:bldP spid="19" grpId="0" animBg="1"/>
      <p:bldP spid="20" grpId="0" animBg="1"/>
      <p:bldP spid="21" grpId="0" animBg="1"/>
      <p:bldP spid="22"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30</a:t>
            </a:fld>
            <a:endParaRPr lang="en-US" altLang="ja-JP"/>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5"/>
            <a:ext cx="8820472" cy="6871715"/>
          </a:xfrm>
          <a:prstGeom prst="rect">
            <a:avLst/>
          </a:prstGeom>
        </p:spPr>
      </p:pic>
      <p:sp>
        <p:nvSpPr>
          <p:cNvPr id="4" name="テキスト ボックス 3"/>
          <p:cNvSpPr txBox="1"/>
          <p:nvPr/>
        </p:nvSpPr>
        <p:spPr>
          <a:xfrm>
            <a:off x="4283968" y="1124744"/>
            <a:ext cx="3057247" cy="584775"/>
          </a:xfrm>
          <a:prstGeom prst="rect">
            <a:avLst/>
          </a:prstGeom>
          <a:noFill/>
        </p:spPr>
        <p:txBody>
          <a:bodyPr wrap="none" rtlCol="0">
            <a:spAutoFit/>
          </a:bodyPr>
          <a:lstStyle/>
          <a:p>
            <a:r>
              <a:rPr lang="ja-JP" altLang="ja-JP" sz="3200" dirty="0">
                <a:solidFill>
                  <a:schemeClr val="bg1">
                    <a:lumMod val="75000"/>
                  </a:schemeClr>
                </a:solidFill>
              </a:rPr>
              <a:t>米国の建設投資</a:t>
            </a:r>
            <a:endParaRPr kumimoji="1" lang="ja-JP" altLang="en-US" sz="3200" dirty="0">
              <a:solidFill>
                <a:schemeClr val="bg1">
                  <a:lumMod val="75000"/>
                </a:schemeClr>
              </a:solidFill>
            </a:endParaRPr>
          </a:p>
        </p:txBody>
      </p:sp>
      <p:sp>
        <p:nvSpPr>
          <p:cNvPr id="5" name="正方形/長方形 4"/>
          <p:cNvSpPr/>
          <p:nvPr/>
        </p:nvSpPr>
        <p:spPr>
          <a:xfrm>
            <a:off x="3851180" y="4725144"/>
            <a:ext cx="4796092" cy="1077218"/>
          </a:xfrm>
          <a:prstGeom prst="rect">
            <a:avLst/>
          </a:prstGeom>
        </p:spPr>
        <p:txBody>
          <a:bodyPr wrap="square">
            <a:spAutoFit/>
          </a:bodyPr>
          <a:lstStyle/>
          <a:p>
            <a:pPr algn="ctr">
              <a:spcAft>
                <a:spcPts val="0"/>
              </a:spcAft>
            </a:pPr>
            <a:r>
              <a:rPr lang="ja-JP" altLang="en-US" sz="3200" b="1" kern="100" dirty="0">
                <a:solidFill>
                  <a:schemeClr val="tx1">
                    <a:lumMod val="65000"/>
                    <a:lumOff val="35000"/>
                  </a:schemeClr>
                </a:solidFill>
                <a:latin typeface="+mn-ea"/>
                <a:ea typeface="+mn-ea"/>
                <a:cs typeface="Times New Roman" panose="02020603050405020304" pitchFamily="18" charset="0"/>
              </a:rPr>
              <a:t>米国の</a:t>
            </a:r>
            <a:r>
              <a:rPr lang="ja-JP" altLang="ja-JP" sz="3200" b="1" kern="100" dirty="0">
                <a:solidFill>
                  <a:schemeClr val="tx1">
                    <a:lumMod val="65000"/>
                    <a:lumOff val="35000"/>
                  </a:schemeClr>
                </a:solidFill>
                <a:latin typeface="+mn-ea"/>
                <a:ea typeface="+mn-ea"/>
                <a:cs typeface="Times New Roman" panose="02020603050405020304" pitchFamily="18" charset="0"/>
              </a:rPr>
              <a:t>建設</a:t>
            </a:r>
            <a:r>
              <a:rPr lang="ja-JP" altLang="en-US" sz="3200" b="1" kern="100" dirty="0">
                <a:solidFill>
                  <a:schemeClr val="tx1">
                    <a:lumMod val="65000"/>
                    <a:lumOff val="35000"/>
                  </a:schemeClr>
                </a:solidFill>
                <a:latin typeface="+mn-ea"/>
                <a:ea typeface="+mn-ea"/>
                <a:cs typeface="Times New Roman" panose="02020603050405020304" pitchFamily="18" charset="0"/>
              </a:rPr>
              <a:t>労働者</a:t>
            </a:r>
            <a:endParaRPr lang="en-US" altLang="ja-JP" sz="3200" b="1" kern="100" dirty="0">
              <a:solidFill>
                <a:schemeClr val="tx1">
                  <a:lumMod val="65000"/>
                  <a:lumOff val="35000"/>
                </a:schemeClr>
              </a:solidFill>
              <a:latin typeface="+mn-ea"/>
              <a:ea typeface="+mn-ea"/>
              <a:cs typeface="Times New Roman" panose="02020603050405020304" pitchFamily="18" charset="0"/>
            </a:endParaRPr>
          </a:p>
          <a:p>
            <a:pPr algn="ctr">
              <a:spcAft>
                <a:spcPts val="0"/>
              </a:spcAft>
            </a:pPr>
            <a:r>
              <a:rPr lang="ja-JP" altLang="en-US" sz="3200" b="1" kern="100" dirty="0">
                <a:solidFill>
                  <a:schemeClr val="tx1">
                    <a:lumMod val="65000"/>
                    <a:lumOff val="35000"/>
                  </a:schemeClr>
                </a:solidFill>
                <a:latin typeface="+mn-ea"/>
                <a:ea typeface="+mn-ea"/>
                <a:cs typeface="Times New Roman" panose="02020603050405020304" pitchFamily="18" charset="0"/>
              </a:rPr>
              <a:t>賃金上昇率</a:t>
            </a:r>
            <a:endParaRPr lang="ja-JP" altLang="ja-JP" sz="3200" b="1" kern="100" dirty="0">
              <a:solidFill>
                <a:schemeClr val="tx1">
                  <a:lumMod val="65000"/>
                  <a:lumOff val="35000"/>
                </a:schemeClr>
              </a:solidFill>
              <a:effectLst/>
              <a:latin typeface="+mn-ea"/>
              <a:ea typeface="+mn-ea"/>
              <a:cs typeface="Times New Roman" panose="02020603050405020304" pitchFamily="18" charset="0"/>
            </a:endParaRPr>
          </a:p>
        </p:txBody>
      </p:sp>
      <p:sp>
        <p:nvSpPr>
          <p:cNvPr id="6" name="角丸四角形 5"/>
          <p:cNvSpPr/>
          <p:nvPr/>
        </p:nvSpPr>
        <p:spPr>
          <a:xfrm>
            <a:off x="1991954" y="6673883"/>
            <a:ext cx="6624736" cy="20459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角丸四角形 7"/>
          <p:cNvSpPr/>
          <p:nvPr/>
        </p:nvSpPr>
        <p:spPr>
          <a:xfrm>
            <a:off x="2006796" y="4828648"/>
            <a:ext cx="6624736" cy="1783810"/>
          </a:xfrm>
          <a:prstGeom prst="round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4395578" y="4403747"/>
            <a:ext cx="4740400" cy="276999"/>
          </a:xfrm>
          <a:prstGeom prst="rect">
            <a:avLst/>
          </a:prstGeom>
          <a:noFill/>
        </p:spPr>
        <p:txBody>
          <a:bodyPr wrap="none" rtlCol="0">
            <a:spAutoFit/>
          </a:bodyPr>
          <a:lstStyle/>
          <a:p>
            <a:r>
              <a:rPr lang="ja-JP" altLang="en-US" sz="1200" dirty="0"/>
              <a:t>出典</a:t>
            </a:r>
            <a:r>
              <a:rPr lang="en-US" altLang="ja-JP" sz="1200" dirty="0"/>
              <a:t>:</a:t>
            </a:r>
            <a:r>
              <a:rPr lang="ja-JP" altLang="en-US" sz="1200" dirty="0"/>
              <a:t> </a:t>
            </a:r>
            <a:r>
              <a:rPr lang="en-US" altLang="ja-JP" sz="1200" dirty="0"/>
              <a:t>US Census Bureau</a:t>
            </a:r>
            <a:r>
              <a:rPr lang="ja-JP" altLang="en-US" sz="1200" dirty="0"/>
              <a:t>及び</a:t>
            </a:r>
            <a:r>
              <a:rPr lang="en-US" altLang="ja-JP" sz="1200" dirty="0"/>
              <a:t>Construction Labor Research Council</a:t>
            </a:r>
            <a:endParaRPr kumimoji="1" lang="ja-JP" altLang="en-US" sz="1200" dirty="0"/>
          </a:p>
        </p:txBody>
      </p:sp>
      <p:sp>
        <p:nvSpPr>
          <p:cNvPr id="10" name="Text Box 8"/>
          <p:cNvSpPr txBox="1">
            <a:spLocks noChangeArrowheads="1"/>
          </p:cNvSpPr>
          <p:nvPr/>
        </p:nvSpPr>
        <p:spPr bwMode="auto">
          <a:xfrm>
            <a:off x="2187324" y="6114737"/>
            <a:ext cx="3131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en-US" altLang="ja-JP" sz="1100" dirty="0" smtClean="0">
                <a:solidFill>
                  <a:srgbClr val="C00000"/>
                </a:solidFill>
                <a:latin typeface="Arial" pitchFamily="34" charset="0"/>
                <a:ea typeface="ＭＳ Ｐゴシック" pitchFamily="50" charset="-128"/>
              </a:rPr>
              <a:t>Union</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Construction</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Labor</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Cost</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Trends</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and</a:t>
            </a:r>
          </a:p>
          <a:p>
            <a:pPr eaLnBrk="1" hangingPunct="1">
              <a:lnSpc>
                <a:spcPct val="100000"/>
              </a:lnSpc>
              <a:spcBef>
                <a:spcPct val="0"/>
              </a:spcBef>
              <a:buClrTx/>
              <a:buFontTx/>
              <a:buNone/>
            </a:pP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Outlook</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2014</a:t>
            </a:r>
            <a:r>
              <a:rPr lang="ja-JP" altLang="en-US" sz="1100" dirty="0" err="1" smtClean="0">
                <a:solidFill>
                  <a:srgbClr val="C00000"/>
                </a:solidFill>
                <a:latin typeface="Arial" pitchFamily="34" charset="0"/>
                <a:ea typeface="ＭＳ Ｐゴシック" pitchFamily="50" charset="-128"/>
              </a:rPr>
              <a:t>、</a:t>
            </a:r>
            <a:r>
              <a:rPr lang="en-US" altLang="ja-JP" sz="1100" dirty="0" smtClean="0">
                <a:solidFill>
                  <a:srgbClr val="C00000"/>
                </a:solidFill>
                <a:latin typeface="Arial" pitchFamily="34" charset="0"/>
                <a:ea typeface="ＭＳ Ｐゴシック" pitchFamily="50" charset="-128"/>
              </a:rPr>
              <a:t>Construction</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Research</a:t>
            </a:r>
            <a:r>
              <a:rPr lang="ja-JP" altLang="en-US" sz="1100" dirty="0" smtClean="0">
                <a:solidFill>
                  <a:srgbClr val="C00000"/>
                </a:solidFill>
                <a:latin typeface="Arial" pitchFamily="34" charset="0"/>
                <a:ea typeface="ＭＳ Ｐゴシック" pitchFamily="50" charset="-128"/>
              </a:rPr>
              <a:t> </a:t>
            </a:r>
            <a:r>
              <a:rPr lang="en-US" altLang="ja-JP" sz="1100" dirty="0" smtClean="0">
                <a:solidFill>
                  <a:srgbClr val="C00000"/>
                </a:solidFill>
                <a:latin typeface="Arial" pitchFamily="34" charset="0"/>
                <a:ea typeface="ＭＳ Ｐゴシック" pitchFamily="50" charset="-128"/>
              </a:rPr>
              <a:t>Council</a:t>
            </a:r>
            <a:endParaRPr lang="ja-JP" altLang="en-US" sz="1100" dirty="0">
              <a:solidFill>
                <a:srgbClr val="C00000"/>
              </a:solidFill>
              <a:latin typeface="Arial" pitchFamily="34" charset="0"/>
              <a:ea typeface="ＭＳ Ｐゴシック" pitchFamily="50" charset="-128"/>
            </a:endParaRPr>
          </a:p>
        </p:txBody>
      </p:sp>
    </p:spTree>
    <p:extLst>
      <p:ext uri="{BB962C8B-B14F-4D97-AF65-F5344CB8AC3E}">
        <p14:creationId xmlns:p14="http://schemas.microsoft.com/office/powerpoint/2010/main" val="309553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00760" y="0"/>
            <a:ext cx="57438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600" b="1" dirty="0">
                <a:solidFill>
                  <a:schemeClr val="tx1"/>
                </a:solidFill>
                <a:latin typeface="HG創英角ﾎﾟｯﾌﾟ体" pitchFamily="49" charset="-128"/>
                <a:ea typeface="HG創英角ﾎﾟｯﾌﾟ体" pitchFamily="49" charset="-128"/>
              </a:rPr>
              <a:t>わが国の落札率低下の要因</a:t>
            </a:r>
            <a:endParaRPr kumimoji="0" lang="ja-JP" altLang="en-US" sz="3600" dirty="0">
              <a:solidFill>
                <a:schemeClr val="tx1"/>
              </a:solidFill>
              <a:latin typeface="HG創英角ﾎﾟｯﾌﾟ体" pitchFamily="49" charset="-128"/>
              <a:ea typeface="HG創英角ﾎﾟｯﾌﾟ体" pitchFamily="49" charset="-128"/>
            </a:endParaRPr>
          </a:p>
        </p:txBody>
      </p:sp>
      <p:sp>
        <p:nvSpPr>
          <p:cNvPr id="15366" name="Text Box 2"/>
          <p:cNvSpPr txBox="1">
            <a:spLocks noChangeArrowheads="1"/>
          </p:cNvSpPr>
          <p:nvPr/>
        </p:nvSpPr>
        <p:spPr bwMode="auto">
          <a:xfrm>
            <a:off x="1534210" y="4967437"/>
            <a:ext cx="62071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600" b="1" dirty="0">
                <a:solidFill>
                  <a:srgbClr val="002060"/>
                </a:solidFill>
                <a:latin typeface="HG創英角ﾎﾟｯﾌﾟ体" pitchFamily="49" charset="-128"/>
                <a:ea typeface="HG創英角ﾎﾟｯﾌﾟ体" pitchFamily="49" charset="-128"/>
              </a:rPr>
              <a:t>官が価格の上限を決める構造</a:t>
            </a:r>
            <a:endParaRPr kumimoji="0" lang="ja-JP" altLang="en-US" sz="3600" dirty="0">
              <a:solidFill>
                <a:srgbClr val="002060"/>
              </a:solidFill>
              <a:latin typeface="HG創英角ﾎﾟｯﾌﾟ体" pitchFamily="49" charset="-128"/>
              <a:ea typeface="HG創英角ﾎﾟｯﾌﾟ体" pitchFamily="49" charset="-128"/>
            </a:endParaRPr>
          </a:p>
        </p:txBody>
      </p:sp>
      <p:sp>
        <p:nvSpPr>
          <p:cNvPr id="12" name="AutoShape 6"/>
          <p:cNvSpPr>
            <a:spLocks noChangeArrowheads="1"/>
          </p:cNvSpPr>
          <p:nvPr/>
        </p:nvSpPr>
        <p:spPr bwMode="auto">
          <a:xfrm>
            <a:off x="107504" y="636970"/>
            <a:ext cx="8905528" cy="2720022"/>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ja-JP" altLang="en-US" sz="3200" dirty="0">
                <a:solidFill>
                  <a:schemeClr val="tx1"/>
                </a:solidFill>
                <a:latin typeface="Arial" pitchFamily="34" charset="0"/>
                <a:ea typeface="HGｺﾞｼｯｸE" pitchFamily="49" charset="-128"/>
              </a:rPr>
              <a:t>１．競争者の存在を不可能にする</a:t>
            </a:r>
            <a:endParaRPr lang="en-US" altLang="ja-JP" sz="3200"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lang="ja-JP" altLang="en-US" sz="3200" dirty="0">
                <a:solidFill>
                  <a:schemeClr val="tx1"/>
                </a:solidFill>
                <a:latin typeface="Arial" pitchFamily="34" charset="0"/>
                <a:ea typeface="HGｺﾞｼｯｸE" pitchFamily="49" charset="-128"/>
              </a:rPr>
              <a:t>２．変更増や将来の継続的受注による利益確保</a:t>
            </a:r>
            <a:endParaRPr lang="en-US" altLang="ja-JP" sz="3200" dirty="0">
              <a:solidFill>
                <a:schemeClr val="tx1"/>
              </a:solidFill>
              <a:latin typeface="Arial" pitchFamily="34" charset="0"/>
              <a:ea typeface="HGｺﾞｼｯｸE" pitchFamily="49" charset="-128"/>
            </a:endParaRPr>
          </a:p>
          <a:p>
            <a:pPr eaLnBrk="1" hangingPunct="1">
              <a:lnSpc>
                <a:spcPct val="100000"/>
              </a:lnSpc>
              <a:spcBef>
                <a:spcPct val="0"/>
              </a:spcBef>
              <a:buClrTx/>
              <a:buFontTx/>
              <a:buNone/>
            </a:pPr>
            <a:r>
              <a:rPr lang="ja-JP" altLang="en-US" sz="3200" dirty="0">
                <a:solidFill>
                  <a:srgbClr val="C00000"/>
                </a:solidFill>
                <a:latin typeface="Arial" pitchFamily="34" charset="0"/>
                <a:ea typeface="HGｺﾞｼｯｸE" pitchFamily="49" charset="-128"/>
              </a:rPr>
              <a:t>３．従業員や機械を遊ばせるよりは受注により</a:t>
            </a:r>
            <a:endParaRPr lang="en-US" altLang="ja-JP" sz="3200" dirty="0">
              <a:solidFill>
                <a:srgbClr val="C00000"/>
              </a:solidFill>
              <a:latin typeface="Arial" pitchFamily="34" charset="0"/>
              <a:ea typeface="HGｺﾞｼｯｸE" pitchFamily="49" charset="-128"/>
            </a:endParaRPr>
          </a:p>
          <a:p>
            <a:pPr eaLnBrk="1" hangingPunct="1">
              <a:lnSpc>
                <a:spcPct val="100000"/>
              </a:lnSpc>
              <a:spcBef>
                <a:spcPct val="0"/>
              </a:spcBef>
              <a:buClrTx/>
              <a:buFontTx/>
              <a:buNone/>
            </a:pPr>
            <a:r>
              <a:rPr lang="ja-JP" altLang="en-US" sz="3200" dirty="0">
                <a:solidFill>
                  <a:srgbClr val="C00000"/>
                </a:solidFill>
                <a:latin typeface="Arial" pitchFamily="34" charset="0"/>
                <a:ea typeface="HGｺﾞｼｯｸE" pitchFamily="49" charset="-128"/>
              </a:rPr>
              <a:t>　　雇用を確保</a:t>
            </a:r>
            <a:endParaRPr lang="en-US" altLang="ja-JP" sz="3200" dirty="0">
              <a:solidFill>
                <a:srgbClr val="C00000"/>
              </a:solidFill>
              <a:latin typeface="Arial" pitchFamily="34" charset="0"/>
              <a:ea typeface="HGｺﾞｼｯｸE" pitchFamily="49" charset="-128"/>
            </a:endParaRPr>
          </a:p>
          <a:p>
            <a:pPr eaLnBrk="1" hangingPunct="1">
              <a:lnSpc>
                <a:spcPct val="100000"/>
              </a:lnSpc>
              <a:spcBef>
                <a:spcPct val="0"/>
              </a:spcBef>
              <a:buClrTx/>
              <a:buFontTx/>
              <a:buNone/>
            </a:pPr>
            <a:r>
              <a:rPr lang="ja-JP" altLang="en-US" sz="3200" dirty="0">
                <a:solidFill>
                  <a:srgbClr val="C00000"/>
                </a:solidFill>
                <a:latin typeface="Arial" pitchFamily="34" charset="0"/>
                <a:ea typeface="HGｺﾞｼｯｸE" pitchFamily="49" charset="-128"/>
              </a:rPr>
              <a:t>４．将来の受注のため受注実績を確保</a:t>
            </a:r>
            <a:endParaRPr lang="en-US" altLang="ja-JP" sz="3200" dirty="0">
              <a:solidFill>
                <a:srgbClr val="C00000"/>
              </a:solidFill>
              <a:latin typeface="Arial" pitchFamily="34" charset="0"/>
              <a:ea typeface="HGｺﾞｼｯｸE" pitchFamily="49" charset="-128"/>
            </a:endParaRPr>
          </a:p>
        </p:txBody>
      </p:sp>
      <p:sp>
        <p:nvSpPr>
          <p:cNvPr id="13" name="AutoShape 7"/>
          <p:cNvSpPr>
            <a:spLocks noChangeArrowheads="1"/>
          </p:cNvSpPr>
          <p:nvPr/>
        </p:nvSpPr>
        <p:spPr bwMode="auto">
          <a:xfrm>
            <a:off x="4572700" y="5733256"/>
            <a:ext cx="3959740" cy="1028949"/>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2800" dirty="0">
                <a:solidFill>
                  <a:srgbClr val="C00000"/>
                </a:solidFill>
                <a:latin typeface="Arial" charset="0"/>
                <a:ea typeface="HGｺﾞｼｯｸE" pitchFamily="49" charset="-128"/>
              </a:rPr>
              <a:t>上流から下流へと決まる</a:t>
            </a:r>
            <a:endParaRPr lang="en-US" altLang="ja-JP" sz="2800" dirty="0">
              <a:solidFill>
                <a:srgbClr val="C00000"/>
              </a:solidFill>
              <a:latin typeface="Arial" charset="0"/>
              <a:ea typeface="HGｺﾞｼｯｸE" pitchFamily="49" charset="-128"/>
            </a:endParaRPr>
          </a:p>
          <a:p>
            <a:pPr algn="ctr" eaLnBrk="1" hangingPunct="1">
              <a:defRPr/>
            </a:pPr>
            <a:r>
              <a:rPr lang="ja-JP" altLang="en-US" sz="2800" dirty="0">
                <a:solidFill>
                  <a:srgbClr val="C00000"/>
                </a:solidFill>
                <a:latin typeface="Arial" charset="0"/>
                <a:ea typeface="HGｺﾞｼｯｸE" pitchFamily="49" charset="-128"/>
              </a:rPr>
              <a:t>価格決定構造</a:t>
            </a:r>
            <a:endParaRPr kumimoji="0" lang="ja-JP" altLang="en-US" sz="2800" b="1" dirty="0">
              <a:solidFill>
                <a:srgbClr val="C00000"/>
              </a:solidFill>
              <a:latin typeface="Arial" charset="0"/>
              <a:ea typeface="HGｺﾞｼｯｸE" pitchFamily="49" charset="-128"/>
            </a:endParaRPr>
          </a:p>
        </p:txBody>
      </p:sp>
      <p:sp>
        <p:nvSpPr>
          <p:cNvPr id="14" name="AutoShape 7"/>
          <p:cNvSpPr>
            <a:spLocks noChangeArrowheads="1"/>
          </p:cNvSpPr>
          <p:nvPr/>
        </p:nvSpPr>
        <p:spPr bwMode="auto">
          <a:xfrm>
            <a:off x="683568" y="5733257"/>
            <a:ext cx="3231162" cy="102894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2800" dirty="0">
                <a:solidFill>
                  <a:srgbClr val="C00000"/>
                </a:solidFill>
                <a:latin typeface="Arial" charset="0"/>
                <a:ea typeface="HGｺﾞｼｯｸE" pitchFamily="49" charset="-128"/>
              </a:rPr>
              <a:t>予定価格の</a:t>
            </a:r>
            <a:endParaRPr lang="en-US" altLang="ja-JP" sz="2800" dirty="0">
              <a:solidFill>
                <a:srgbClr val="C00000"/>
              </a:solidFill>
              <a:latin typeface="Arial" charset="0"/>
              <a:ea typeface="HGｺﾞｼｯｸE" pitchFamily="49" charset="-128"/>
            </a:endParaRPr>
          </a:p>
          <a:p>
            <a:pPr algn="ctr" eaLnBrk="1" hangingPunct="1">
              <a:defRPr/>
            </a:pPr>
            <a:r>
              <a:rPr lang="ja-JP" altLang="en-US" sz="2800" dirty="0">
                <a:solidFill>
                  <a:srgbClr val="C00000"/>
                </a:solidFill>
                <a:latin typeface="Arial" charset="0"/>
                <a:ea typeface="HGｺﾞｼｯｸE" pitchFamily="49" charset="-128"/>
              </a:rPr>
              <a:t>上限拘束制度</a:t>
            </a:r>
            <a:endParaRPr kumimoji="0" lang="ja-JP" altLang="en-US" sz="2800" b="1" dirty="0">
              <a:solidFill>
                <a:srgbClr val="C00000"/>
              </a:solidFill>
              <a:latin typeface="Arial" charset="0"/>
              <a:ea typeface="HGｺﾞｼｯｸE" pitchFamily="49" charset="-128"/>
            </a:endParaRPr>
          </a:p>
        </p:txBody>
      </p:sp>
      <p:sp>
        <p:nvSpPr>
          <p:cNvPr id="2" name="上矢印 1"/>
          <p:cNvSpPr/>
          <p:nvPr/>
        </p:nvSpPr>
        <p:spPr>
          <a:xfrm>
            <a:off x="2682314" y="4661389"/>
            <a:ext cx="378077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123728" y="3955351"/>
            <a:ext cx="4608512" cy="504056"/>
          </a:xfrm>
          <a:prstGeom prst="rect">
            <a:avLst/>
          </a:prstGeom>
          <a:solidFill>
            <a:srgbClr val="CC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HG創英角ｺﾞｼｯｸUB" panose="020B0909000000000000" pitchFamily="49" charset="-128"/>
                <a:ea typeface="HG創英角ｺﾞｼｯｸUB" panose="020B0909000000000000" pitchFamily="49" charset="-128"/>
              </a:rPr>
              <a:t>デフレスパイラル</a:t>
            </a:r>
          </a:p>
        </p:txBody>
      </p:sp>
      <p:sp>
        <p:nvSpPr>
          <p:cNvPr id="15" name="上矢印 14"/>
          <p:cNvSpPr/>
          <p:nvPr/>
        </p:nvSpPr>
        <p:spPr>
          <a:xfrm rot="10800000">
            <a:off x="2747399" y="3453318"/>
            <a:ext cx="378077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fld id="{F17E8D1B-9A71-4202-B3F0-348051FC76EA}" type="slidenum">
              <a:rPr lang="ja-JP" altLang="en-US" smtClean="0"/>
              <a:pPr>
                <a:defRPr/>
              </a:pPr>
              <a:t>31</a:t>
            </a:fld>
            <a:endParaRPr lang="en-US" altLang="ja-JP"/>
          </a:p>
        </p:txBody>
      </p:sp>
    </p:spTree>
    <p:extLst>
      <p:ext uri="{BB962C8B-B14F-4D97-AF65-F5344CB8AC3E}">
        <p14:creationId xmlns:p14="http://schemas.microsoft.com/office/powerpoint/2010/main" val="730029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処理 3"/>
          <p:cNvSpPr>
            <a:spLocks noChangeArrowheads="1"/>
          </p:cNvSpPr>
          <p:nvPr/>
        </p:nvSpPr>
        <p:spPr bwMode="auto">
          <a:xfrm>
            <a:off x="539553" y="1462138"/>
            <a:ext cx="7992887" cy="1086211"/>
          </a:xfrm>
          <a:prstGeom prst="flowChartProcess">
            <a:avLst/>
          </a:prstGeom>
          <a:solidFill>
            <a:schemeClr val="bg1">
              <a:lumMod val="95000"/>
            </a:schemeClr>
          </a:solidFill>
          <a:ln w="25400">
            <a:solidFill>
              <a:srgbClr val="385D8A"/>
            </a:solidFill>
            <a:miter lim="800000"/>
            <a:headEnd/>
            <a:tailEnd/>
          </a:ln>
        </p:spPr>
        <p:txBody>
          <a:bodyPr anchor="ctr"/>
          <a:lstStyle/>
          <a:p>
            <a:pPr indent="133350" algn="ctr" eaLnBrk="1" fontAlgn="auto" hangingPunct="1">
              <a:spcBef>
                <a:spcPts val="0"/>
              </a:spcBef>
              <a:spcAft>
                <a:spcPts val="0"/>
              </a:spcAft>
              <a:defRPr/>
            </a:pPr>
            <a:r>
              <a:rPr kumimoji="0" lang="ja-JP" altLang="en-US" b="1" dirty="0">
                <a:solidFill>
                  <a:srgbClr val="C00000"/>
                </a:solidFill>
                <a:latin typeface="ＭＳ 明朝" pitchFamily="17" charset="-128"/>
                <a:sym typeface="Times New Roman" pitchFamily="18" charset="0"/>
              </a:rPr>
              <a:t>　</a:t>
            </a:r>
            <a:r>
              <a:rPr kumimoji="0" lang="ja-JP" altLang="en-US" sz="3600" b="1" dirty="0">
                <a:solidFill>
                  <a:srgbClr val="002060"/>
                </a:solidFill>
                <a:latin typeface="ＭＳ Ｐゴシック" pitchFamily="50" charset="-128"/>
              </a:rPr>
              <a:t>調整行為がなく価格の叩き合いに</a:t>
            </a:r>
            <a:endParaRPr kumimoji="0" lang="en-US" altLang="ja-JP" sz="3600" b="1" dirty="0">
              <a:solidFill>
                <a:srgbClr val="002060"/>
              </a:solidFill>
              <a:latin typeface="ＭＳ Ｐゴシック" pitchFamily="50" charset="-128"/>
            </a:endParaRPr>
          </a:p>
          <a:p>
            <a:pPr indent="133350" algn="ctr" eaLnBrk="1" fontAlgn="auto" hangingPunct="1">
              <a:spcBef>
                <a:spcPts val="0"/>
              </a:spcBef>
              <a:spcAft>
                <a:spcPts val="0"/>
              </a:spcAft>
              <a:defRPr/>
            </a:pPr>
            <a:r>
              <a:rPr kumimoji="0" lang="ja-JP" altLang="en-US" sz="3600" b="1" dirty="0">
                <a:solidFill>
                  <a:srgbClr val="7030A0"/>
                </a:solidFill>
                <a:latin typeface="ＭＳ Ｐゴシック" pitchFamily="50" charset="-128"/>
              </a:rPr>
              <a:t>一方で、不調・不落が多発</a:t>
            </a:r>
            <a:endParaRPr kumimoji="0" lang="ja-JP" altLang="en-US" sz="3600" b="1" dirty="0">
              <a:solidFill>
                <a:srgbClr val="7030A0"/>
              </a:solidFill>
              <a:latin typeface="+mn-lt"/>
            </a:endParaRPr>
          </a:p>
        </p:txBody>
      </p:sp>
      <p:sp>
        <p:nvSpPr>
          <p:cNvPr id="6" name="テキスト ボックス 5"/>
          <p:cNvSpPr txBox="1"/>
          <p:nvPr/>
        </p:nvSpPr>
        <p:spPr>
          <a:xfrm>
            <a:off x="2984336" y="13246"/>
            <a:ext cx="3057248" cy="584775"/>
          </a:xfrm>
          <a:prstGeom prst="rect">
            <a:avLst/>
          </a:prstGeom>
          <a:noFill/>
        </p:spPr>
        <p:txBody>
          <a:bodyPr wrap="none">
            <a:spAutoFit/>
          </a:bodyPr>
          <a:lstStyle/>
          <a:p>
            <a:pPr algn="ctr" eaLnBrk="1" fontAlgn="auto" hangingPunct="1">
              <a:spcBef>
                <a:spcPts val="0"/>
              </a:spcBef>
              <a:spcAft>
                <a:spcPts val="0"/>
              </a:spcAft>
              <a:defRPr/>
            </a:pPr>
            <a:r>
              <a:rPr kumimoji="0" lang="ja-JP" altLang="en-US" sz="3200" dirty="0">
                <a:solidFill>
                  <a:schemeClr val="accent6"/>
                </a:solidFill>
                <a:latin typeface="HGP創英角ﾎﾟｯﾌﾟ体" pitchFamily="50" charset="-128"/>
                <a:ea typeface="HGP創英角ﾎﾟｯﾌﾟ体" pitchFamily="50" charset="-128"/>
              </a:rPr>
              <a:t>「談合決別」以来</a:t>
            </a:r>
          </a:p>
        </p:txBody>
      </p:sp>
      <p:sp>
        <p:nvSpPr>
          <p:cNvPr id="7" name="下矢印 6"/>
          <p:cNvSpPr/>
          <p:nvPr/>
        </p:nvSpPr>
        <p:spPr>
          <a:xfrm>
            <a:off x="3376876" y="3883874"/>
            <a:ext cx="2318238" cy="458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ja-JP" altLang="en-US"/>
          </a:p>
        </p:txBody>
      </p:sp>
      <p:sp>
        <p:nvSpPr>
          <p:cNvPr id="8" name="円/楕円 7"/>
          <p:cNvSpPr/>
          <p:nvPr/>
        </p:nvSpPr>
        <p:spPr>
          <a:xfrm>
            <a:off x="109210" y="4299446"/>
            <a:ext cx="4824046" cy="130095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ja-JP" altLang="en-US" sz="3600" b="1" dirty="0">
                <a:solidFill>
                  <a:srgbClr val="FF0000"/>
                </a:solidFill>
              </a:rPr>
              <a:t>品質に対する</a:t>
            </a:r>
            <a:endParaRPr kumimoji="0" lang="en-US" altLang="ja-JP" sz="3600" b="1" dirty="0">
              <a:solidFill>
                <a:srgbClr val="FF0000"/>
              </a:solidFill>
            </a:endParaRPr>
          </a:p>
          <a:p>
            <a:pPr algn="ctr" eaLnBrk="1" fontAlgn="auto" hangingPunct="1">
              <a:spcBef>
                <a:spcPts val="0"/>
              </a:spcBef>
              <a:spcAft>
                <a:spcPts val="0"/>
              </a:spcAft>
              <a:defRPr/>
            </a:pPr>
            <a:r>
              <a:rPr kumimoji="0" lang="ja-JP" altLang="en-US" sz="3600" b="1" dirty="0">
                <a:solidFill>
                  <a:srgbClr val="FF0000"/>
                </a:solidFill>
              </a:rPr>
              <a:t>懸念</a:t>
            </a:r>
          </a:p>
        </p:txBody>
      </p:sp>
      <p:sp>
        <p:nvSpPr>
          <p:cNvPr id="9" name="円/楕円 8"/>
          <p:cNvSpPr/>
          <p:nvPr/>
        </p:nvSpPr>
        <p:spPr>
          <a:xfrm>
            <a:off x="4139952" y="4293096"/>
            <a:ext cx="4825512" cy="130730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ja-JP" altLang="en-US" sz="3600" b="1" dirty="0">
                <a:solidFill>
                  <a:srgbClr val="FF0000"/>
                </a:solidFill>
              </a:rPr>
              <a:t>優良な企業が</a:t>
            </a:r>
            <a:endParaRPr kumimoji="0" lang="en-US" altLang="ja-JP" sz="3600" b="1" dirty="0">
              <a:solidFill>
                <a:srgbClr val="FF0000"/>
              </a:solidFill>
            </a:endParaRPr>
          </a:p>
          <a:p>
            <a:pPr algn="ctr" eaLnBrk="1" fontAlgn="auto" hangingPunct="1">
              <a:spcBef>
                <a:spcPts val="0"/>
              </a:spcBef>
              <a:spcAft>
                <a:spcPts val="0"/>
              </a:spcAft>
              <a:defRPr/>
            </a:pPr>
            <a:r>
              <a:rPr kumimoji="0" lang="ja-JP" altLang="en-US" sz="3600" b="1" dirty="0">
                <a:solidFill>
                  <a:srgbClr val="FF0000"/>
                </a:solidFill>
              </a:rPr>
              <a:t>生き残れない</a:t>
            </a:r>
          </a:p>
        </p:txBody>
      </p:sp>
      <p:sp>
        <p:nvSpPr>
          <p:cNvPr id="60425" name="スライド番号プレースホルダー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5BA1EA2C-F65D-4905-8E2B-468DC447CC32}"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32</a:t>
            </a:fld>
            <a:endParaRPr lang="en-US" altLang="ja-JP" sz="1100" dirty="0">
              <a:solidFill>
                <a:schemeClr val="tx1"/>
              </a:solidFill>
              <a:latin typeface="Arial" pitchFamily="34" charset="0"/>
              <a:ea typeface="ＭＳ Ｐゴシック" pitchFamily="50" charset="-128"/>
            </a:endParaRPr>
          </a:p>
        </p:txBody>
      </p:sp>
      <p:sp>
        <p:nvSpPr>
          <p:cNvPr id="11" name="フローチャート: 処理 10"/>
          <p:cNvSpPr>
            <a:spLocks noChangeArrowheads="1"/>
          </p:cNvSpPr>
          <p:nvPr/>
        </p:nvSpPr>
        <p:spPr bwMode="auto">
          <a:xfrm>
            <a:off x="539552" y="616109"/>
            <a:ext cx="7992888" cy="652652"/>
          </a:xfrm>
          <a:prstGeom prst="flowChartProcess">
            <a:avLst/>
          </a:prstGeom>
          <a:solidFill>
            <a:schemeClr val="bg1">
              <a:lumMod val="95000"/>
            </a:schemeClr>
          </a:solidFill>
          <a:ln w="25400">
            <a:solidFill>
              <a:srgbClr val="385D8A"/>
            </a:solidFill>
            <a:miter lim="800000"/>
            <a:headEnd/>
            <a:tailEnd/>
          </a:ln>
        </p:spPr>
        <p:txBody>
          <a:bodyPr anchor="ctr"/>
          <a:lstStyle/>
          <a:p>
            <a:pPr indent="133350" algn="ctr" eaLnBrk="1" fontAlgn="auto" hangingPunct="1">
              <a:spcBef>
                <a:spcPts val="0"/>
              </a:spcBef>
              <a:spcAft>
                <a:spcPts val="0"/>
              </a:spcAft>
              <a:defRPr/>
            </a:pPr>
            <a:r>
              <a:rPr kumimoji="0" lang="ja-JP" altLang="en-US" sz="3600" b="1" dirty="0">
                <a:solidFill>
                  <a:srgbClr val="002060"/>
                </a:solidFill>
                <a:latin typeface="ＭＳ Ｐゴシック" pitchFamily="50" charset="-128"/>
              </a:rPr>
              <a:t>会計法令の原則に従って一般競争入札</a:t>
            </a:r>
            <a:endParaRPr kumimoji="0" lang="ja-JP" altLang="en-US" sz="3600" b="1" dirty="0">
              <a:solidFill>
                <a:srgbClr val="002060"/>
              </a:solidFill>
              <a:latin typeface="+mn-lt"/>
            </a:endParaRPr>
          </a:p>
        </p:txBody>
      </p:sp>
      <p:sp>
        <p:nvSpPr>
          <p:cNvPr id="12" name="フローチャート: 処理 11"/>
          <p:cNvSpPr>
            <a:spLocks noChangeArrowheads="1"/>
          </p:cNvSpPr>
          <p:nvPr/>
        </p:nvSpPr>
        <p:spPr bwMode="auto">
          <a:xfrm>
            <a:off x="539552" y="2741727"/>
            <a:ext cx="7992887" cy="1047314"/>
          </a:xfrm>
          <a:prstGeom prst="flowChartProcess">
            <a:avLst/>
          </a:prstGeom>
          <a:solidFill>
            <a:schemeClr val="bg1">
              <a:lumMod val="95000"/>
            </a:schemeClr>
          </a:solidFill>
          <a:ln w="25400">
            <a:solidFill>
              <a:srgbClr val="385D8A"/>
            </a:solidFill>
            <a:miter lim="800000"/>
            <a:headEnd/>
            <a:tailEnd/>
          </a:ln>
        </p:spPr>
        <p:txBody>
          <a:bodyPr anchor="ctr"/>
          <a:lstStyle/>
          <a:p>
            <a:pPr indent="133350" algn="ctr" eaLnBrk="1" fontAlgn="auto" hangingPunct="1">
              <a:spcBef>
                <a:spcPts val="0"/>
              </a:spcBef>
              <a:spcAft>
                <a:spcPts val="0"/>
              </a:spcAft>
              <a:defRPr/>
            </a:pPr>
            <a:r>
              <a:rPr kumimoji="0" lang="ja-JP" altLang="en-US" b="1" dirty="0">
                <a:solidFill>
                  <a:srgbClr val="C00000"/>
                </a:solidFill>
                <a:latin typeface="ＭＳ 明朝" pitchFamily="17" charset="-128"/>
                <a:sym typeface="Times New Roman" pitchFamily="18" charset="0"/>
              </a:rPr>
              <a:t>　</a:t>
            </a:r>
            <a:r>
              <a:rPr kumimoji="0" lang="ja-JP" altLang="en-US" sz="3600" b="1" dirty="0">
                <a:solidFill>
                  <a:srgbClr val="002060"/>
                </a:solidFill>
                <a:latin typeface="ＭＳ Ｐゴシック" pitchFamily="50" charset="-128"/>
              </a:rPr>
              <a:t>交渉手続きがなく「技術」が</a:t>
            </a:r>
            <a:endParaRPr kumimoji="0" lang="en-US" altLang="ja-JP" sz="3600" b="1" dirty="0">
              <a:solidFill>
                <a:srgbClr val="002060"/>
              </a:solidFill>
              <a:latin typeface="ＭＳ Ｐゴシック" pitchFamily="50" charset="-128"/>
            </a:endParaRPr>
          </a:p>
          <a:p>
            <a:pPr indent="133350" algn="ctr" eaLnBrk="1" fontAlgn="auto" hangingPunct="1">
              <a:spcBef>
                <a:spcPts val="0"/>
              </a:spcBef>
              <a:spcAft>
                <a:spcPts val="0"/>
              </a:spcAft>
              <a:defRPr/>
            </a:pPr>
            <a:r>
              <a:rPr kumimoji="0" lang="ja-JP" altLang="en-US" sz="3600" b="1" dirty="0">
                <a:solidFill>
                  <a:srgbClr val="002060"/>
                </a:solidFill>
                <a:latin typeface="ＭＳ Ｐゴシック" pitchFamily="50" charset="-128"/>
              </a:rPr>
              <a:t>適切に評価されにくい</a:t>
            </a:r>
            <a:endParaRPr kumimoji="0" lang="ja-JP" altLang="en-US" sz="3600" b="1" dirty="0">
              <a:solidFill>
                <a:srgbClr val="002060"/>
              </a:solidFill>
              <a:latin typeface="+mn-lt"/>
            </a:endParaRPr>
          </a:p>
        </p:txBody>
      </p:sp>
      <p:sp>
        <p:nvSpPr>
          <p:cNvPr id="13" name="下矢印 12"/>
          <p:cNvSpPr/>
          <p:nvPr/>
        </p:nvSpPr>
        <p:spPr>
          <a:xfrm>
            <a:off x="3376876" y="5606752"/>
            <a:ext cx="2318238" cy="458773"/>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ja-JP" altLang="en-US"/>
          </a:p>
        </p:txBody>
      </p:sp>
      <p:sp>
        <p:nvSpPr>
          <p:cNvPr id="2" name="テキスト ボックス 1"/>
          <p:cNvSpPr txBox="1"/>
          <p:nvPr/>
        </p:nvSpPr>
        <p:spPr>
          <a:xfrm>
            <a:off x="958140" y="6128841"/>
            <a:ext cx="7109639" cy="646331"/>
          </a:xfrm>
          <a:prstGeom prst="rect">
            <a:avLst/>
          </a:prstGeom>
          <a:noFill/>
        </p:spPr>
        <p:txBody>
          <a:bodyPr wrap="none" rtlCol="0">
            <a:spAutoFit/>
          </a:bodyPr>
          <a:lstStyle/>
          <a:p>
            <a:r>
              <a:rPr kumimoji="0" lang="ja-JP" altLang="en-US" sz="3600" dirty="0">
                <a:solidFill>
                  <a:srgbClr val="C00000"/>
                </a:solidFill>
                <a:latin typeface="HG創英角ﾎﾟｯﾌﾟ体" panose="040B0A09000000000000" pitchFamily="49" charset="-128"/>
                <a:ea typeface="HG創英角ﾎﾟｯﾌﾟ体" panose="040B0A09000000000000" pitchFamily="49" charset="-128"/>
              </a:rPr>
              <a:t>「技術重視」による受注者決定へ</a:t>
            </a:r>
            <a:endParaRPr kumimoji="0" lang="en-US" altLang="ja-JP" sz="3600" dirty="0">
              <a:solidFill>
                <a:srgbClr val="C00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03961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2"/>
          <p:cNvSpPr txBox="1">
            <a:spLocks noChangeArrowheads="1"/>
          </p:cNvSpPr>
          <p:nvPr/>
        </p:nvSpPr>
        <p:spPr bwMode="auto">
          <a:xfrm>
            <a:off x="7327" y="1548912"/>
            <a:ext cx="9136673" cy="208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a:solidFill>
                  <a:schemeClr val="tx1"/>
                </a:solidFill>
                <a:latin typeface="Arial" panose="020B0604020202020204" pitchFamily="34" charset="0"/>
                <a:ea typeface="ＭＳ Ｐゴシック" panose="020B0600070205080204" pitchFamily="50" charset="-128"/>
              </a:rPr>
              <a:t>　</a:t>
            </a:r>
            <a:r>
              <a:rPr lang="ja-JP" altLang="en-US" sz="2585" b="1">
                <a:solidFill>
                  <a:schemeClr val="tx1"/>
                </a:solidFill>
                <a:latin typeface="Arial" panose="020B0604020202020204" pitchFamily="34" charset="0"/>
                <a:ea typeface="ＭＳ Ｐゴシック" panose="020B0600070205080204" pitchFamily="50" charset="-128"/>
              </a:rPr>
              <a:t>「</a:t>
            </a:r>
            <a:r>
              <a:rPr lang="ja-JP" altLang="en-US" sz="2585" b="1" u="sng">
                <a:solidFill>
                  <a:schemeClr val="tx1"/>
                </a:solidFill>
                <a:latin typeface="Arial" panose="020B0604020202020204" pitchFamily="34" charset="0"/>
                <a:ea typeface="ＭＳ Ｐゴシック" panose="020B0600070205080204" pitchFamily="50" charset="-128"/>
              </a:rPr>
              <a:t>国家の会計制度というのは恒久制度</a:t>
            </a:r>
            <a:r>
              <a:rPr lang="ja-JP" altLang="en-US" sz="2585" b="1">
                <a:solidFill>
                  <a:schemeClr val="tx1"/>
                </a:solidFill>
                <a:latin typeface="Arial" panose="020B0604020202020204" pitchFamily="34" charset="0"/>
                <a:ea typeface="ＭＳ Ｐゴシック" panose="020B0600070205080204" pitchFamily="50" charset="-128"/>
              </a:rPr>
              <a:t>であり、そのときの経済状態に応じて便宜的に動かしていくというのはよほど慎重に考えなければならない。　～</a:t>
            </a:r>
            <a:r>
              <a:rPr lang="ja-JP" altLang="en-US" sz="2585" b="1" u="sng">
                <a:solidFill>
                  <a:schemeClr val="tx1"/>
                </a:solidFill>
                <a:latin typeface="Arial" panose="020B0604020202020204" pitchFamily="34" charset="0"/>
                <a:ea typeface="ＭＳ Ｐゴシック" panose="020B0600070205080204" pitchFamily="50" charset="-128"/>
              </a:rPr>
              <a:t>そのときの経済の病理的な現象に対応して弾力的に適用していくということでは、納税者が安心できない</a:t>
            </a:r>
            <a:r>
              <a:rPr lang="ja-JP" altLang="en-US" sz="2585" b="1">
                <a:solidFill>
                  <a:schemeClr val="tx1"/>
                </a:solidFill>
                <a:latin typeface="Arial" panose="020B0604020202020204" pitchFamily="34" charset="0"/>
                <a:ea typeface="ＭＳ Ｐゴシック" panose="020B0600070205080204" pitchFamily="50" charset="-128"/>
              </a:rPr>
              <a:t>。」</a:t>
            </a:r>
            <a:r>
              <a:rPr lang="ja-JP" altLang="en-US" sz="2215">
                <a:solidFill>
                  <a:schemeClr val="tx1"/>
                </a:solidFill>
                <a:latin typeface="Arial" panose="020B0604020202020204" pitchFamily="34" charset="0"/>
                <a:ea typeface="ＭＳ Ｐゴシック" panose="020B0600070205080204" pitchFamily="50" charset="-128"/>
              </a:rPr>
              <a:t>（正示啓次郎大蔵省主計局次長）</a:t>
            </a:r>
            <a:endParaRPr lang="en-US" altLang="ja-JP" sz="2215">
              <a:solidFill>
                <a:schemeClr val="tx1"/>
              </a:solidFill>
              <a:latin typeface="Arial" panose="020B0604020202020204" pitchFamily="34" charset="0"/>
              <a:ea typeface="ＭＳ Ｐゴシック" panose="020B0600070205080204" pitchFamily="50" charset="-128"/>
            </a:endParaRPr>
          </a:p>
        </p:txBody>
      </p:sp>
      <p:sp>
        <p:nvSpPr>
          <p:cNvPr id="19459" name="タイトル 1"/>
          <p:cNvSpPr>
            <a:spLocks noGrp="1" noChangeArrowheads="1"/>
          </p:cNvSpPr>
          <p:nvPr>
            <p:ph type="title" idx="4294967295"/>
          </p:nvPr>
        </p:nvSpPr>
        <p:spPr>
          <a:xfrm>
            <a:off x="0" y="263769"/>
            <a:ext cx="5184531" cy="463062"/>
          </a:xfrm>
        </p:spPr>
        <p:txBody>
          <a:bodyPr>
            <a:normAutofit fontScale="90000"/>
          </a:bodyPr>
          <a:lstStyle/>
          <a:p>
            <a:pPr>
              <a:defRPr/>
            </a:pPr>
            <a:r>
              <a:rPr lang="ja-JP" altLang="en-US" sz="2954" dirty="0">
                <a:solidFill>
                  <a:srgbClr val="C00000"/>
                </a:solidFill>
                <a:latin typeface="HGP創英角ﾎﾟｯﾌﾟ体" panose="040B0A00000000000000" pitchFamily="50" charset="-128"/>
                <a:ea typeface="HGP創英角ﾎﾟｯﾌﾟ体" panose="040B0A00000000000000" pitchFamily="50" charset="-128"/>
              </a:rPr>
              <a:t>大蔵省（財務省）の見解</a:t>
            </a:r>
            <a:endParaRPr lang="ja-JP" altLang="en-US" b="1"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66564" name="テキスト ボックス 4"/>
          <p:cNvSpPr txBox="1">
            <a:spLocks noChangeArrowheads="1"/>
          </p:cNvSpPr>
          <p:nvPr/>
        </p:nvSpPr>
        <p:spPr bwMode="auto">
          <a:xfrm>
            <a:off x="7327" y="4340470"/>
            <a:ext cx="9136673" cy="208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585">
                <a:solidFill>
                  <a:schemeClr val="tx1"/>
                </a:solidFill>
                <a:latin typeface="Arial" panose="020B0604020202020204" pitchFamily="34" charset="0"/>
                <a:ea typeface="ＭＳ Ｐゴシック" panose="020B0600070205080204" pitchFamily="50" charset="-128"/>
              </a:rPr>
              <a:t>　</a:t>
            </a:r>
            <a:r>
              <a:rPr lang="ja-JP" altLang="en-US" sz="2585" b="1">
                <a:solidFill>
                  <a:schemeClr val="tx1"/>
                </a:solidFill>
                <a:latin typeface="Arial" panose="020B0604020202020204" pitchFamily="34" charset="0"/>
                <a:ea typeface="ＭＳ Ｐゴシック" panose="020B0600070205080204" pitchFamily="50" charset="-128"/>
              </a:rPr>
              <a:t>「～</a:t>
            </a:r>
            <a:r>
              <a:rPr lang="ja-JP" altLang="en-US" sz="2585" b="1" u="sng">
                <a:solidFill>
                  <a:schemeClr val="tx1"/>
                </a:solidFill>
                <a:latin typeface="Arial" panose="020B0604020202020204" pitchFamily="34" charset="0"/>
                <a:ea typeface="ＭＳ Ｐゴシック" panose="020B0600070205080204" pitchFamily="50" charset="-128"/>
              </a:rPr>
              <a:t>予算の範囲内で年度内の支出が行われることを統制するためには必要不可欠</a:t>
            </a:r>
            <a:r>
              <a:rPr lang="ja-JP" altLang="en-US" sz="2585" b="1">
                <a:solidFill>
                  <a:schemeClr val="tx1"/>
                </a:solidFill>
                <a:latin typeface="Arial" panose="020B0604020202020204" pitchFamily="34" charset="0"/>
                <a:ea typeface="ＭＳ Ｐゴシック" panose="020B0600070205080204" pitchFamily="50" charset="-128"/>
              </a:rPr>
              <a:t>である。　～予定価格等の条件を変更して、再度公告を行って</a:t>
            </a:r>
            <a:r>
              <a:rPr lang="ja-JP" altLang="en-US" sz="2585" b="1" u="sng">
                <a:solidFill>
                  <a:schemeClr val="tx1"/>
                </a:solidFill>
                <a:latin typeface="Arial" panose="020B0604020202020204" pitchFamily="34" charset="0"/>
                <a:ea typeface="ＭＳ Ｐゴシック" panose="020B0600070205080204" pitchFamily="50" charset="-128"/>
              </a:rPr>
              <a:t>入札をやり直すことができるということになっており、予定価格の上限拘束性が適正な価格による契約を阻害しているということにはならない</a:t>
            </a:r>
            <a:r>
              <a:rPr lang="ja-JP" altLang="en-US" sz="2585" b="1">
                <a:solidFill>
                  <a:schemeClr val="tx1"/>
                </a:solidFill>
                <a:latin typeface="Arial" panose="020B0604020202020204" pitchFamily="34" charset="0"/>
                <a:ea typeface="ＭＳ Ｐゴシック" panose="020B0600070205080204" pitchFamily="50" charset="-128"/>
              </a:rPr>
              <a:t>。」</a:t>
            </a:r>
            <a:r>
              <a:rPr lang="ja-JP" altLang="en-US" sz="2215">
                <a:solidFill>
                  <a:schemeClr val="tx1"/>
                </a:solidFill>
                <a:latin typeface="Arial" panose="020B0604020202020204" pitchFamily="34" charset="0"/>
                <a:ea typeface="ＭＳ Ｐゴシック" panose="020B0600070205080204" pitchFamily="50" charset="-128"/>
              </a:rPr>
              <a:t>（松元崇財務省主計局次長）</a:t>
            </a:r>
          </a:p>
        </p:txBody>
      </p:sp>
      <p:sp>
        <p:nvSpPr>
          <p:cNvPr id="66565" name="テキスト ボックス 6"/>
          <p:cNvSpPr txBox="1">
            <a:spLocks noChangeArrowheads="1"/>
          </p:cNvSpPr>
          <p:nvPr/>
        </p:nvSpPr>
        <p:spPr bwMode="auto">
          <a:xfrm>
            <a:off x="1" y="1150328"/>
            <a:ext cx="7957038"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a:solidFill>
                  <a:srgbClr val="002060"/>
                </a:solidFill>
                <a:latin typeface="Arial" panose="020B0604020202020204" pitchFamily="34" charset="0"/>
                <a:ea typeface="ＭＳ Ｐゴシック" panose="020B0600070205080204" pitchFamily="50" charset="-128"/>
              </a:rPr>
              <a:t>ローアーリミットを設けようとする議員提案に対し</a:t>
            </a:r>
            <a:endParaRPr lang="en-US" altLang="ja-JP" sz="2215" b="1">
              <a:solidFill>
                <a:srgbClr val="002060"/>
              </a:solidFill>
              <a:latin typeface="Arial" panose="020B0604020202020204" pitchFamily="34" charset="0"/>
              <a:ea typeface="ＭＳ Ｐゴシック" panose="020B0600070205080204" pitchFamily="50" charset="-128"/>
            </a:endParaRPr>
          </a:p>
        </p:txBody>
      </p:sp>
      <p:sp>
        <p:nvSpPr>
          <p:cNvPr id="66566" name="テキスト ボックス 8"/>
          <p:cNvSpPr txBox="1">
            <a:spLocks noChangeArrowheads="1"/>
          </p:cNvSpPr>
          <p:nvPr/>
        </p:nvSpPr>
        <p:spPr bwMode="auto">
          <a:xfrm>
            <a:off x="-1466" y="3571143"/>
            <a:ext cx="7725509"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a:solidFill>
                  <a:schemeClr val="tx1"/>
                </a:solidFill>
                <a:latin typeface="Arial" panose="020B0604020202020204" pitchFamily="34" charset="0"/>
                <a:ea typeface="ＭＳ Ｐゴシック" panose="020B0600070205080204" pitchFamily="50" charset="-128"/>
              </a:rPr>
              <a:t>　</a:t>
            </a:r>
            <a:r>
              <a:rPr lang="ja-JP" altLang="en-US" sz="2215" b="1">
                <a:solidFill>
                  <a:srgbClr val="FF0000"/>
                </a:solidFill>
                <a:latin typeface="Arial" panose="020B0604020202020204" pitchFamily="34" charset="0"/>
                <a:ea typeface="ＭＳ Ｐゴシック" panose="020B0600070205080204" pitchFamily="50" charset="-128"/>
              </a:rPr>
              <a:t>■　</a:t>
            </a:r>
            <a:r>
              <a:rPr lang="en-US" altLang="ja-JP" sz="2215" b="1">
                <a:solidFill>
                  <a:srgbClr val="FF0000"/>
                </a:solidFill>
                <a:latin typeface="Arial" panose="020B0604020202020204" pitchFamily="34" charset="0"/>
                <a:ea typeface="ＭＳ Ｐゴシック" panose="020B0600070205080204" pitchFamily="50" charset="-128"/>
              </a:rPr>
              <a:t>2007</a:t>
            </a:r>
            <a:r>
              <a:rPr lang="ja-JP" altLang="en-US" sz="2215" b="1">
                <a:solidFill>
                  <a:srgbClr val="FF0000"/>
                </a:solidFill>
                <a:latin typeface="Arial" panose="020B0604020202020204" pitchFamily="34" charset="0"/>
                <a:ea typeface="ＭＳ Ｐゴシック" panose="020B0600070205080204" pitchFamily="50" charset="-128"/>
              </a:rPr>
              <a:t>年</a:t>
            </a:r>
            <a:r>
              <a:rPr lang="ja-JP" altLang="en-US" sz="2215" b="1">
                <a:solidFill>
                  <a:srgbClr val="C00000"/>
                </a:solidFill>
                <a:latin typeface="Arial" panose="020B0604020202020204" pitchFamily="34" charset="0"/>
                <a:ea typeface="ＭＳ Ｐゴシック" panose="020B0600070205080204" pitchFamily="50" charset="-128"/>
              </a:rPr>
              <a:t>（平成</a:t>
            </a:r>
            <a:r>
              <a:rPr lang="en-US" altLang="ja-JP" sz="2215" b="1">
                <a:solidFill>
                  <a:srgbClr val="C00000"/>
                </a:solidFill>
                <a:latin typeface="Arial" panose="020B0604020202020204" pitchFamily="34" charset="0"/>
                <a:ea typeface="ＭＳ Ｐゴシック" panose="020B0600070205080204" pitchFamily="50" charset="-128"/>
              </a:rPr>
              <a:t>19</a:t>
            </a:r>
            <a:r>
              <a:rPr lang="ja-JP" altLang="en-US" sz="2215" b="1">
                <a:solidFill>
                  <a:srgbClr val="C00000"/>
                </a:solidFill>
                <a:latin typeface="Arial" panose="020B0604020202020204" pitchFamily="34" charset="0"/>
                <a:ea typeface="ＭＳ Ｐゴシック" panose="020B0600070205080204" pitchFamily="50" charset="-128"/>
              </a:rPr>
              <a:t>年）</a:t>
            </a:r>
            <a:r>
              <a:rPr lang="en-US" altLang="ja-JP" sz="2215" b="1">
                <a:solidFill>
                  <a:srgbClr val="FF0000"/>
                </a:solidFill>
                <a:latin typeface="Arial" panose="020B0604020202020204" pitchFamily="34" charset="0"/>
                <a:ea typeface="ＭＳ Ｐゴシック" panose="020B0600070205080204" pitchFamily="50" charset="-128"/>
              </a:rPr>
              <a:t>5</a:t>
            </a:r>
            <a:r>
              <a:rPr lang="ja-JP" altLang="en-US" sz="2215" b="1">
                <a:solidFill>
                  <a:srgbClr val="FF0000"/>
                </a:solidFill>
                <a:latin typeface="Arial" panose="020B0604020202020204" pitchFamily="34" charset="0"/>
                <a:ea typeface="ＭＳ Ｐゴシック" panose="020B0600070205080204" pitchFamily="50" charset="-128"/>
              </a:rPr>
              <a:t>月</a:t>
            </a:r>
            <a:r>
              <a:rPr lang="en-US" altLang="ja-JP" sz="2215" b="1">
                <a:solidFill>
                  <a:srgbClr val="FF0000"/>
                </a:solidFill>
                <a:latin typeface="Arial" panose="020B0604020202020204" pitchFamily="34" charset="0"/>
                <a:ea typeface="ＭＳ Ｐゴシック" panose="020B0600070205080204" pitchFamily="50" charset="-128"/>
              </a:rPr>
              <a:t>31</a:t>
            </a:r>
            <a:r>
              <a:rPr lang="ja-JP" altLang="en-US" sz="2215" b="1">
                <a:solidFill>
                  <a:srgbClr val="FF0000"/>
                </a:solidFill>
                <a:latin typeface="Arial" panose="020B0604020202020204" pitchFamily="34" charset="0"/>
                <a:ea typeface="ＭＳ Ｐゴシック" panose="020B0600070205080204" pitchFamily="50" charset="-128"/>
              </a:rPr>
              <a:t>日　参議院国土交通委員会</a:t>
            </a:r>
            <a:endParaRPr lang="en-US" altLang="ja-JP" sz="2215" b="1">
              <a:solidFill>
                <a:srgbClr val="FF0000"/>
              </a:solidFill>
              <a:latin typeface="Arial" panose="020B0604020202020204" pitchFamily="34" charset="0"/>
              <a:ea typeface="ＭＳ Ｐゴシック" panose="020B0600070205080204" pitchFamily="50" charset="-128"/>
            </a:endParaRPr>
          </a:p>
        </p:txBody>
      </p:sp>
      <p:sp>
        <p:nvSpPr>
          <p:cNvPr id="66567" name="テキスト ボックス 9"/>
          <p:cNvSpPr txBox="1">
            <a:spLocks noChangeArrowheads="1"/>
          </p:cNvSpPr>
          <p:nvPr/>
        </p:nvSpPr>
        <p:spPr bwMode="auto">
          <a:xfrm>
            <a:off x="7327" y="3947746"/>
            <a:ext cx="8919796"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a:solidFill>
                  <a:srgbClr val="002060"/>
                </a:solidFill>
                <a:latin typeface="Arial" panose="020B0604020202020204" pitchFamily="34" charset="0"/>
                <a:ea typeface="ＭＳ Ｐゴシック" panose="020B0600070205080204" pitchFamily="50" charset="-128"/>
              </a:rPr>
              <a:t>なぜ予定価格に上限拘束性を持たせているのかとの問いに対し</a:t>
            </a:r>
            <a:endParaRPr lang="en-US" altLang="ja-JP" sz="2215" b="1">
              <a:solidFill>
                <a:srgbClr val="002060"/>
              </a:solidFill>
              <a:latin typeface="Arial" panose="020B0604020202020204" pitchFamily="34" charset="0"/>
              <a:ea typeface="ＭＳ Ｐゴシック" panose="020B0600070205080204" pitchFamily="50" charset="-128"/>
            </a:endParaRPr>
          </a:p>
        </p:txBody>
      </p:sp>
      <p:sp>
        <p:nvSpPr>
          <p:cNvPr id="66568" name="テキスト ボックス 5"/>
          <p:cNvSpPr txBox="1">
            <a:spLocks noChangeArrowheads="1"/>
          </p:cNvSpPr>
          <p:nvPr/>
        </p:nvSpPr>
        <p:spPr bwMode="auto">
          <a:xfrm>
            <a:off x="0" y="748812"/>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a:solidFill>
                  <a:schemeClr val="tx1"/>
                </a:solidFill>
                <a:latin typeface="Arial" panose="020B0604020202020204" pitchFamily="34" charset="0"/>
                <a:ea typeface="ＭＳ Ｐゴシック" panose="020B0600070205080204" pitchFamily="50" charset="-128"/>
              </a:rPr>
              <a:t>　</a:t>
            </a:r>
            <a:r>
              <a:rPr lang="ja-JP" altLang="en-US" sz="2215" b="1">
                <a:solidFill>
                  <a:srgbClr val="FF0000"/>
                </a:solidFill>
                <a:latin typeface="Arial" panose="020B0604020202020204" pitchFamily="34" charset="0"/>
                <a:ea typeface="ＭＳ Ｐゴシック" panose="020B0600070205080204" pitchFamily="50" charset="-128"/>
              </a:rPr>
              <a:t>■　</a:t>
            </a:r>
            <a:r>
              <a:rPr lang="en-US" altLang="ja-JP" sz="2215" b="1">
                <a:solidFill>
                  <a:srgbClr val="FF0000"/>
                </a:solidFill>
                <a:latin typeface="Arial" panose="020B0604020202020204" pitchFamily="34" charset="0"/>
                <a:ea typeface="ＭＳ Ｐゴシック" panose="020B0600070205080204" pitchFamily="50" charset="-128"/>
              </a:rPr>
              <a:t>1955</a:t>
            </a:r>
            <a:r>
              <a:rPr lang="ja-JP" altLang="en-US" sz="2215" b="1">
                <a:solidFill>
                  <a:srgbClr val="FF0000"/>
                </a:solidFill>
                <a:latin typeface="Arial" panose="020B0604020202020204" pitchFamily="34" charset="0"/>
                <a:ea typeface="ＭＳ Ｐゴシック" panose="020B0600070205080204" pitchFamily="50" charset="-128"/>
              </a:rPr>
              <a:t>年</a:t>
            </a:r>
            <a:r>
              <a:rPr lang="ja-JP" altLang="en-US" sz="2215" b="1">
                <a:solidFill>
                  <a:srgbClr val="C00000"/>
                </a:solidFill>
                <a:latin typeface="Arial" panose="020B0604020202020204" pitchFamily="34" charset="0"/>
                <a:ea typeface="ＭＳ Ｐゴシック" panose="020B0600070205080204" pitchFamily="50" charset="-128"/>
              </a:rPr>
              <a:t>（昭和</a:t>
            </a:r>
            <a:r>
              <a:rPr lang="en-US" altLang="ja-JP" sz="2215" b="1">
                <a:solidFill>
                  <a:srgbClr val="C00000"/>
                </a:solidFill>
                <a:latin typeface="Arial" panose="020B0604020202020204" pitchFamily="34" charset="0"/>
                <a:ea typeface="ＭＳ Ｐゴシック" panose="020B0600070205080204" pitchFamily="50" charset="-128"/>
              </a:rPr>
              <a:t>30</a:t>
            </a:r>
            <a:r>
              <a:rPr lang="ja-JP" altLang="en-US" sz="2215" b="1">
                <a:solidFill>
                  <a:srgbClr val="C00000"/>
                </a:solidFill>
                <a:latin typeface="Arial" panose="020B0604020202020204" pitchFamily="34" charset="0"/>
                <a:ea typeface="ＭＳ Ｐゴシック" panose="020B0600070205080204" pitchFamily="50" charset="-128"/>
              </a:rPr>
              <a:t>年）</a:t>
            </a:r>
            <a:r>
              <a:rPr lang="en-US" altLang="ja-JP" sz="2215" b="1">
                <a:solidFill>
                  <a:srgbClr val="FF0000"/>
                </a:solidFill>
                <a:latin typeface="Arial" panose="020B0604020202020204" pitchFamily="34" charset="0"/>
                <a:ea typeface="ＭＳ Ｐゴシック" panose="020B0600070205080204" pitchFamily="50" charset="-128"/>
              </a:rPr>
              <a:t>7</a:t>
            </a:r>
            <a:r>
              <a:rPr lang="ja-JP" altLang="en-US" sz="2215" b="1">
                <a:solidFill>
                  <a:srgbClr val="FF0000"/>
                </a:solidFill>
                <a:latin typeface="Arial" panose="020B0604020202020204" pitchFamily="34" charset="0"/>
                <a:ea typeface="ＭＳ Ｐゴシック" panose="020B0600070205080204" pitchFamily="50" charset="-128"/>
              </a:rPr>
              <a:t>月</a:t>
            </a:r>
            <a:r>
              <a:rPr lang="en-US" altLang="ja-JP" sz="2215" b="1">
                <a:solidFill>
                  <a:srgbClr val="FF0000"/>
                </a:solidFill>
                <a:latin typeface="Arial" panose="020B0604020202020204" pitchFamily="34" charset="0"/>
                <a:ea typeface="ＭＳ Ｐゴシック" panose="020B0600070205080204" pitchFamily="50" charset="-128"/>
              </a:rPr>
              <a:t>27</a:t>
            </a:r>
            <a:r>
              <a:rPr lang="ja-JP" altLang="en-US" sz="2215" b="1">
                <a:solidFill>
                  <a:srgbClr val="FF0000"/>
                </a:solidFill>
                <a:latin typeface="Arial" panose="020B0604020202020204" pitchFamily="34" charset="0"/>
                <a:ea typeface="ＭＳ Ｐゴシック" panose="020B0600070205080204" pitchFamily="50" charset="-128"/>
              </a:rPr>
              <a:t>日　参議院建設・大蔵委員会連合審査会</a:t>
            </a:r>
            <a:endParaRPr lang="en-US" altLang="ja-JP" sz="2215" b="1">
              <a:solidFill>
                <a:srgbClr val="FF0000"/>
              </a:solidFill>
              <a:latin typeface="Arial" panose="020B0604020202020204" pitchFamily="34" charset="0"/>
              <a:ea typeface="ＭＳ Ｐゴシック" panose="020B0600070205080204" pitchFamily="50" charset="-128"/>
            </a:endParaRPr>
          </a:p>
        </p:txBody>
      </p:sp>
      <p:sp>
        <p:nvSpPr>
          <p:cNvPr id="66569"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108"/>
              </a:spcBef>
              <a:buClr>
                <a:schemeClr val="accent1"/>
              </a:buClr>
              <a:buFont typeface="Wingdings 2" panose="05020102010507070707" pitchFamily="18" charset="2"/>
              <a:buChar char=""/>
              <a:defRPr kumimoji="1" sz="1754">
                <a:solidFill>
                  <a:srgbClr val="595959"/>
                </a:solidFill>
                <a:latin typeface="Corbel" panose="020B0503020204020204" pitchFamily="34" charset="0"/>
                <a:ea typeface="ＭＳ ゴシック" panose="020B0609070205080204" pitchFamily="49" charset="-128"/>
              </a:defRPr>
            </a:lvl1pPr>
            <a:lvl2pPr marL="685817" indent="-263776">
              <a:lnSpc>
                <a:spcPct val="90000"/>
              </a:lnSpc>
              <a:spcBef>
                <a:spcPts val="231"/>
              </a:spcBef>
              <a:spcAft>
                <a:spcPts val="231"/>
              </a:spcAft>
              <a:buClr>
                <a:schemeClr val="accent1"/>
              </a:buClr>
              <a:buFont typeface="Wingdings 2" panose="05020102010507070707" pitchFamily="18" charset="2"/>
              <a:buChar char=""/>
              <a:defRPr kumimoji="1" sz="1569">
                <a:solidFill>
                  <a:srgbClr val="595959"/>
                </a:solidFill>
                <a:latin typeface="Corbel" panose="020B0503020204020204" pitchFamily="34" charset="0"/>
                <a:ea typeface="ＭＳ ゴシック" panose="020B0609070205080204" pitchFamily="49" charset="-128"/>
              </a:defRPr>
            </a:lvl2pPr>
            <a:lvl3pPr marL="1055103" indent="-211021">
              <a:lnSpc>
                <a:spcPct val="90000"/>
              </a:lnSpc>
              <a:spcBef>
                <a:spcPts val="231"/>
              </a:spcBef>
              <a:spcAft>
                <a:spcPts val="231"/>
              </a:spcAft>
              <a:buClr>
                <a:schemeClr val="accent1"/>
              </a:buClr>
              <a:buFont typeface="Wingdings 2" panose="05020102010507070707" pitchFamily="18" charset="2"/>
              <a:buChar char=""/>
              <a:defRPr kumimoji="1" sz="1385">
                <a:solidFill>
                  <a:srgbClr val="595959"/>
                </a:solidFill>
                <a:latin typeface="Corbel" panose="020B0503020204020204" pitchFamily="34" charset="0"/>
                <a:ea typeface="ＭＳ ゴシック" panose="020B0609070205080204" pitchFamily="49" charset="-128"/>
              </a:defRPr>
            </a:lvl3pPr>
            <a:lvl4pPr marL="1477145" indent="-211021">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4pPr>
            <a:lvl5pPr marL="1899186" indent="-211021">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5pPr>
            <a:lvl6pPr marL="2321227"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6pPr>
            <a:lvl7pPr marL="2743269"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7pPr>
            <a:lvl8pPr marL="3165310"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8pPr>
            <a:lvl9pPr marL="3587351"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9pPr>
          </a:lstStyle>
          <a:p>
            <a:pPr>
              <a:lnSpc>
                <a:spcPct val="100000"/>
              </a:lnSpc>
              <a:spcBef>
                <a:spcPct val="0"/>
              </a:spcBef>
              <a:buClrTx/>
              <a:buFontTx/>
              <a:buNone/>
            </a:pPr>
            <a:fld id="{0DF17264-0C50-49F4-B98E-26E971F987E8}" type="slidenum">
              <a:rPr lang="en-US" altLang="ja-JP" sz="1015">
                <a:solidFill>
                  <a:schemeClr val="accent1"/>
                </a:solidFill>
                <a:latin typeface="Arial" panose="020B0604020202020204" pitchFamily="34" charset="0"/>
                <a:ea typeface="ＭＳ Ｐゴシック" panose="020B0600070205080204" pitchFamily="50" charset="-128"/>
              </a:rPr>
              <a:pPr>
                <a:lnSpc>
                  <a:spcPct val="100000"/>
                </a:lnSpc>
                <a:spcBef>
                  <a:spcPct val="0"/>
                </a:spcBef>
                <a:buClrTx/>
                <a:buFontTx/>
                <a:buNone/>
              </a:pPr>
              <a:t>33</a:t>
            </a:fld>
            <a:endParaRPr lang="en-US" altLang="ja-JP" sz="1015">
              <a:solidFill>
                <a:schemeClr val="accent1"/>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31001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89" y="571500"/>
            <a:ext cx="8669215" cy="602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a:spLocks noChangeArrowheads="1"/>
          </p:cNvSpPr>
          <p:nvPr/>
        </p:nvSpPr>
        <p:spPr bwMode="auto">
          <a:xfrm>
            <a:off x="4397" y="263769"/>
            <a:ext cx="9144000"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lang="zh-TW" altLang="en-US" sz="2585">
                <a:solidFill>
                  <a:srgbClr val="C00000"/>
                </a:solidFill>
                <a:latin typeface="HGS創英角ﾎﾟｯﾌﾟ体" panose="040B0A00000000000000" pitchFamily="50" charset="-128"/>
                <a:ea typeface="HGS創英角ﾎﾟｯﾌﾟ体" panose="040B0A00000000000000" pitchFamily="50" charset="-128"/>
              </a:rPr>
              <a:t>第６回公共工事契約適正化委員会（</a:t>
            </a:r>
            <a:r>
              <a:rPr lang="en-US" altLang="ja-JP" sz="2585">
                <a:solidFill>
                  <a:srgbClr val="C00000"/>
                </a:solidFill>
                <a:latin typeface="HGS創英角ﾎﾟｯﾌﾟ体" panose="040B0A00000000000000" pitchFamily="50" charset="-128"/>
                <a:ea typeface="HGS創英角ﾎﾟｯﾌﾟ体" panose="040B0A00000000000000" pitchFamily="50" charset="-128"/>
              </a:rPr>
              <a:t>2013</a:t>
            </a:r>
            <a:r>
              <a:rPr lang="ja-JP" altLang="en-US" sz="2585">
                <a:solidFill>
                  <a:srgbClr val="C00000"/>
                </a:solidFill>
                <a:latin typeface="HGS創英角ﾎﾟｯﾌﾟ体" panose="040B0A00000000000000" pitchFamily="50" charset="-128"/>
                <a:ea typeface="HGS創英角ﾎﾟｯﾌﾟ体" panose="040B0A00000000000000" pitchFamily="50" charset="-128"/>
              </a:rPr>
              <a:t>年</a:t>
            </a:r>
            <a:r>
              <a:rPr lang="en-US" altLang="zh-TW" sz="2585">
                <a:solidFill>
                  <a:srgbClr val="C00000"/>
                </a:solidFill>
                <a:latin typeface="HGS創英角ﾎﾟｯﾌﾟ体" panose="040B0A00000000000000" pitchFamily="50" charset="-128"/>
                <a:ea typeface="HGS創英角ﾎﾟｯﾌﾟ体" panose="040B0A00000000000000" pitchFamily="50" charset="-128"/>
              </a:rPr>
              <a:t>5</a:t>
            </a:r>
            <a:r>
              <a:rPr lang="zh-TW" altLang="en-US" sz="2585">
                <a:solidFill>
                  <a:srgbClr val="C00000"/>
                </a:solidFill>
                <a:latin typeface="HGS創英角ﾎﾟｯﾌﾟ体" panose="040B0A00000000000000" pitchFamily="50" charset="-128"/>
                <a:ea typeface="HGS創英角ﾎﾟｯﾌﾟ体" panose="040B0A00000000000000" pitchFamily="50" charset="-128"/>
              </a:rPr>
              <a:t>月</a:t>
            </a:r>
            <a:r>
              <a:rPr lang="en-US" altLang="zh-TW" sz="2585">
                <a:solidFill>
                  <a:srgbClr val="C00000"/>
                </a:solidFill>
                <a:latin typeface="HGS創英角ﾎﾟｯﾌﾟ体" panose="040B0A00000000000000" pitchFamily="50" charset="-128"/>
                <a:ea typeface="HGS創英角ﾎﾟｯﾌﾟ体" panose="040B0A00000000000000" pitchFamily="50" charset="-128"/>
              </a:rPr>
              <a:t>29</a:t>
            </a:r>
            <a:r>
              <a:rPr lang="zh-TW" altLang="en-US" sz="2585">
                <a:solidFill>
                  <a:srgbClr val="C00000"/>
                </a:solidFill>
                <a:latin typeface="HGS創英角ﾎﾟｯﾌﾟ体" panose="040B0A00000000000000" pitchFamily="50" charset="-128"/>
                <a:ea typeface="HGS創英角ﾎﾟｯﾌﾟ体" panose="040B0A00000000000000" pitchFamily="50" charset="-128"/>
              </a:rPr>
              <a:t>日）資料</a:t>
            </a:r>
            <a:endParaRPr lang="ja-JP" altLang="en-US" sz="2585">
              <a:solidFill>
                <a:srgbClr val="C00000"/>
              </a:solidFill>
              <a:latin typeface="HGS創英角ﾎﾟｯﾌﾟ体" panose="040B0A00000000000000" pitchFamily="50" charset="-128"/>
              <a:ea typeface="HGS創英角ﾎﾟｯﾌﾟ体" panose="040B0A00000000000000" pitchFamily="50" charset="-128"/>
            </a:endParaRPr>
          </a:p>
        </p:txBody>
      </p:sp>
      <p:sp>
        <p:nvSpPr>
          <p:cNvPr id="68614" name="スライド番号プレースホルダー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108"/>
              </a:spcBef>
              <a:buClr>
                <a:schemeClr val="accent1"/>
              </a:buClr>
              <a:buFont typeface="Wingdings 2" panose="05020102010507070707" pitchFamily="18" charset="2"/>
              <a:buChar char=""/>
              <a:defRPr kumimoji="1" sz="1754">
                <a:solidFill>
                  <a:srgbClr val="595959"/>
                </a:solidFill>
                <a:latin typeface="Corbel" panose="020B0503020204020204" pitchFamily="34" charset="0"/>
                <a:ea typeface="ＭＳ ゴシック" panose="020B0609070205080204" pitchFamily="49" charset="-128"/>
              </a:defRPr>
            </a:lvl1pPr>
            <a:lvl2pPr marL="685817" indent="-263776">
              <a:lnSpc>
                <a:spcPct val="90000"/>
              </a:lnSpc>
              <a:spcBef>
                <a:spcPts val="231"/>
              </a:spcBef>
              <a:spcAft>
                <a:spcPts val="231"/>
              </a:spcAft>
              <a:buClr>
                <a:schemeClr val="accent1"/>
              </a:buClr>
              <a:buFont typeface="Wingdings 2" panose="05020102010507070707" pitchFamily="18" charset="2"/>
              <a:buChar char=""/>
              <a:defRPr kumimoji="1" sz="1569">
                <a:solidFill>
                  <a:srgbClr val="595959"/>
                </a:solidFill>
                <a:latin typeface="Corbel" panose="020B0503020204020204" pitchFamily="34" charset="0"/>
                <a:ea typeface="ＭＳ ゴシック" panose="020B0609070205080204" pitchFamily="49" charset="-128"/>
              </a:defRPr>
            </a:lvl2pPr>
            <a:lvl3pPr marL="1055103" indent="-211021">
              <a:lnSpc>
                <a:spcPct val="90000"/>
              </a:lnSpc>
              <a:spcBef>
                <a:spcPts val="231"/>
              </a:spcBef>
              <a:spcAft>
                <a:spcPts val="231"/>
              </a:spcAft>
              <a:buClr>
                <a:schemeClr val="accent1"/>
              </a:buClr>
              <a:buFont typeface="Wingdings 2" panose="05020102010507070707" pitchFamily="18" charset="2"/>
              <a:buChar char=""/>
              <a:defRPr kumimoji="1" sz="1385">
                <a:solidFill>
                  <a:srgbClr val="595959"/>
                </a:solidFill>
                <a:latin typeface="Corbel" panose="020B0503020204020204" pitchFamily="34" charset="0"/>
                <a:ea typeface="ＭＳ ゴシック" panose="020B0609070205080204" pitchFamily="49" charset="-128"/>
              </a:defRPr>
            </a:lvl3pPr>
            <a:lvl4pPr marL="1477145" indent="-211021">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4pPr>
            <a:lvl5pPr marL="1899186" indent="-211021">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5pPr>
            <a:lvl6pPr marL="2321227"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6pPr>
            <a:lvl7pPr marL="2743269"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7pPr>
            <a:lvl8pPr marL="3165310"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8pPr>
            <a:lvl9pPr marL="3587351" indent="-211021" eaLnBrk="0" fontAlgn="base" hangingPunct="0">
              <a:lnSpc>
                <a:spcPct val="90000"/>
              </a:lnSpc>
              <a:spcBef>
                <a:spcPts val="231"/>
              </a:spcBef>
              <a:spcAft>
                <a:spcPts val="231"/>
              </a:spcAft>
              <a:buClr>
                <a:schemeClr val="accent1"/>
              </a:buClr>
              <a:buFont typeface="Wingdings 2" panose="05020102010507070707" pitchFamily="18" charset="2"/>
              <a:buChar char=""/>
              <a:defRPr kumimoji="1" sz="1200">
                <a:solidFill>
                  <a:srgbClr val="595959"/>
                </a:solidFill>
                <a:latin typeface="Corbel" panose="020B0503020204020204" pitchFamily="34" charset="0"/>
                <a:ea typeface="ＭＳ ゴシック" panose="020B0609070205080204" pitchFamily="49" charset="-128"/>
              </a:defRPr>
            </a:lvl9pPr>
          </a:lstStyle>
          <a:p>
            <a:pPr>
              <a:lnSpc>
                <a:spcPct val="100000"/>
              </a:lnSpc>
              <a:spcBef>
                <a:spcPct val="0"/>
              </a:spcBef>
              <a:buClrTx/>
              <a:buFontTx/>
              <a:buNone/>
            </a:pPr>
            <a:fld id="{53C374F5-91DF-42E2-BC3A-138CBCD41700}" type="slidenum">
              <a:rPr lang="en-US" altLang="ja-JP" sz="1015">
                <a:solidFill>
                  <a:schemeClr val="accent1"/>
                </a:solidFill>
                <a:latin typeface="Arial" panose="020B0604020202020204" pitchFamily="34" charset="0"/>
                <a:ea typeface="ＭＳ Ｐゴシック" panose="020B0600070205080204" pitchFamily="50" charset="-128"/>
              </a:rPr>
              <a:pPr>
                <a:lnSpc>
                  <a:spcPct val="100000"/>
                </a:lnSpc>
                <a:spcBef>
                  <a:spcPct val="0"/>
                </a:spcBef>
                <a:buClrTx/>
                <a:buFontTx/>
                <a:buNone/>
              </a:pPr>
              <a:t>34</a:t>
            </a:fld>
            <a:endParaRPr lang="en-US" altLang="ja-JP" sz="1015">
              <a:solidFill>
                <a:schemeClr val="accent1"/>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644957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755576" y="50280"/>
            <a:ext cx="7704855" cy="655395"/>
          </a:xfrm>
          <a:prstGeom prst="rect">
            <a:avLst/>
          </a:prstGeom>
        </p:spPr>
        <p:txBody>
          <a:bodyPr>
            <a:normAutofit lnSpcReduction="10000"/>
          </a:bodyPr>
          <a:lstStyle/>
          <a:p>
            <a:pPr algn="ctr" eaLnBrk="1" fontAlgn="auto" hangingPunct="1">
              <a:lnSpc>
                <a:spcPct val="90000"/>
              </a:lnSpc>
              <a:spcAft>
                <a:spcPts val="0"/>
              </a:spcAft>
              <a:defRPr/>
            </a:pPr>
            <a:r>
              <a:rPr kumimoji="0" lang="ja-JP" altLang="en-US" sz="4400" spc="-60" dirty="0">
                <a:solidFill>
                  <a:schemeClr val="tx2"/>
                </a:solidFill>
                <a:latin typeface="HGS創英角ﾎﾟｯﾌﾟ体" pitchFamily="50" charset="-128"/>
                <a:ea typeface="HGS創英角ﾎﾟｯﾌﾟ体" pitchFamily="50" charset="-128"/>
                <a:cs typeface="+mj-cs"/>
              </a:rPr>
              <a:t>国会における法改正の経緯</a:t>
            </a:r>
            <a:endParaRPr lang="ja-JP" altLang="en-US" sz="3000" spc="-60" dirty="0">
              <a:solidFill>
                <a:srgbClr val="FFFFFF"/>
              </a:solidFill>
              <a:latin typeface="+mj-lt"/>
              <a:ea typeface="+mj-ea"/>
              <a:cs typeface="+mj-cs"/>
            </a:endParaRPr>
          </a:p>
        </p:txBody>
      </p:sp>
      <p:sp>
        <p:nvSpPr>
          <p:cNvPr id="87045" name="テキスト ボックス 9"/>
          <p:cNvSpPr txBox="1">
            <a:spLocks noChangeArrowheads="1"/>
          </p:cNvSpPr>
          <p:nvPr/>
        </p:nvSpPr>
        <p:spPr bwMode="auto">
          <a:xfrm>
            <a:off x="1704282" y="568404"/>
            <a:ext cx="72976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solidFill>
                  <a:srgbClr val="0070C0"/>
                </a:solidFill>
                <a:latin typeface="ＭＳ Ｐゴシック" pitchFamily="50" charset="-128"/>
              </a:rPr>
              <a:t>参議院超党派「第</a:t>
            </a:r>
            <a:r>
              <a:rPr lang="en-US" altLang="ja-JP" sz="2800" dirty="0">
                <a:solidFill>
                  <a:srgbClr val="0070C0"/>
                </a:solidFill>
                <a:latin typeface="ＭＳ Ｐゴシック" pitchFamily="50" charset="-128"/>
              </a:rPr>
              <a:t>1</a:t>
            </a:r>
            <a:r>
              <a:rPr lang="ja-JP" altLang="en-US" sz="2800" dirty="0">
                <a:solidFill>
                  <a:srgbClr val="0070C0"/>
                </a:solidFill>
                <a:latin typeface="ＭＳ Ｐゴシック" pitchFamily="50" charset="-128"/>
              </a:rPr>
              <a:t>回 </a:t>
            </a:r>
            <a:r>
              <a:rPr lang="ja-JP" altLang="en-US" sz="2800" b="1" dirty="0">
                <a:solidFill>
                  <a:srgbClr val="0070C0"/>
                </a:solidFill>
                <a:latin typeface="ＭＳ Ｐゴシック" pitchFamily="50" charset="-128"/>
              </a:rPr>
              <a:t>公共調達適正化研究会</a:t>
            </a:r>
            <a:r>
              <a:rPr lang="ja-JP" altLang="en-US" sz="2800" dirty="0">
                <a:solidFill>
                  <a:srgbClr val="0070C0"/>
                </a:solidFill>
                <a:latin typeface="ＭＳ Ｐゴシック" pitchFamily="50" charset="-128"/>
              </a:rPr>
              <a:t>」（自民・脇雅史参議院議員ほか）開催</a:t>
            </a:r>
          </a:p>
        </p:txBody>
      </p:sp>
      <p:sp>
        <p:nvSpPr>
          <p:cNvPr id="87046" name="テキスト ボックス 10"/>
          <p:cNvSpPr txBox="1">
            <a:spLocks noChangeArrowheads="1"/>
          </p:cNvSpPr>
          <p:nvPr/>
        </p:nvSpPr>
        <p:spPr bwMode="auto">
          <a:xfrm>
            <a:off x="1708161" y="2186820"/>
            <a:ext cx="74261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t>自民党品確議連「</a:t>
            </a:r>
            <a:r>
              <a:rPr lang="ja-JP" altLang="en-US" sz="2800" b="1" dirty="0"/>
              <a:t>公共工事契約適正化委員会</a:t>
            </a:r>
            <a:r>
              <a:rPr lang="ja-JP" altLang="en-US" sz="2800" dirty="0"/>
              <a:t>」（野田毅委員長）設置</a:t>
            </a:r>
          </a:p>
        </p:txBody>
      </p:sp>
      <p:sp>
        <p:nvSpPr>
          <p:cNvPr id="87047" name="テキスト ボックス 11"/>
          <p:cNvSpPr txBox="1">
            <a:spLocks noChangeArrowheads="1"/>
          </p:cNvSpPr>
          <p:nvPr/>
        </p:nvSpPr>
        <p:spPr bwMode="auto">
          <a:xfrm>
            <a:off x="1708161" y="3132116"/>
            <a:ext cx="7230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dirty="0">
                <a:latin typeface="ＭＳ Ｐゴシック" pitchFamily="50" charset="-128"/>
              </a:rPr>
              <a:t>2014</a:t>
            </a:r>
            <a:r>
              <a:rPr lang="ja-JP" altLang="en-US" sz="2800" dirty="0">
                <a:latin typeface="ＭＳ Ｐゴシック" pitchFamily="50" charset="-128"/>
              </a:rPr>
              <a:t>年</a:t>
            </a:r>
            <a:r>
              <a:rPr lang="ja-JP" altLang="en-US" sz="2800" b="1" dirty="0">
                <a:latin typeface="ＭＳ Ｐゴシック" pitchFamily="50" charset="-128"/>
              </a:rPr>
              <a:t>通常国会に品確法改正案提出の方針</a:t>
            </a:r>
            <a:endParaRPr lang="ja-JP" altLang="en-US" sz="2800" dirty="0"/>
          </a:p>
        </p:txBody>
      </p:sp>
      <p:sp>
        <p:nvSpPr>
          <p:cNvPr id="87048" name="テキスト ボックス 12"/>
          <p:cNvSpPr txBox="1">
            <a:spLocks noChangeArrowheads="1"/>
          </p:cNvSpPr>
          <p:nvPr/>
        </p:nvSpPr>
        <p:spPr bwMode="auto">
          <a:xfrm>
            <a:off x="28034" y="568404"/>
            <a:ext cx="1511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solidFill>
                  <a:srgbClr val="0070C0"/>
                </a:solidFill>
                <a:latin typeface="ＭＳ Ｐゴシック" pitchFamily="50" charset="-128"/>
              </a:rPr>
              <a:t>2010</a:t>
            </a:r>
            <a:r>
              <a:rPr lang="ja-JP" altLang="en-US" sz="2800" b="1" dirty="0" err="1">
                <a:solidFill>
                  <a:srgbClr val="0070C0"/>
                </a:solidFill>
                <a:latin typeface="ＭＳ Ｐゴシック" pitchFamily="50" charset="-128"/>
              </a:rPr>
              <a:t>．</a:t>
            </a:r>
            <a:r>
              <a:rPr lang="en-US" altLang="ja-JP" sz="2800" b="1" dirty="0">
                <a:solidFill>
                  <a:srgbClr val="0070C0"/>
                </a:solidFill>
                <a:latin typeface="ＭＳ Ｐゴシック" pitchFamily="50" charset="-128"/>
              </a:rPr>
              <a:t>12</a:t>
            </a:r>
            <a:endParaRPr lang="ja-JP" altLang="en-US" sz="2800" b="1" dirty="0">
              <a:solidFill>
                <a:srgbClr val="0070C0"/>
              </a:solidFill>
            </a:endParaRPr>
          </a:p>
        </p:txBody>
      </p:sp>
      <p:sp>
        <p:nvSpPr>
          <p:cNvPr id="87049" name="テキスト ボックス 13"/>
          <p:cNvSpPr txBox="1">
            <a:spLocks noChangeArrowheads="1"/>
          </p:cNvSpPr>
          <p:nvPr/>
        </p:nvSpPr>
        <p:spPr bwMode="auto">
          <a:xfrm>
            <a:off x="1715148" y="1502165"/>
            <a:ext cx="723020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solidFill>
                  <a:srgbClr val="0070C0"/>
                </a:solidFill>
                <a:latin typeface="ＭＳ Ｐゴシック" pitchFamily="50" charset="-128"/>
              </a:rPr>
              <a:t>第</a:t>
            </a:r>
            <a:r>
              <a:rPr lang="en-US" altLang="ja-JP" sz="2800" dirty="0">
                <a:solidFill>
                  <a:srgbClr val="0070C0"/>
                </a:solidFill>
                <a:latin typeface="ＭＳ Ｐゴシック" pitchFamily="50" charset="-128"/>
              </a:rPr>
              <a:t>7</a:t>
            </a:r>
            <a:r>
              <a:rPr lang="ja-JP" altLang="en-US" sz="2800" dirty="0">
                <a:solidFill>
                  <a:srgbClr val="0070C0"/>
                </a:solidFill>
                <a:latin typeface="ＭＳ Ｐゴシック" pitchFamily="50" charset="-128"/>
              </a:rPr>
              <a:t>回開催、</a:t>
            </a:r>
            <a:r>
              <a:rPr lang="ja-JP" altLang="en-US" sz="2800" b="1" dirty="0">
                <a:solidFill>
                  <a:srgbClr val="0070C0"/>
                </a:solidFill>
                <a:latin typeface="ＭＳ Ｐゴシック" pitchFamily="50" charset="-128"/>
              </a:rPr>
              <a:t>政府に対し法案作成を要請</a:t>
            </a:r>
          </a:p>
        </p:txBody>
      </p:sp>
      <p:sp>
        <p:nvSpPr>
          <p:cNvPr id="87050" name="テキスト ボックス 14"/>
          <p:cNvSpPr txBox="1">
            <a:spLocks noChangeArrowheads="1"/>
          </p:cNvSpPr>
          <p:nvPr/>
        </p:nvSpPr>
        <p:spPr bwMode="auto">
          <a:xfrm>
            <a:off x="18277" y="1495103"/>
            <a:ext cx="1532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solidFill>
                  <a:srgbClr val="0070C0"/>
                </a:solidFill>
                <a:latin typeface="ＭＳ Ｐゴシック" pitchFamily="50" charset="-128"/>
              </a:rPr>
              <a:t>2011</a:t>
            </a:r>
            <a:r>
              <a:rPr lang="ja-JP" altLang="en-US" sz="2800" b="1" dirty="0" err="1">
                <a:solidFill>
                  <a:srgbClr val="0070C0"/>
                </a:solidFill>
                <a:latin typeface="ＭＳ Ｐゴシック" pitchFamily="50" charset="-128"/>
              </a:rPr>
              <a:t>．</a:t>
            </a:r>
            <a:r>
              <a:rPr lang="en-US" altLang="ja-JP" sz="2800" b="1" dirty="0">
                <a:solidFill>
                  <a:srgbClr val="0070C0"/>
                </a:solidFill>
                <a:latin typeface="ＭＳ Ｐゴシック" pitchFamily="50" charset="-128"/>
              </a:rPr>
              <a:t>10</a:t>
            </a:r>
            <a:endParaRPr lang="ja-JP" altLang="en-US" sz="2800" b="1" dirty="0">
              <a:solidFill>
                <a:srgbClr val="0070C0"/>
              </a:solidFill>
              <a:latin typeface="ＭＳ Ｐゴシック" pitchFamily="50" charset="-128"/>
            </a:endParaRPr>
          </a:p>
        </p:txBody>
      </p:sp>
      <p:sp>
        <p:nvSpPr>
          <p:cNvPr id="87051" name="テキスト ボックス 15"/>
          <p:cNvSpPr txBox="1">
            <a:spLocks noChangeArrowheads="1"/>
          </p:cNvSpPr>
          <p:nvPr/>
        </p:nvSpPr>
        <p:spPr bwMode="auto">
          <a:xfrm>
            <a:off x="4302" y="2186821"/>
            <a:ext cx="154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latin typeface="ＭＳ Ｐゴシック" pitchFamily="50" charset="-128"/>
              </a:rPr>
              <a:t>2013</a:t>
            </a:r>
            <a:r>
              <a:rPr lang="ja-JP" altLang="en-US" sz="2800" b="1" dirty="0" err="1">
                <a:latin typeface="ＭＳ Ｐゴシック" pitchFamily="50" charset="-128"/>
              </a:rPr>
              <a:t>．</a:t>
            </a:r>
            <a:r>
              <a:rPr lang="ja-JP" altLang="en-US" sz="2800" b="1" dirty="0">
                <a:latin typeface="ＭＳ Ｐゴシック" pitchFamily="50" charset="-128"/>
              </a:rPr>
              <a:t> </a:t>
            </a:r>
            <a:r>
              <a:rPr lang="en-US" altLang="ja-JP" sz="2800" b="1" dirty="0">
                <a:latin typeface="ＭＳ Ｐゴシック" pitchFamily="50" charset="-128"/>
              </a:rPr>
              <a:t>1</a:t>
            </a:r>
            <a:endParaRPr lang="ja-JP" altLang="en-US" sz="2800" b="1" dirty="0">
              <a:latin typeface="ＭＳ Ｐゴシック" pitchFamily="50" charset="-128"/>
            </a:endParaRPr>
          </a:p>
        </p:txBody>
      </p:sp>
      <p:sp>
        <p:nvSpPr>
          <p:cNvPr id="87052" name="テキスト ボックス 16"/>
          <p:cNvSpPr txBox="1">
            <a:spLocks noChangeArrowheads="1"/>
          </p:cNvSpPr>
          <p:nvPr/>
        </p:nvSpPr>
        <p:spPr bwMode="auto">
          <a:xfrm>
            <a:off x="10845" y="3134062"/>
            <a:ext cx="15400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latin typeface="+mn-ea"/>
                <a:ea typeface="+mn-ea"/>
              </a:rPr>
              <a:t>2013</a:t>
            </a:r>
            <a:r>
              <a:rPr lang="ja-JP" altLang="en-US" sz="2800" b="1" dirty="0" err="1">
                <a:latin typeface="+mn-ea"/>
                <a:ea typeface="+mn-ea"/>
              </a:rPr>
              <a:t>．</a:t>
            </a:r>
            <a:r>
              <a:rPr lang="ja-JP" altLang="en-US" sz="2800" b="1" dirty="0">
                <a:latin typeface="+mn-ea"/>
                <a:ea typeface="+mn-ea"/>
              </a:rPr>
              <a:t> </a:t>
            </a:r>
            <a:r>
              <a:rPr lang="en-US" altLang="ja-JP" sz="2800" b="1" dirty="0">
                <a:latin typeface="+mn-ea"/>
                <a:ea typeface="+mn-ea"/>
              </a:rPr>
              <a:t>9</a:t>
            </a:r>
            <a:endParaRPr lang="ja-JP" altLang="en-US" sz="2800" b="1" dirty="0">
              <a:latin typeface="+mn-ea"/>
              <a:ea typeface="+mn-ea"/>
            </a:endParaRPr>
          </a:p>
        </p:txBody>
      </p:sp>
      <p:sp>
        <p:nvSpPr>
          <p:cNvPr id="22" name="テキスト ボックス 9"/>
          <p:cNvSpPr txBox="1">
            <a:spLocks noChangeArrowheads="1"/>
          </p:cNvSpPr>
          <p:nvPr/>
        </p:nvSpPr>
        <p:spPr bwMode="auto">
          <a:xfrm>
            <a:off x="1715147" y="4324704"/>
            <a:ext cx="7297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latin typeface="ＭＳ Ｐゴシック" pitchFamily="50" charset="-128"/>
              </a:rPr>
              <a:t>第</a:t>
            </a:r>
            <a:r>
              <a:rPr lang="en-US" altLang="ja-JP" sz="2800" dirty="0">
                <a:latin typeface="ＭＳ Ｐゴシック" pitchFamily="50" charset="-128"/>
              </a:rPr>
              <a:t>9</a:t>
            </a:r>
            <a:r>
              <a:rPr lang="ja-JP" altLang="en-US" sz="2800" dirty="0">
                <a:latin typeface="ＭＳ Ｐゴシック" pitchFamily="50" charset="-128"/>
              </a:rPr>
              <a:t>回</a:t>
            </a:r>
            <a:r>
              <a:rPr lang="ja-JP" altLang="en-US" sz="2800" b="1" dirty="0"/>
              <a:t>適正化委員会</a:t>
            </a:r>
            <a:r>
              <a:rPr lang="ja-JP" altLang="en-US" sz="2800" dirty="0">
                <a:latin typeface="ＭＳ Ｐゴシック" pitchFamily="50" charset="-128"/>
              </a:rPr>
              <a:t>、</a:t>
            </a:r>
            <a:r>
              <a:rPr lang="ja-JP" altLang="en-US" sz="2800" b="1" dirty="0">
                <a:latin typeface="ＭＳ Ｐゴシック" pitchFamily="50" charset="-128"/>
              </a:rPr>
              <a:t>品確法改正案</a:t>
            </a:r>
            <a:r>
              <a:rPr lang="ja-JP" altLang="en-US" sz="2800" dirty="0">
                <a:latin typeface="ＭＳ Ｐゴシック" pitchFamily="50" charset="-128"/>
              </a:rPr>
              <a:t>を了承</a:t>
            </a:r>
          </a:p>
        </p:txBody>
      </p:sp>
      <p:sp>
        <p:nvSpPr>
          <p:cNvPr id="23" name="テキスト ボックス 12"/>
          <p:cNvSpPr txBox="1">
            <a:spLocks noChangeArrowheads="1"/>
          </p:cNvSpPr>
          <p:nvPr/>
        </p:nvSpPr>
        <p:spPr bwMode="auto">
          <a:xfrm>
            <a:off x="4303" y="4324704"/>
            <a:ext cx="154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latin typeface="ＭＳ Ｐゴシック" pitchFamily="50" charset="-128"/>
              </a:rPr>
              <a:t>2014</a:t>
            </a:r>
            <a:r>
              <a:rPr lang="ja-JP" altLang="en-US" sz="2800" b="1" dirty="0" err="1">
                <a:latin typeface="ＭＳ Ｐゴシック" pitchFamily="50" charset="-128"/>
              </a:rPr>
              <a:t>．</a:t>
            </a:r>
            <a:r>
              <a:rPr lang="ja-JP" altLang="en-US" sz="2800" b="1" dirty="0">
                <a:latin typeface="ＭＳ Ｐゴシック" pitchFamily="50" charset="-128"/>
              </a:rPr>
              <a:t> </a:t>
            </a:r>
            <a:r>
              <a:rPr lang="en-US" altLang="ja-JP" sz="2800" b="1" dirty="0">
                <a:latin typeface="ＭＳ Ｐゴシック" pitchFamily="50" charset="-128"/>
              </a:rPr>
              <a:t>2</a:t>
            </a:r>
            <a:endParaRPr lang="ja-JP" altLang="en-US" sz="2800" b="1" dirty="0"/>
          </a:p>
        </p:txBody>
      </p:sp>
      <p:sp>
        <p:nvSpPr>
          <p:cNvPr id="24" name="テキスト ボックス 17"/>
          <p:cNvSpPr txBox="1">
            <a:spLocks noChangeArrowheads="1"/>
          </p:cNvSpPr>
          <p:nvPr/>
        </p:nvSpPr>
        <p:spPr bwMode="auto">
          <a:xfrm>
            <a:off x="10845" y="3712274"/>
            <a:ext cx="15400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latin typeface="ＭＳ Ｐゴシック" panose="020B0600070205080204" pitchFamily="50" charset="-128"/>
              </a:rPr>
              <a:t>2013</a:t>
            </a:r>
            <a:r>
              <a:rPr lang="ja-JP" altLang="en-US" sz="2800" b="1" dirty="0" err="1">
                <a:latin typeface="ＭＳ Ｐゴシック" panose="020B0600070205080204" pitchFamily="50" charset="-128"/>
              </a:rPr>
              <a:t>．</a:t>
            </a:r>
            <a:r>
              <a:rPr lang="en-US" altLang="ja-JP" sz="2800" b="1" dirty="0">
                <a:latin typeface="ＭＳ Ｐゴシック" panose="020B0600070205080204" pitchFamily="50" charset="-128"/>
              </a:rPr>
              <a:t>12</a:t>
            </a:r>
            <a:endParaRPr lang="ja-JP" altLang="en-US" sz="2800" b="1" dirty="0">
              <a:latin typeface="ＭＳ Ｐゴシック" panose="020B0600070205080204" pitchFamily="50" charset="-128"/>
            </a:endParaRPr>
          </a:p>
        </p:txBody>
      </p:sp>
      <p:sp>
        <p:nvSpPr>
          <p:cNvPr id="25" name="テキスト ボックス 18"/>
          <p:cNvSpPr txBox="1">
            <a:spLocks noChangeArrowheads="1"/>
          </p:cNvSpPr>
          <p:nvPr/>
        </p:nvSpPr>
        <p:spPr bwMode="auto">
          <a:xfrm>
            <a:off x="1708161" y="3712274"/>
            <a:ext cx="7230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latin typeface="ＭＳ Ｐゴシック" pitchFamily="50" charset="-128"/>
              </a:rPr>
              <a:t>法制化ワーキングチーム素案を報告</a:t>
            </a:r>
            <a:endParaRPr lang="ja-JP" altLang="en-US" sz="2800" dirty="0"/>
          </a:p>
        </p:txBody>
      </p:sp>
      <p:sp>
        <p:nvSpPr>
          <p:cNvPr id="26" name="テキスト ボックス 13"/>
          <p:cNvSpPr txBox="1">
            <a:spLocks noChangeArrowheads="1"/>
          </p:cNvSpPr>
          <p:nvPr/>
        </p:nvSpPr>
        <p:spPr bwMode="auto">
          <a:xfrm>
            <a:off x="1704282" y="4937134"/>
            <a:ext cx="6695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solidFill>
                  <a:srgbClr val="FF0000"/>
                </a:solidFill>
                <a:latin typeface="ＭＳ Ｐゴシック" pitchFamily="50" charset="-128"/>
              </a:rPr>
              <a:t>品確法改正案が参議院で全会一致で可決</a:t>
            </a:r>
            <a:endParaRPr lang="ja-JP" altLang="en-US" sz="2800" b="1" dirty="0">
              <a:solidFill>
                <a:srgbClr val="FF0000"/>
              </a:solidFill>
              <a:latin typeface="ＭＳ Ｐゴシック" pitchFamily="50" charset="-128"/>
            </a:endParaRPr>
          </a:p>
        </p:txBody>
      </p:sp>
      <p:sp>
        <p:nvSpPr>
          <p:cNvPr id="27" name="テキスト ボックス 14"/>
          <p:cNvSpPr txBox="1">
            <a:spLocks noChangeArrowheads="1"/>
          </p:cNvSpPr>
          <p:nvPr/>
        </p:nvSpPr>
        <p:spPr bwMode="auto">
          <a:xfrm>
            <a:off x="1803" y="4930325"/>
            <a:ext cx="1511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solidFill>
                  <a:srgbClr val="FF0000"/>
                </a:solidFill>
                <a:latin typeface="ＭＳ Ｐゴシック" pitchFamily="50" charset="-128"/>
              </a:rPr>
              <a:t>2014</a:t>
            </a:r>
            <a:r>
              <a:rPr lang="ja-JP" altLang="en-US" sz="2800" b="1" dirty="0" err="1">
                <a:solidFill>
                  <a:srgbClr val="FF0000"/>
                </a:solidFill>
                <a:latin typeface="ＭＳ Ｐゴシック" pitchFamily="50" charset="-128"/>
              </a:rPr>
              <a:t>．</a:t>
            </a:r>
            <a:r>
              <a:rPr lang="ja-JP" altLang="en-US" sz="2800" b="1" dirty="0">
                <a:solidFill>
                  <a:srgbClr val="FF0000"/>
                </a:solidFill>
                <a:latin typeface="ＭＳ Ｐゴシック" pitchFamily="50" charset="-128"/>
              </a:rPr>
              <a:t> </a:t>
            </a:r>
            <a:r>
              <a:rPr lang="en-US" altLang="ja-JP" sz="2800" b="1" dirty="0">
                <a:solidFill>
                  <a:srgbClr val="FF0000"/>
                </a:solidFill>
                <a:latin typeface="ＭＳ Ｐゴシック" pitchFamily="50" charset="-128"/>
              </a:rPr>
              <a:t>4</a:t>
            </a:r>
            <a:endParaRPr lang="ja-JP" altLang="en-US" sz="2800" b="1" dirty="0">
              <a:solidFill>
                <a:srgbClr val="FF0000"/>
              </a:solidFill>
              <a:latin typeface="ＭＳ Ｐゴシック" pitchFamily="50" charset="-128"/>
            </a:endParaRPr>
          </a:p>
        </p:txBody>
      </p:sp>
      <p:sp>
        <p:nvSpPr>
          <p:cNvPr id="28" name="テキスト ボックス 13"/>
          <p:cNvSpPr txBox="1">
            <a:spLocks noChangeArrowheads="1"/>
          </p:cNvSpPr>
          <p:nvPr/>
        </p:nvSpPr>
        <p:spPr bwMode="auto">
          <a:xfrm>
            <a:off x="1722858" y="5426633"/>
            <a:ext cx="6592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solidFill>
                  <a:srgbClr val="FF0000"/>
                </a:solidFill>
                <a:latin typeface="ＭＳ Ｐゴシック" pitchFamily="50" charset="-128"/>
              </a:rPr>
              <a:t>品確法改正案が衆議院で全会一致で可決</a:t>
            </a:r>
            <a:endParaRPr lang="ja-JP" altLang="en-US" sz="2800" b="1" dirty="0">
              <a:solidFill>
                <a:srgbClr val="FF0000"/>
              </a:solidFill>
              <a:latin typeface="ＭＳ Ｐゴシック" pitchFamily="50" charset="-128"/>
            </a:endParaRPr>
          </a:p>
        </p:txBody>
      </p:sp>
      <p:sp>
        <p:nvSpPr>
          <p:cNvPr id="29" name="テキスト ボックス 14"/>
          <p:cNvSpPr txBox="1">
            <a:spLocks noChangeArrowheads="1"/>
          </p:cNvSpPr>
          <p:nvPr/>
        </p:nvSpPr>
        <p:spPr bwMode="auto">
          <a:xfrm>
            <a:off x="20322" y="5423933"/>
            <a:ext cx="1549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solidFill>
                  <a:srgbClr val="FF0000"/>
                </a:solidFill>
                <a:latin typeface="ＭＳ Ｐゴシック" pitchFamily="50" charset="-128"/>
              </a:rPr>
              <a:t>2014</a:t>
            </a:r>
            <a:r>
              <a:rPr lang="ja-JP" altLang="en-US" sz="2800" b="1" dirty="0" err="1">
                <a:solidFill>
                  <a:srgbClr val="FF0000"/>
                </a:solidFill>
                <a:latin typeface="ＭＳ Ｐゴシック" pitchFamily="50" charset="-128"/>
              </a:rPr>
              <a:t>．</a:t>
            </a:r>
            <a:r>
              <a:rPr lang="ja-JP" altLang="en-US" sz="2800" b="1" dirty="0">
                <a:solidFill>
                  <a:srgbClr val="FF0000"/>
                </a:solidFill>
                <a:latin typeface="ＭＳ Ｐゴシック" pitchFamily="50" charset="-128"/>
              </a:rPr>
              <a:t> </a:t>
            </a:r>
            <a:r>
              <a:rPr lang="en-US" altLang="ja-JP" sz="2800" b="1" dirty="0">
                <a:solidFill>
                  <a:srgbClr val="FF0000"/>
                </a:solidFill>
                <a:latin typeface="ＭＳ Ｐゴシック" pitchFamily="50" charset="-128"/>
              </a:rPr>
              <a:t>5</a:t>
            </a:r>
            <a:endParaRPr lang="ja-JP" altLang="en-US" sz="2800" b="1" dirty="0">
              <a:solidFill>
                <a:srgbClr val="FF0000"/>
              </a:solidFill>
              <a:latin typeface="ＭＳ Ｐゴシック" pitchFamily="50" charset="-128"/>
            </a:endParaRPr>
          </a:p>
        </p:txBody>
      </p:sp>
      <p:sp>
        <p:nvSpPr>
          <p:cNvPr id="32" name="テキスト ボックス 13"/>
          <p:cNvSpPr txBox="1">
            <a:spLocks noChangeArrowheads="1"/>
          </p:cNvSpPr>
          <p:nvPr/>
        </p:nvSpPr>
        <p:spPr bwMode="auto">
          <a:xfrm>
            <a:off x="1719517" y="5892183"/>
            <a:ext cx="6592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ja-JP" altLang="en-US" sz="2800" dirty="0">
                <a:solidFill>
                  <a:srgbClr val="FF0000"/>
                </a:solidFill>
                <a:latin typeface="ＭＳ Ｐゴシック" pitchFamily="50" charset="-128"/>
              </a:rPr>
              <a:t>品確法改正法公布・施行</a:t>
            </a:r>
            <a:endParaRPr lang="ja-JP" altLang="en-US" sz="2800" b="1" dirty="0">
              <a:solidFill>
                <a:srgbClr val="FF0000"/>
              </a:solidFill>
              <a:latin typeface="ＭＳ Ｐゴシック" pitchFamily="50" charset="-128"/>
            </a:endParaRPr>
          </a:p>
        </p:txBody>
      </p:sp>
      <p:sp>
        <p:nvSpPr>
          <p:cNvPr id="33" name="テキスト ボックス 14"/>
          <p:cNvSpPr txBox="1">
            <a:spLocks noChangeArrowheads="1"/>
          </p:cNvSpPr>
          <p:nvPr/>
        </p:nvSpPr>
        <p:spPr bwMode="auto">
          <a:xfrm>
            <a:off x="16981" y="5889483"/>
            <a:ext cx="1549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Arial" pitchFamily="34" charset="0"/>
                <a:ea typeface="ＭＳ Ｐゴシック" pitchFamily="50" charset="-128"/>
              </a:defRPr>
            </a:lvl1pPr>
            <a:lvl2pPr marL="742950" indent="-285750">
              <a:defRPr kumimoji="1" sz="1900">
                <a:solidFill>
                  <a:schemeClr val="tx1"/>
                </a:solidFill>
                <a:latin typeface="Arial" pitchFamily="34" charset="0"/>
                <a:ea typeface="ＭＳ Ｐゴシック" pitchFamily="50" charset="-128"/>
              </a:defRPr>
            </a:lvl2pPr>
            <a:lvl3pPr marL="1143000" indent="-228600">
              <a:defRPr kumimoji="1" sz="1900">
                <a:solidFill>
                  <a:schemeClr val="tx1"/>
                </a:solidFill>
                <a:latin typeface="Arial" pitchFamily="34" charset="0"/>
                <a:ea typeface="ＭＳ Ｐゴシック" pitchFamily="50" charset="-128"/>
              </a:defRPr>
            </a:lvl3pPr>
            <a:lvl4pPr marL="1600200" indent="-228600">
              <a:defRPr kumimoji="1" sz="1900">
                <a:solidFill>
                  <a:schemeClr val="tx1"/>
                </a:solidFill>
                <a:latin typeface="Arial" pitchFamily="34" charset="0"/>
                <a:ea typeface="ＭＳ Ｐゴシック" pitchFamily="50" charset="-128"/>
              </a:defRPr>
            </a:lvl4pPr>
            <a:lvl5pPr marL="2057400" indent="-228600">
              <a:defRPr kumimoji="1" sz="19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Arial" pitchFamily="34" charset="0"/>
                <a:ea typeface="ＭＳ Ｐゴシック" pitchFamily="50" charset="-128"/>
              </a:defRPr>
            </a:lvl9pPr>
          </a:lstStyle>
          <a:p>
            <a:pPr eaLnBrk="1" hangingPunct="1"/>
            <a:r>
              <a:rPr lang="en-US" altLang="ja-JP" sz="2800" b="1" dirty="0">
                <a:solidFill>
                  <a:srgbClr val="FF0000"/>
                </a:solidFill>
                <a:latin typeface="ＭＳ Ｐゴシック" pitchFamily="50" charset="-128"/>
              </a:rPr>
              <a:t>2014</a:t>
            </a:r>
            <a:r>
              <a:rPr lang="ja-JP" altLang="en-US" sz="2800" b="1" dirty="0" err="1">
                <a:solidFill>
                  <a:srgbClr val="FF0000"/>
                </a:solidFill>
                <a:latin typeface="ＭＳ Ｐゴシック" pitchFamily="50" charset="-128"/>
              </a:rPr>
              <a:t>．</a:t>
            </a:r>
            <a:r>
              <a:rPr lang="ja-JP" altLang="en-US" sz="2800" b="1" dirty="0">
                <a:solidFill>
                  <a:srgbClr val="FF0000"/>
                </a:solidFill>
                <a:latin typeface="ＭＳ Ｐゴシック" pitchFamily="50" charset="-128"/>
              </a:rPr>
              <a:t> </a:t>
            </a:r>
            <a:r>
              <a:rPr lang="en-US" altLang="ja-JP" sz="2800" b="1" dirty="0">
                <a:solidFill>
                  <a:srgbClr val="FF0000"/>
                </a:solidFill>
                <a:latin typeface="ＭＳ Ｐゴシック" pitchFamily="50" charset="-128"/>
              </a:rPr>
              <a:t>6</a:t>
            </a:r>
            <a:endParaRPr lang="ja-JP" altLang="en-US" sz="2800" b="1" dirty="0">
              <a:solidFill>
                <a:srgbClr val="FF0000"/>
              </a:solidFill>
              <a:latin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35</a:t>
            </a:fld>
            <a:endParaRPr lang="en-US" altLang="ja-JP"/>
          </a:p>
        </p:txBody>
      </p:sp>
    </p:spTree>
    <p:extLst>
      <p:ext uri="{BB962C8B-B14F-4D97-AF65-F5344CB8AC3E}">
        <p14:creationId xmlns:p14="http://schemas.microsoft.com/office/powerpoint/2010/main" val="930160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30"/>
          <p:cNvSpPr txBox="1">
            <a:spLocks noChangeArrowheads="1"/>
          </p:cNvSpPr>
          <p:nvPr/>
        </p:nvSpPr>
        <p:spPr bwMode="auto">
          <a:xfrm>
            <a:off x="959582" y="70071"/>
            <a:ext cx="7763997"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3200" b="1" dirty="0">
                <a:solidFill>
                  <a:schemeClr val="tx1"/>
                </a:solidFill>
                <a:latin typeface="HG創英角ﾎﾟｯﾌﾟ体" pitchFamily="49" charset="-128"/>
                <a:ea typeface="HG創英角ﾎﾟｯﾌﾟ体" pitchFamily="49" charset="-128"/>
              </a:rPr>
              <a:t>発注者責任</a:t>
            </a:r>
          </a:p>
        </p:txBody>
      </p:sp>
      <p:sp>
        <p:nvSpPr>
          <p:cNvPr id="23" name="角丸四角形 22"/>
          <p:cNvSpPr/>
          <p:nvPr/>
        </p:nvSpPr>
        <p:spPr>
          <a:xfrm>
            <a:off x="1475656" y="764704"/>
            <a:ext cx="7553374" cy="237626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ja-JP" altLang="en-US" sz="4000" b="1" dirty="0">
                <a:solidFill>
                  <a:srgbClr val="002060"/>
                </a:solidFill>
                <a:latin typeface="Arial" pitchFamily="34" charset="0"/>
              </a:rPr>
              <a:t>公正さを確保しつつ良質なモノを低廉な価格でタイムリーに調達し提供する責任</a:t>
            </a:r>
            <a:endParaRPr kumimoji="0" lang="en-US" altLang="ja-JP" sz="4000" b="1" dirty="0">
              <a:solidFill>
                <a:srgbClr val="002060"/>
              </a:solidFill>
              <a:latin typeface="Arial" pitchFamily="34" charset="0"/>
            </a:endParaRPr>
          </a:p>
        </p:txBody>
      </p:sp>
      <p:sp>
        <p:nvSpPr>
          <p:cNvPr id="7" name="角丸四角形 6"/>
          <p:cNvSpPr/>
          <p:nvPr/>
        </p:nvSpPr>
        <p:spPr>
          <a:xfrm>
            <a:off x="1246254" y="4784905"/>
            <a:ext cx="3744416" cy="156711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ja-JP" altLang="en-US" sz="2800" b="1" dirty="0">
                <a:solidFill>
                  <a:srgbClr val="002060"/>
                </a:solidFill>
                <a:latin typeface="Arial" pitchFamily="34" charset="0"/>
              </a:rPr>
              <a:t>品質確保の担い手の中長期的な育成・確保</a:t>
            </a:r>
            <a:endParaRPr kumimoji="0" lang="ja-JP" altLang="en-US" sz="2400" b="1" dirty="0">
              <a:solidFill>
                <a:srgbClr val="002060"/>
              </a:solidFill>
              <a:latin typeface="Arial" pitchFamily="34" charset="0"/>
            </a:endParaRPr>
          </a:p>
        </p:txBody>
      </p:sp>
      <p:sp>
        <p:nvSpPr>
          <p:cNvPr id="8" name="テキスト ボックス 9"/>
          <p:cNvSpPr txBox="1">
            <a:spLocks noChangeArrowheads="1"/>
          </p:cNvSpPr>
          <p:nvPr/>
        </p:nvSpPr>
        <p:spPr bwMode="auto">
          <a:xfrm>
            <a:off x="6732" y="4366966"/>
            <a:ext cx="13737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panose="020B0502020104020203" pitchFamily="34" charset="0"/>
                <a:ea typeface="ＭＳ Ｐゴシック" panose="020B0600070205080204" pitchFamily="50" charset="-128"/>
              </a:defRPr>
            </a:lvl1pPr>
            <a:lvl2pPr marL="742950" indent="-285750" eaLnBrk="0" hangingPunct="0">
              <a:defRPr kumimoji="1">
                <a:solidFill>
                  <a:schemeClr val="tx1"/>
                </a:solidFill>
                <a:latin typeface="Gill Sans MT" panose="020B0502020104020203" pitchFamily="34" charset="0"/>
                <a:ea typeface="ＭＳ Ｐゴシック" panose="020B0600070205080204" pitchFamily="50" charset="-128"/>
              </a:defRPr>
            </a:lvl2pPr>
            <a:lvl3pPr marL="1143000" indent="-228600" eaLnBrk="0" hangingPunct="0">
              <a:defRPr kumimoji="1">
                <a:solidFill>
                  <a:schemeClr val="tx1"/>
                </a:solidFill>
                <a:latin typeface="Gill Sans MT" panose="020B0502020104020203" pitchFamily="34" charset="0"/>
                <a:ea typeface="ＭＳ Ｐゴシック" panose="020B0600070205080204" pitchFamily="50" charset="-128"/>
              </a:defRPr>
            </a:lvl3pPr>
            <a:lvl4pPr marL="1600200" indent="-228600" eaLnBrk="0" hangingPunct="0">
              <a:defRPr kumimoji="1">
                <a:solidFill>
                  <a:schemeClr val="tx1"/>
                </a:solidFill>
                <a:latin typeface="Gill Sans MT" panose="020B0502020104020203" pitchFamily="34" charset="0"/>
                <a:ea typeface="ＭＳ Ｐゴシック" panose="020B0600070205080204" pitchFamily="50" charset="-128"/>
              </a:defRPr>
            </a:lvl4pPr>
            <a:lvl5pPr marL="2057400" indent="-228600" eaLnBrk="0" hangingPunct="0">
              <a:defRPr kumimoji="1">
                <a:solidFill>
                  <a:schemeClr val="tx1"/>
                </a:solidFill>
                <a:latin typeface="Gill Sans MT" panose="020B0502020104020203"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9pPr>
          </a:lstStyle>
          <a:p>
            <a:pPr eaLnBrk="1" hangingPunct="1"/>
            <a:r>
              <a:rPr kumimoji="0" lang="en-US" altLang="ja-JP" sz="3200" dirty="0">
                <a:latin typeface="Arial" panose="020B0604020202020204" pitchFamily="34" charset="0"/>
                <a:ea typeface="HGｺﾞｼｯｸE" panose="020B0909000000000000" pitchFamily="49" charset="-128"/>
              </a:rPr>
              <a:t>2014</a:t>
            </a:r>
            <a:endParaRPr kumimoji="0" lang="en-US" altLang="ja-JP" sz="4800" dirty="0">
              <a:latin typeface="Arial" panose="020B0604020202020204" pitchFamily="34" charset="0"/>
              <a:ea typeface="HGｺﾞｼｯｸE" panose="020B0909000000000000" pitchFamily="49" charset="-128"/>
            </a:endParaRPr>
          </a:p>
          <a:p>
            <a:pPr eaLnBrk="1" hangingPunct="1"/>
            <a:r>
              <a:rPr kumimoji="0" lang="ja-JP" altLang="en-US" dirty="0">
                <a:latin typeface="Arial" panose="020B0604020202020204" pitchFamily="34" charset="0"/>
                <a:ea typeface="HGｺﾞｼｯｸE" panose="020B0909000000000000" pitchFamily="49" charset="-128"/>
              </a:rPr>
              <a:t>品確法改正</a:t>
            </a:r>
          </a:p>
        </p:txBody>
      </p:sp>
      <p:sp>
        <p:nvSpPr>
          <p:cNvPr id="9" name="角丸四角形 8"/>
          <p:cNvSpPr/>
          <p:nvPr/>
        </p:nvSpPr>
        <p:spPr>
          <a:xfrm>
            <a:off x="5289151" y="4784905"/>
            <a:ext cx="3746720" cy="1572651"/>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ja-JP" altLang="en-US" sz="2800" b="1" dirty="0">
                <a:solidFill>
                  <a:srgbClr val="002060"/>
                </a:solidFill>
                <a:latin typeface="Arial" pitchFamily="34" charset="0"/>
              </a:rPr>
              <a:t>完成後適切な維持管理を行う責任</a:t>
            </a:r>
            <a:endParaRPr kumimoji="0" lang="ja-JP" altLang="en-US" sz="2400" b="1" dirty="0">
              <a:solidFill>
                <a:srgbClr val="002060"/>
              </a:solidFill>
              <a:latin typeface="Arial" pitchFamily="34" charset="0"/>
            </a:endParaRPr>
          </a:p>
        </p:txBody>
      </p:sp>
      <p:sp>
        <p:nvSpPr>
          <p:cNvPr id="10" name="テキスト ボックス 9"/>
          <p:cNvSpPr txBox="1">
            <a:spLocks noChangeArrowheads="1"/>
          </p:cNvSpPr>
          <p:nvPr/>
        </p:nvSpPr>
        <p:spPr bwMode="auto">
          <a:xfrm>
            <a:off x="0" y="362458"/>
            <a:ext cx="17751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panose="020B0502020104020203" pitchFamily="34" charset="0"/>
                <a:ea typeface="ＭＳ Ｐゴシック" panose="020B0600070205080204" pitchFamily="50" charset="-128"/>
              </a:defRPr>
            </a:lvl1pPr>
            <a:lvl2pPr marL="742950" indent="-285750" eaLnBrk="0" hangingPunct="0">
              <a:defRPr kumimoji="1">
                <a:solidFill>
                  <a:schemeClr val="tx1"/>
                </a:solidFill>
                <a:latin typeface="Gill Sans MT" panose="020B0502020104020203" pitchFamily="34" charset="0"/>
                <a:ea typeface="ＭＳ Ｐゴシック" panose="020B0600070205080204" pitchFamily="50" charset="-128"/>
              </a:defRPr>
            </a:lvl2pPr>
            <a:lvl3pPr marL="1143000" indent="-228600" eaLnBrk="0" hangingPunct="0">
              <a:defRPr kumimoji="1">
                <a:solidFill>
                  <a:schemeClr val="tx1"/>
                </a:solidFill>
                <a:latin typeface="Gill Sans MT" panose="020B0502020104020203" pitchFamily="34" charset="0"/>
                <a:ea typeface="ＭＳ Ｐゴシック" panose="020B0600070205080204" pitchFamily="50" charset="-128"/>
              </a:defRPr>
            </a:lvl3pPr>
            <a:lvl4pPr marL="1600200" indent="-228600" eaLnBrk="0" hangingPunct="0">
              <a:defRPr kumimoji="1">
                <a:solidFill>
                  <a:schemeClr val="tx1"/>
                </a:solidFill>
                <a:latin typeface="Gill Sans MT" panose="020B0502020104020203" pitchFamily="34" charset="0"/>
                <a:ea typeface="ＭＳ Ｐゴシック" panose="020B0600070205080204" pitchFamily="50" charset="-128"/>
              </a:defRPr>
            </a:lvl4pPr>
            <a:lvl5pPr marL="2057400" indent="-228600" eaLnBrk="0" hangingPunct="0">
              <a:defRPr kumimoji="1">
                <a:solidFill>
                  <a:schemeClr val="tx1"/>
                </a:solidFill>
                <a:latin typeface="Gill Sans MT" panose="020B0502020104020203"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9pPr>
          </a:lstStyle>
          <a:p>
            <a:pPr eaLnBrk="1" hangingPunct="1"/>
            <a:r>
              <a:rPr kumimoji="0" lang="en-US" altLang="ja-JP" sz="3200" dirty="0">
                <a:latin typeface="Arial" panose="020B0604020202020204" pitchFamily="34" charset="0"/>
                <a:ea typeface="HGｺﾞｼｯｸE" panose="020B0909000000000000" pitchFamily="49" charset="-128"/>
              </a:rPr>
              <a:t>1998</a:t>
            </a:r>
          </a:p>
          <a:p>
            <a:pPr eaLnBrk="1" hangingPunct="1"/>
            <a:r>
              <a:rPr kumimoji="0" lang="ja-JP" altLang="en-US" dirty="0">
                <a:latin typeface="Arial" panose="020B0604020202020204" pitchFamily="34" charset="0"/>
                <a:ea typeface="HGｺﾞｼｯｸE" panose="020B0909000000000000" pitchFamily="49" charset="-128"/>
              </a:rPr>
              <a:t>品質行動指針</a:t>
            </a:r>
          </a:p>
        </p:txBody>
      </p:sp>
      <p:sp>
        <p:nvSpPr>
          <p:cNvPr id="11" name="テキスト ボックス 10"/>
          <p:cNvSpPr txBox="1">
            <a:spLocks noChangeArrowheads="1"/>
          </p:cNvSpPr>
          <p:nvPr/>
        </p:nvSpPr>
        <p:spPr bwMode="auto">
          <a:xfrm>
            <a:off x="0" y="1300583"/>
            <a:ext cx="147429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panose="020B0502020104020203" pitchFamily="34" charset="0"/>
                <a:ea typeface="ＭＳ Ｐゴシック" panose="020B0600070205080204" pitchFamily="50" charset="-128"/>
              </a:defRPr>
            </a:lvl1pPr>
            <a:lvl2pPr marL="742950" indent="-285750" eaLnBrk="0" hangingPunct="0">
              <a:defRPr kumimoji="1">
                <a:solidFill>
                  <a:schemeClr val="tx1"/>
                </a:solidFill>
                <a:latin typeface="Gill Sans MT" panose="020B0502020104020203" pitchFamily="34" charset="0"/>
                <a:ea typeface="ＭＳ Ｐゴシック" panose="020B0600070205080204" pitchFamily="50" charset="-128"/>
              </a:defRPr>
            </a:lvl2pPr>
            <a:lvl3pPr marL="1143000" indent="-228600" eaLnBrk="0" hangingPunct="0">
              <a:defRPr kumimoji="1">
                <a:solidFill>
                  <a:schemeClr val="tx1"/>
                </a:solidFill>
                <a:latin typeface="Gill Sans MT" panose="020B0502020104020203" pitchFamily="34" charset="0"/>
                <a:ea typeface="ＭＳ Ｐゴシック" panose="020B0600070205080204" pitchFamily="50" charset="-128"/>
              </a:defRPr>
            </a:lvl3pPr>
            <a:lvl4pPr marL="1600200" indent="-228600" eaLnBrk="0" hangingPunct="0">
              <a:defRPr kumimoji="1">
                <a:solidFill>
                  <a:schemeClr val="tx1"/>
                </a:solidFill>
                <a:latin typeface="Gill Sans MT" panose="020B0502020104020203" pitchFamily="34" charset="0"/>
                <a:ea typeface="ＭＳ Ｐゴシック" panose="020B0600070205080204" pitchFamily="50" charset="-128"/>
              </a:defRPr>
            </a:lvl4pPr>
            <a:lvl5pPr marL="2057400" indent="-228600" eaLnBrk="0" hangingPunct="0">
              <a:defRPr kumimoji="1">
                <a:solidFill>
                  <a:schemeClr val="tx1"/>
                </a:solidFill>
                <a:latin typeface="Gill Sans MT" panose="020B0502020104020203"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9pPr>
          </a:lstStyle>
          <a:p>
            <a:pPr eaLnBrk="1" hangingPunct="1"/>
            <a:r>
              <a:rPr kumimoji="0" lang="en-US" altLang="ja-JP" sz="3200" dirty="0">
                <a:latin typeface="Arial" panose="020B0604020202020204" pitchFamily="34" charset="0"/>
                <a:ea typeface="HGｺﾞｼｯｸE" panose="020B0909000000000000" pitchFamily="49" charset="-128"/>
              </a:rPr>
              <a:t>2000</a:t>
            </a:r>
          </a:p>
          <a:p>
            <a:pPr eaLnBrk="1" hangingPunct="1"/>
            <a:r>
              <a:rPr kumimoji="0" lang="ja-JP" altLang="en-US" dirty="0">
                <a:latin typeface="Arial" panose="020B0604020202020204" pitchFamily="34" charset="0"/>
                <a:ea typeface="HGｺﾞｼｯｸE" panose="020B0909000000000000" pitchFamily="49" charset="-128"/>
              </a:rPr>
              <a:t>責任懇とりまとめ</a:t>
            </a:r>
            <a:endParaRPr kumimoji="0" lang="en-US" altLang="ja-JP" dirty="0">
              <a:latin typeface="Arial" panose="020B0604020202020204" pitchFamily="34" charset="0"/>
              <a:ea typeface="HGｺﾞｼｯｸE" panose="020B0909000000000000" pitchFamily="49" charset="-128"/>
            </a:endParaRPr>
          </a:p>
        </p:txBody>
      </p:sp>
      <p:sp>
        <p:nvSpPr>
          <p:cNvPr id="12" name="テキスト ボックス 11"/>
          <p:cNvSpPr txBox="1">
            <a:spLocks noChangeArrowheads="1"/>
          </p:cNvSpPr>
          <p:nvPr/>
        </p:nvSpPr>
        <p:spPr bwMode="auto">
          <a:xfrm>
            <a:off x="0" y="2515707"/>
            <a:ext cx="116988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panose="020B0502020104020203" pitchFamily="34" charset="0"/>
                <a:ea typeface="ＭＳ Ｐゴシック" panose="020B0600070205080204" pitchFamily="50" charset="-128"/>
              </a:defRPr>
            </a:lvl1pPr>
            <a:lvl2pPr marL="742950" indent="-285750" eaLnBrk="0" hangingPunct="0">
              <a:defRPr kumimoji="1">
                <a:solidFill>
                  <a:schemeClr val="tx1"/>
                </a:solidFill>
                <a:latin typeface="Gill Sans MT" panose="020B0502020104020203" pitchFamily="34" charset="0"/>
                <a:ea typeface="ＭＳ Ｐゴシック" panose="020B0600070205080204" pitchFamily="50" charset="-128"/>
              </a:defRPr>
            </a:lvl2pPr>
            <a:lvl3pPr marL="1143000" indent="-228600" eaLnBrk="0" hangingPunct="0">
              <a:defRPr kumimoji="1">
                <a:solidFill>
                  <a:schemeClr val="tx1"/>
                </a:solidFill>
                <a:latin typeface="Gill Sans MT" panose="020B0502020104020203" pitchFamily="34" charset="0"/>
                <a:ea typeface="ＭＳ Ｐゴシック" panose="020B0600070205080204" pitchFamily="50" charset="-128"/>
              </a:defRPr>
            </a:lvl3pPr>
            <a:lvl4pPr marL="1600200" indent="-228600" eaLnBrk="0" hangingPunct="0">
              <a:defRPr kumimoji="1">
                <a:solidFill>
                  <a:schemeClr val="tx1"/>
                </a:solidFill>
                <a:latin typeface="Gill Sans MT" panose="020B0502020104020203" pitchFamily="34" charset="0"/>
                <a:ea typeface="ＭＳ Ｐゴシック" panose="020B0600070205080204" pitchFamily="50" charset="-128"/>
              </a:defRPr>
            </a:lvl4pPr>
            <a:lvl5pPr marL="2057400" indent="-228600" eaLnBrk="0" hangingPunct="0">
              <a:defRPr kumimoji="1">
                <a:solidFill>
                  <a:schemeClr val="tx1"/>
                </a:solidFill>
                <a:latin typeface="Gill Sans MT" panose="020B0502020104020203"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ill Sans MT" panose="020B0502020104020203" pitchFamily="34" charset="0"/>
                <a:ea typeface="ＭＳ Ｐゴシック" panose="020B0600070205080204" pitchFamily="50" charset="-128"/>
              </a:defRPr>
            </a:lvl9pPr>
          </a:lstStyle>
          <a:p>
            <a:pPr eaLnBrk="1" hangingPunct="1"/>
            <a:r>
              <a:rPr kumimoji="0" lang="en-US" altLang="ja-JP" sz="3200" dirty="0">
                <a:latin typeface="Arial" panose="020B0604020202020204" pitchFamily="34" charset="0"/>
                <a:ea typeface="HGｺﾞｼｯｸE" panose="020B0909000000000000" pitchFamily="49" charset="-128"/>
              </a:rPr>
              <a:t>2005</a:t>
            </a:r>
          </a:p>
          <a:p>
            <a:pPr eaLnBrk="1" hangingPunct="1"/>
            <a:r>
              <a:rPr kumimoji="0" lang="ja-JP" altLang="en-US" dirty="0">
                <a:latin typeface="Arial" panose="020B0604020202020204" pitchFamily="34" charset="0"/>
                <a:ea typeface="HGｺﾞｼｯｸE" panose="020B0909000000000000" pitchFamily="49" charset="-128"/>
              </a:rPr>
              <a:t>品確法</a:t>
            </a:r>
          </a:p>
        </p:txBody>
      </p:sp>
      <p:sp>
        <p:nvSpPr>
          <p:cNvPr id="2" name="十字形 1"/>
          <p:cNvSpPr/>
          <p:nvPr/>
        </p:nvSpPr>
        <p:spPr>
          <a:xfrm>
            <a:off x="4788433" y="3487885"/>
            <a:ext cx="927819" cy="879081"/>
          </a:xfrm>
          <a:prstGeom prst="plus">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形吹き出し 2"/>
          <p:cNvSpPr/>
          <p:nvPr/>
        </p:nvSpPr>
        <p:spPr>
          <a:xfrm>
            <a:off x="742198" y="3250826"/>
            <a:ext cx="3961800" cy="1534079"/>
          </a:xfrm>
          <a:prstGeom prst="wedgeEllipseCallout">
            <a:avLst>
              <a:gd name="adj1" fmla="val -25221"/>
              <a:gd name="adj2" fmla="val 73207"/>
            </a:avLst>
          </a:prstGeom>
          <a:solidFill>
            <a:srgbClr val="FFCCCC"/>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852233" y="3378053"/>
            <a:ext cx="3741730" cy="1200329"/>
          </a:xfrm>
          <a:prstGeom prst="rect">
            <a:avLst/>
          </a:prstGeom>
          <a:noFill/>
        </p:spPr>
        <p:txBody>
          <a:bodyPr wrap="none" rtlCol="0">
            <a:spAutoFit/>
          </a:bodyPr>
          <a:lstStyle/>
          <a:p>
            <a:pPr algn="ctr"/>
            <a:r>
              <a:rPr lang="ja-JP" altLang="en-US" sz="2400" b="1" dirty="0">
                <a:solidFill>
                  <a:srgbClr val="FF0000"/>
                </a:solidFill>
              </a:rPr>
              <a:t>施工技術の維持向上、</a:t>
            </a:r>
            <a:endParaRPr lang="en-US" altLang="ja-JP" sz="2400" b="1" dirty="0">
              <a:solidFill>
                <a:srgbClr val="FF0000"/>
              </a:solidFill>
            </a:endParaRPr>
          </a:p>
          <a:p>
            <a:pPr algn="ctr"/>
            <a:r>
              <a:rPr lang="ja-JP" altLang="en-US" sz="2400" b="1" u="dbl" dirty="0">
                <a:solidFill>
                  <a:srgbClr val="FF0000"/>
                </a:solidFill>
              </a:rPr>
              <a:t>災害対応</a:t>
            </a:r>
            <a:r>
              <a:rPr lang="ja-JP" altLang="en-US" sz="2400" b="1" dirty="0">
                <a:solidFill>
                  <a:srgbClr val="FF0000"/>
                </a:solidFill>
              </a:rPr>
              <a:t>を含む地域維持、</a:t>
            </a:r>
            <a:endParaRPr lang="en-US" altLang="ja-JP" sz="2400" b="1" dirty="0">
              <a:solidFill>
                <a:srgbClr val="FF0000"/>
              </a:solidFill>
            </a:endParaRPr>
          </a:p>
          <a:p>
            <a:pPr algn="ctr"/>
            <a:r>
              <a:rPr lang="ja-JP" altLang="en-US" sz="2400" b="1" dirty="0">
                <a:solidFill>
                  <a:srgbClr val="FF0000"/>
                </a:solidFill>
              </a:rPr>
              <a:t>適正な利潤の確保の観点</a:t>
            </a:r>
            <a:endParaRPr kumimoji="1" lang="ja-JP" altLang="en-US" sz="2400" b="1" dirty="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F17E8D1B-9A71-4202-B3F0-348051FC76EA}" type="slidenum">
              <a:rPr lang="ja-JP" altLang="en-US" smtClean="0"/>
              <a:pPr>
                <a:defRPr/>
              </a:pPr>
              <a:t>36</a:t>
            </a:fld>
            <a:endParaRPr lang="en-US" altLang="ja-JP"/>
          </a:p>
        </p:txBody>
      </p:sp>
    </p:spTree>
    <p:extLst>
      <p:ext uri="{BB962C8B-B14F-4D97-AF65-F5344CB8AC3E}">
        <p14:creationId xmlns:p14="http://schemas.microsoft.com/office/powerpoint/2010/main" val="33099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2" grpId="0" animBg="1"/>
      <p:bldP spid="3"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2"/>
          <p:cNvSpPr txBox="1">
            <a:spLocks noChangeArrowheads="1"/>
          </p:cNvSpPr>
          <p:nvPr/>
        </p:nvSpPr>
        <p:spPr bwMode="auto">
          <a:xfrm>
            <a:off x="29095" y="1663215"/>
            <a:ext cx="8983937" cy="12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「・・・、市場における労務及び資材等の取引価格、施工の実態等を的確に反映した積算を行うことにより、予定価格を適正に定めること。」</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19459" name="タイトル 1"/>
          <p:cNvSpPr>
            <a:spLocks noGrp="1" noChangeArrowheads="1"/>
          </p:cNvSpPr>
          <p:nvPr>
            <p:ph type="title" idx="4294967295"/>
          </p:nvPr>
        </p:nvSpPr>
        <p:spPr>
          <a:xfrm>
            <a:off x="0" y="692696"/>
            <a:ext cx="5184531" cy="463062"/>
          </a:xfrm>
        </p:spPr>
        <p:txBody>
          <a:bodyPr>
            <a:normAutofit fontScale="90000"/>
          </a:bodyPr>
          <a:lstStyle/>
          <a:p>
            <a:pPr>
              <a:defRPr/>
            </a:pPr>
            <a:r>
              <a:rPr lang="ja-JP" altLang="en-US" sz="2954" dirty="0">
                <a:solidFill>
                  <a:srgbClr val="C00000"/>
                </a:solidFill>
                <a:latin typeface="HGP創英角ﾎﾟｯﾌﾟ体" panose="040B0A00000000000000" pitchFamily="50" charset="-128"/>
                <a:ea typeface="HGP創英角ﾎﾟｯﾌﾟ体" panose="040B0A00000000000000" pitchFamily="50" charset="-128"/>
              </a:rPr>
              <a:t>○予定価格上限拘束の問題</a:t>
            </a:r>
            <a:endParaRPr lang="ja-JP" altLang="en-US" b="1"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66568" name="テキスト ボックス 5"/>
          <p:cNvSpPr txBox="1">
            <a:spLocks noChangeArrowheads="1"/>
          </p:cNvSpPr>
          <p:nvPr/>
        </p:nvSpPr>
        <p:spPr bwMode="auto">
          <a:xfrm>
            <a:off x="0" y="1209720"/>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0000"/>
                </a:solidFill>
                <a:latin typeface="Arial" panose="020B0604020202020204" pitchFamily="34" charset="0"/>
                <a:ea typeface="ＭＳ Ｐゴシック" panose="020B0600070205080204" pitchFamily="50" charset="-128"/>
              </a:rPr>
              <a:t>■　第７条（発注者の責務）第１項第１号</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23" name="タイトル 1"/>
          <p:cNvSpPr txBox="1">
            <a:spLocks noChangeArrowheads="1"/>
          </p:cNvSpPr>
          <p:nvPr/>
        </p:nvSpPr>
        <p:spPr>
          <a:xfrm>
            <a:off x="13070" y="5101908"/>
            <a:ext cx="5796136" cy="585475"/>
          </a:xfrm>
          <a:prstGeom prst="rect">
            <a:avLst/>
          </a:prstGeom>
        </p:spPr>
        <p:txBody>
          <a:bodyPr vert="horz"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ja-JP" altLang="en-US" sz="2954" dirty="0">
                <a:solidFill>
                  <a:srgbClr val="C00000"/>
                </a:solidFill>
                <a:latin typeface="HGP創英角ﾎﾟｯﾌﾟ体" panose="040B0A00000000000000" pitchFamily="50" charset="-128"/>
                <a:ea typeface="HGP創英角ﾎﾟｯﾌﾟ体" panose="040B0A00000000000000" pitchFamily="50" charset="-128"/>
              </a:rPr>
              <a:t>○交渉方式を含む多様な方式の導入</a:t>
            </a:r>
            <a:endParaRPr lang="ja-JP" altLang="en-US"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24" name="テキスト ボックス 5"/>
          <p:cNvSpPr txBox="1">
            <a:spLocks noChangeArrowheads="1"/>
          </p:cNvSpPr>
          <p:nvPr/>
        </p:nvSpPr>
        <p:spPr bwMode="auto">
          <a:xfrm>
            <a:off x="13070" y="5672420"/>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0000"/>
                </a:solidFill>
                <a:latin typeface="Arial" panose="020B0604020202020204" pitchFamily="34" charset="0"/>
                <a:ea typeface="ＭＳ Ｐゴシック" panose="020B0600070205080204" pitchFamily="50" charset="-128"/>
              </a:rPr>
              <a:t>■　第１８条（技術提案の審査及び価格等の交渉による方式）</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25" name="テキスト ボックス 5"/>
          <p:cNvSpPr txBox="1">
            <a:spLocks noChangeArrowheads="1"/>
          </p:cNvSpPr>
          <p:nvPr/>
        </p:nvSpPr>
        <p:spPr bwMode="auto">
          <a:xfrm>
            <a:off x="8462" y="6244537"/>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0000"/>
                </a:solidFill>
                <a:latin typeface="Arial" panose="020B0604020202020204" pitchFamily="34" charset="0"/>
                <a:ea typeface="ＭＳ Ｐゴシック" panose="020B0600070205080204" pitchFamily="50" charset="-128"/>
              </a:rPr>
              <a:t>■　第２０条（地域における社会資本の維持管理に資する方式）</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26" name="タイトル 1"/>
          <p:cNvSpPr txBox="1">
            <a:spLocks/>
          </p:cNvSpPr>
          <p:nvPr/>
        </p:nvSpPr>
        <p:spPr>
          <a:xfrm>
            <a:off x="1187624" y="113853"/>
            <a:ext cx="6513954" cy="592681"/>
          </a:xfrm>
          <a:prstGeom prst="rect">
            <a:avLst/>
          </a:prstGeom>
        </p:spPr>
        <p:txBody>
          <a:bodyPr>
            <a:noAutofit/>
          </a:bodyPr>
          <a:lstStyle/>
          <a:p>
            <a:pPr algn="ctr" defTabSz="844083" eaLnBrk="1" fontAlgn="auto" hangingPunct="1">
              <a:spcAft>
                <a:spcPts val="0"/>
              </a:spcAft>
              <a:defRPr/>
            </a:pPr>
            <a:r>
              <a:rPr lang="ja-JP" altLang="en-US" sz="3692" dirty="0">
                <a:effectLst>
                  <a:outerShdw blurRad="50000" dist="30000" dir="5400000" algn="tl" rotWithShape="0">
                    <a:srgbClr val="000000">
                      <a:alpha val="30000"/>
                    </a:srgbClr>
                  </a:outerShdw>
                </a:effectLst>
                <a:latin typeface="HGP創英角ﾎﾟｯﾌﾟ体" pitchFamily="50" charset="-128"/>
                <a:ea typeface="HGP創英角ﾎﾟｯﾌﾟ体" pitchFamily="50" charset="-128"/>
                <a:cs typeface="+mj-cs"/>
              </a:rPr>
              <a:t>公共工事品確法改正のポイント</a:t>
            </a:r>
            <a:endParaRPr lang="ja-JP" altLang="en-US" sz="3692" dirty="0">
              <a:effectLst>
                <a:outerShdw blurRad="50000" dist="30000" dir="5400000" algn="tl" rotWithShape="0">
                  <a:srgbClr val="000000">
                    <a:alpha val="30000"/>
                  </a:srgbClr>
                </a:outerShdw>
              </a:effectLst>
              <a:latin typeface="+mj-lt"/>
              <a:ea typeface="+mj-ea"/>
              <a:cs typeface="+mj-cs"/>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37</a:t>
            </a:fld>
            <a:endParaRPr lang="en-US" altLang="ja-JP"/>
          </a:p>
        </p:txBody>
      </p:sp>
      <p:sp>
        <p:nvSpPr>
          <p:cNvPr id="15" name="テキスト ボックス 2"/>
          <p:cNvSpPr txBox="1">
            <a:spLocks noChangeArrowheads="1"/>
          </p:cNvSpPr>
          <p:nvPr/>
        </p:nvSpPr>
        <p:spPr bwMode="auto">
          <a:xfrm>
            <a:off x="29095" y="4560633"/>
            <a:ext cx="8983937"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rgbClr val="FF6600"/>
                </a:solidFill>
                <a:latin typeface="Arial" panose="020B0604020202020204" pitchFamily="34" charset="0"/>
                <a:ea typeface="ＭＳ Ｐゴシック" panose="020B0600070205080204" pitchFamily="50" charset="-128"/>
              </a:rPr>
              <a:t>「・・・、適切に設計図書の変更及び・・・変更を行うこと。」</a:t>
            </a:r>
            <a:endParaRPr lang="en-US" altLang="ja-JP" sz="2215" dirty="0">
              <a:solidFill>
                <a:srgbClr val="FF6600"/>
              </a:solidFill>
              <a:latin typeface="Arial" panose="020B0604020202020204" pitchFamily="34" charset="0"/>
              <a:ea typeface="ＭＳ Ｐゴシック" panose="020B0600070205080204" pitchFamily="50" charset="-128"/>
            </a:endParaRPr>
          </a:p>
        </p:txBody>
      </p:sp>
      <p:sp>
        <p:nvSpPr>
          <p:cNvPr id="16" name="テキスト ボックス 5"/>
          <p:cNvSpPr txBox="1">
            <a:spLocks noChangeArrowheads="1"/>
          </p:cNvSpPr>
          <p:nvPr/>
        </p:nvSpPr>
        <p:spPr bwMode="auto">
          <a:xfrm>
            <a:off x="0" y="4107138"/>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6600"/>
                </a:solidFill>
                <a:latin typeface="Arial" panose="020B0604020202020204" pitchFamily="34" charset="0"/>
                <a:ea typeface="ＭＳ Ｐゴシック" panose="020B0600070205080204" pitchFamily="50" charset="-128"/>
              </a:rPr>
              <a:t>■　第７条（発注者の責務）第１項第</a:t>
            </a:r>
            <a:r>
              <a:rPr lang="en-US" altLang="ja-JP" sz="2215" b="1" dirty="0">
                <a:solidFill>
                  <a:srgbClr val="FF6600"/>
                </a:solidFill>
                <a:latin typeface="Arial" panose="020B0604020202020204" pitchFamily="34" charset="0"/>
                <a:ea typeface="ＭＳ Ｐゴシック" panose="020B0600070205080204" pitchFamily="50" charset="-128"/>
              </a:rPr>
              <a:t>5</a:t>
            </a:r>
            <a:r>
              <a:rPr lang="ja-JP" altLang="en-US" sz="2215" b="1" dirty="0">
                <a:solidFill>
                  <a:srgbClr val="FF6600"/>
                </a:solidFill>
                <a:latin typeface="Arial" panose="020B0604020202020204" pitchFamily="34" charset="0"/>
                <a:ea typeface="ＭＳ Ｐゴシック" panose="020B0600070205080204" pitchFamily="50" charset="-128"/>
              </a:rPr>
              <a:t>号</a:t>
            </a:r>
            <a:endParaRPr lang="en-US" altLang="ja-JP" sz="2215" b="1" dirty="0">
              <a:solidFill>
                <a:srgbClr val="FF6600"/>
              </a:solidFill>
              <a:latin typeface="Arial" panose="020B0604020202020204" pitchFamily="34" charset="0"/>
              <a:ea typeface="ＭＳ Ｐゴシック" panose="020B0600070205080204" pitchFamily="50" charset="-128"/>
            </a:endParaRPr>
          </a:p>
        </p:txBody>
      </p:sp>
      <p:sp>
        <p:nvSpPr>
          <p:cNvPr id="20" name="テキスト ボックス 2"/>
          <p:cNvSpPr txBox="1">
            <a:spLocks noChangeArrowheads="1"/>
          </p:cNvSpPr>
          <p:nvPr/>
        </p:nvSpPr>
        <p:spPr bwMode="auto">
          <a:xfrm>
            <a:off x="18703" y="3541368"/>
            <a:ext cx="8983937"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rgbClr val="FF6600"/>
                </a:solidFill>
                <a:latin typeface="Arial" panose="020B0604020202020204" pitchFamily="34" charset="0"/>
                <a:ea typeface="ＭＳ Ｐゴシック" panose="020B0600070205080204" pitchFamily="50" charset="-128"/>
              </a:rPr>
              <a:t>「・・・適正な施工が通常見込まれない契約の締結を防止・・・」</a:t>
            </a:r>
            <a:endParaRPr lang="en-US" altLang="ja-JP" sz="2215" dirty="0">
              <a:solidFill>
                <a:srgbClr val="FF6600"/>
              </a:solidFill>
              <a:latin typeface="Arial" panose="020B0604020202020204" pitchFamily="34" charset="0"/>
              <a:ea typeface="ＭＳ Ｐゴシック" panose="020B0600070205080204" pitchFamily="50" charset="-128"/>
            </a:endParaRPr>
          </a:p>
        </p:txBody>
      </p:sp>
      <p:sp>
        <p:nvSpPr>
          <p:cNvPr id="21" name="テキスト ボックス 5"/>
          <p:cNvSpPr txBox="1">
            <a:spLocks noChangeArrowheads="1"/>
          </p:cNvSpPr>
          <p:nvPr/>
        </p:nvSpPr>
        <p:spPr bwMode="auto">
          <a:xfrm>
            <a:off x="-10392" y="3087873"/>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6600"/>
                </a:solidFill>
                <a:latin typeface="Arial" panose="020B0604020202020204" pitchFamily="34" charset="0"/>
                <a:ea typeface="ＭＳ Ｐゴシック" panose="020B0600070205080204" pitchFamily="50" charset="-128"/>
              </a:rPr>
              <a:t>■　第７条（発注者の責務）第１項第</a:t>
            </a:r>
            <a:r>
              <a:rPr lang="en-US" altLang="ja-JP" sz="2215" b="1" dirty="0">
                <a:solidFill>
                  <a:srgbClr val="FF6600"/>
                </a:solidFill>
                <a:latin typeface="Arial" panose="020B0604020202020204" pitchFamily="34" charset="0"/>
                <a:ea typeface="ＭＳ Ｐゴシック" panose="020B0600070205080204" pitchFamily="50" charset="-128"/>
              </a:rPr>
              <a:t>3</a:t>
            </a:r>
            <a:r>
              <a:rPr lang="ja-JP" altLang="en-US" sz="2215" b="1" dirty="0">
                <a:solidFill>
                  <a:srgbClr val="FF6600"/>
                </a:solidFill>
                <a:latin typeface="Arial" panose="020B0604020202020204" pitchFamily="34" charset="0"/>
                <a:ea typeface="ＭＳ Ｐゴシック" panose="020B0600070205080204" pitchFamily="50" charset="-128"/>
              </a:rPr>
              <a:t>号</a:t>
            </a:r>
            <a:endParaRPr lang="en-US" altLang="ja-JP" sz="2215" b="1" dirty="0">
              <a:solidFill>
                <a:srgbClr val="FF6600"/>
              </a:solidFill>
              <a:latin typeface="Arial" panose="020B0604020202020204" pitchFamily="34" charset="0"/>
              <a:ea typeface="ＭＳ Ｐゴシック" panose="020B0600070205080204" pitchFamily="50" charset="-128"/>
            </a:endParaRPr>
          </a:p>
        </p:txBody>
      </p:sp>
      <p:sp>
        <p:nvSpPr>
          <p:cNvPr id="29" name="四角形吹き出し 28"/>
          <p:cNvSpPr/>
          <p:nvPr/>
        </p:nvSpPr>
        <p:spPr>
          <a:xfrm>
            <a:off x="4867976" y="2631567"/>
            <a:ext cx="4248472" cy="581409"/>
          </a:xfrm>
          <a:prstGeom prst="wedgeRectCallout">
            <a:avLst>
              <a:gd name="adj1" fmla="val -138744"/>
              <a:gd name="adj2" fmla="val -165384"/>
            </a:avLst>
          </a:prstGeom>
          <a:solidFill>
            <a:schemeClr val="accent1">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rPr>
              <a:t>経済社会情勢の変化を勘案し、</a:t>
            </a:r>
          </a:p>
        </p:txBody>
      </p:sp>
      <p:sp>
        <p:nvSpPr>
          <p:cNvPr id="30" name="四角形吹き出し 29"/>
          <p:cNvSpPr/>
          <p:nvPr/>
        </p:nvSpPr>
        <p:spPr>
          <a:xfrm>
            <a:off x="4829720" y="715119"/>
            <a:ext cx="2871858" cy="693120"/>
          </a:xfrm>
          <a:prstGeom prst="wedgeRectCallout">
            <a:avLst>
              <a:gd name="adj1" fmla="val -190764"/>
              <a:gd name="adj2" fmla="val 114356"/>
            </a:avLst>
          </a:prstGeom>
          <a:solidFill>
            <a:srgbClr val="FFC000">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rPr>
              <a:t>適正な利潤を確保</a:t>
            </a:r>
            <a:endParaRPr kumimoji="1" lang="en-US" altLang="ja-JP" sz="2400" dirty="0">
              <a:solidFill>
                <a:srgbClr val="002060"/>
              </a:solidFill>
            </a:endParaRPr>
          </a:p>
          <a:p>
            <a:r>
              <a:rPr kumimoji="1" lang="ja-JP" altLang="en-US" sz="2400" dirty="0">
                <a:solidFill>
                  <a:srgbClr val="002060"/>
                </a:solidFill>
              </a:rPr>
              <a:t>することができるよう</a:t>
            </a:r>
          </a:p>
        </p:txBody>
      </p:sp>
    </p:spTree>
    <p:extLst>
      <p:ext uri="{BB962C8B-B14F-4D97-AF65-F5344CB8AC3E}">
        <p14:creationId xmlns:p14="http://schemas.microsoft.com/office/powerpoint/2010/main" val="30531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9"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タイトル 1"/>
          <p:cNvSpPr>
            <a:spLocks noGrp="1" noChangeArrowheads="1"/>
          </p:cNvSpPr>
          <p:nvPr>
            <p:ph type="title" idx="4294967295"/>
          </p:nvPr>
        </p:nvSpPr>
        <p:spPr>
          <a:xfrm>
            <a:off x="103420" y="934853"/>
            <a:ext cx="5184531" cy="463062"/>
          </a:xfrm>
        </p:spPr>
        <p:txBody>
          <a:bodyPr>
            <a:normAutofit fontScale="90000"/>
          </a:bodyPr>
          <a:lstStyle/>
          <a:p>
            <a:pPr>
              <a:defRPr/>
            </a:pPr>
            <a:r>
              <a:rPr lang="ja-JP" altLang="en-US" sz="2954" dirty="0">
                <a:solidFill>
                  <a:srgbClr val="C00000"/>
                </a:solidFill>
                <a:latin typeface="HGP創英角ﾎﾟｯﾌﾟ体" panose="040B0A00000000000000" pitchFamily="50" charset="-128"/>
                <a:ea typeface="HGP創英角ﾎﾟｯﾌﾟ体" panose="040B0A00000000000000" pitchFamily="50" charset="-128"/>
              </a:rPr>
              <a:t>○発注者の体制の確保など</a:t>
            </a:r>
            <a:endParaRPr lang="ja-JP" altLang="en-US" b="1"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66568" name="テキスト ボックス 5"/>
          <p:cNvSpPr txBox="1">
            <a:spLocks noChangeArrowheads="1"/>
          </p:cNvSpPr>
          <p:nvPr/>
        </p:nvSpPr>
        <p:spPr bwMode="auto">
          <a:xfrm>
            <a:off x="19781" y="1761476"/>
            <a:ext cx="9144000"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0000"/>
                </a:solidFill>
                <a:latin typeface="Arial" panose="020B0604020202020204" pitchFamily="34" charset="0"/>
                <a:ea typeface="ＭＳ Ｐゴシック" panose="020B0600070205080204" pitchFamily="50" charset="-128"/>
              </a:rPr>
              <a:t>■　第３節（発注関係事務を適切に実施することができる者の活用及び</a:t>
            </a:r>
            <a:endParaRPr lang="en-US" altLang="ja-JP" sz="2215" b="1" dirty="0">
              <a:solidFill>
                <a:srgbClr val="FF0000"/>
              </a:solidFill>
              <a:latin typeface="Arial" panose="020B0604020202020204" pitchFamily="34" charset="0"/>
              <a:ea typeface="ＭＳ Ｐゴシック" panose="020B0600070205080204" pitchFamily="50" charset="-128"/>
            </a:endParaRPr>
          </a:p>
          <a:p>
            <a:pPr eaLnBrk="1" hangingPunct="1">
              <a:lnSpc>
                <a:spcPct val="100000"/>
              </a:lnSpc>
              <a:spcBef>
                <a:spcPct val="0"/>
              </a:spcBef>
              <a:buClrTx/>
              <a:buFontTx/>
              <a:buNone/>
            </a:pPr>
            <a:r>
              <a:rPr lang="ja-JP" altLang="en-US" sz="2215" b="1" dirty="0">
                <a:solidFill>
                  <a:srgbClr val="FF0000"/>
                </a:solidFill>
                <a:latin typeface="Arial" panose="020B0604020202020204" pitchFamily="34" charset="0"/>
                <a:ea typeface="ＭＳ Ｐゴシック" panose="020B0600070205080204" pitchFamily="50" charset="-128"/>
              </a:rPr>
              <a:t>　　　発注者に対する支援等）第２１条～第２４条</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16" name="テキスト ボックス 2"/>
          <p:cNvSpPr txBox="1">
            <a:spLocks noChangeArrowheads="1"/>
          </p:cNvSpPr>
          <p:nvPr/>
        </p:nvSpPr>
        <p:spPr bwMode="auto">
          <a:xfrm>
            <a:off x="135344" y="2488598"/>
            <a:ext cx="8983937" cy="12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第２２条　「国は、・・・発注者を支援するため、・・・発注関係事務の適切な実施に係る制度の運用に関する指針を定めるものとする。」</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17" name="テキスト ボックス 2"/>
          <p:cNvSpPr txBox="1">
            <a:spLocks noChangeArrowheads="1"/>
          </p:cNvSpPr>
          <p:nvPr/>
        </p:nvSpPr>
        <p:spPr bwMode="auto">
          <a:xfrm>
            <a:off x="179844" y="3789040"/>
            <a:ext cx="8983937" cy="12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第２４条第３項　「国は、・・・資格等の評価の在り方等について検討を加え、その結果に基づいて必要な措置を講ずるものとする。」</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38</a:t>
            </a:fld>
            <a:endParaRPr lang="en-US" altLang="ja-JP"/>
          </a:p>
        </p:txBody>
      </p:sp>
    </p:spTree>
    <p:extLst>
      <p:ext uri="{BB962C8B-B14F-4D97-AF65-F5344CB8AC3E}">
        <p14:creationId xmlns:p14="http://schemas.microsoft.com/office/powerpoint/2010/main" val="4164374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タイトル 1"/>
          <p:cNvSpPr>
            <a:spLocks noGrp="1" noChangeArrowheads="1"/>
          </p:cNvSpPr>
          <p:nvPr>
            <p:ph type="title" idx="4294967295"/>
          </p:nvPr>
        </p:nvSpPr>
        <p:spPr>
          <a:xfrm>
            <a:off x="107504" y="815987"/>
            <a:ext cx="5184531" cy="463062"/>
          </a:xfrm>
        </p:spPr>
        <p:txBody>
          <a:bodyPr>
            <a:normAutofit fontScale="90000"/>
          </a:bodyPr>
          <a:lstStyle/>
          <a:p>
            <a:pPr>
              <a:defRPr/>
            </a:pPr>
            <a:r>
              <a:rPr lang="ja-JP" altLang="en-US" sz="2954" dirty="0">
                <a:solidFill>
                  <a:srgbClr val="C00000"/>
                </a:solidFill>
                <a:latin typeface="HGP創英角ﾎﾟｯﾌﾟ体" panose="040B0A00000000000000" pitchFamily="50" charset="-128"/>
                <a:ea typeface="HGP創英角ﾎﾟｯﾌﾟ体" panose="040B0A00000000000000" pitchFamily="50" charset="-128"/>
              </a:rPr>
              <a:t>○調査及び設計の品質確保</a:t>
            </a:r>
            <a:endParaRPr lang="ja-JP" altLang="en-US" b="1" dirty="0">
              <a:solidFill>
                <a:srgbClr val="C00000"/>
              </a:solidFill>
              <a:latin typeface="HGP創英角ﾎﾟｯﾌﾟ体" panose="040B0A00000000000000" pitchFamily="50" charset="-128"/>
              <a:ea typeface="HGP創英角ﾎﾟｯﾌﾟ体" panose="040B0A00000000000000" pitchFamily="50" charset="-128"/>
            </a:endParaRPr>
          </a:p>
        </p:txBody>
      </p:sp>
      <p:sp>
        <p:nvSpPr>
          <p:cNvPr id="10" name="テキスト ボックス 2"/>
          <p:cNvSpPr txBox="1">
            <a:spLocks noChangeArrowheads="1"/>
          </p:cNvSpPr>
          <p:nvPr/>
        </p:nvSpPr>
        <p:spPr bwMode="auto">
          <a:xfrm>
            <a:off x="-3789" y="1996467"/>
            <a:ext cx="8983937" cy="168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公共工事に関する調査（点検及び診断を含む。以下同じ。）及び設計の品質が公共工事の品質確保を図る上で重要な役割を果たすものであることに鑑み、・・・公共工事に準じ、・・・調査及び設計の品質が確保されるようにしなければならない。」</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11" name="テキスト ボックス 5"/>
          <p:cNvSpPr txBox="1">
            <a:spLocks noChangeArrowheads="1"/>
          </p:cNvSpPr>
          <p:nvPr/>
        </p:nvSpPr>
        <p:spPr bwMode="auto">
          <a:xfrm>
            <a:off x="16457" y="1528363"/>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0000"/>
                </a:solidFill>
                <a:latin typeface="Arial" panose="020B0604020202020204" pitchFamily="34" charset="0"/>
                <a:ea typeface="ＭＳ Ｐゴシック" panose="020B0600070205080204" pitchFamily="50" charset="-128"/>
              </a:rPr>
              <a:t>■　第３条（基本理念）第１１項</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12" name="テキスト ボックス 2"/>
          <p:cNvSpPr txBox="1">
            <a:spLocks noChangeArrowheads="1"/>
          </p:cNvSpPr>
          <p:nvPr/>
        </p:nvSpPr>
        <p:spPr bwMode="auto">
          <a:xfrm>
            <a:off x="29095" y="4269968"/>
            <a:ext cx="8983937" cy="168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1846" dirty="0">
                <a:solidFill>
                  <a:schemeClr val="tx1"/>
                </a:solidFill>
                <a:latin typeface="Arial" panose="020B0604020202020204" pitchFamily="34" charset="0"/>
                <a:ea typeface="ＭＳ Ｐゴシック" panose="020B0600070205080204" pitchFamily="50" charset="-128"/>
              </a:rPr>
              <a:t>　</a:t>
            </a:r>
            <a:r>
              <a:rPr lang="ja-JP" altLang="en-US" sz="2585" b="1" dirty="0">
                <a:solidFill>
                  <a:schemeClr val="tx1"/>
                </a:solidFill>
                <a:latin typeface="Arial" panose="020B0604020202020204" pitchFamily="34" charset="0"/>
                <a:ea typeface="ＭＳ Ｐゴシック" panose="020B0600070205080204" pitchFamily="50" charset="-128"/>
              </a:rPr>
              <a:t>「公共工事に関する調査又は設計の発注者は、公共工事に準じ、・・・当該業務の性格、地域の実情等に応じた入札及び契約の方法を選択すること等により、その品質を確保するよう努めなければならない。」</a:t>
            </a:r>
            <a:endParaRPr lang="en-US" altLang="ja-JP" sz="2215" dirty="0">
              <a:solidFill>
                <a:schemeClr val="tx1"/>
              </a:solidFill>
              <a:latin typeface="Arial" panose="020B0604020202020204" pitchFamily="34" charset="0"/>
              <a:ea typeface="ＭＳ Ｐゴシック" panose="020B0600070205080204" pitchFamily="50" charset="-128"/>
            </a:endParaRPr>
          </a:p>
        </p:txBody>
      </p:sp>
      <p:sp>
        <p:nvSpPr>
          <p:cNvPr id="13" name="テキスト ボックス 5"/>
          <p:cNvSpPr txBox="1">
            <a:spLocks noChangeArrowheads="1"/>
          </p:cNvSpPr>
          <p:nvPr/>
        </p:nvSpPr>
        <p:spPr bwMode="auto">
          <a:xfrm>
            <a:off x="0" y="3836772"/>
            <a:ext cx="914400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215" b="1" dirty="0">
                <a:solidFill>
                  <a:schemeClr val="tx1"/>
                </a:solidFill>
                <a:latin typeface="Arial" panose="020B0604020202020204" pitchFamily="34" charset="0"/>
                <a:ea typeface="ＭＳ Ｐゴシック" panose="020B0600070205080204" pitchFamily="50" charset="-128"/>
              </a:rPr>
              <a:t>　</a:t>
            </a:r>
            <a:r>
              <a:rPr lang="ja-JP" altLang="en-US" sz="2215" b="1" dirty="0">
                <a:solidFill>
                  <a:srgbClr val="FF0000"/>
                </a:solidFill>
                <a:latin typeface="Arial" panose="020B0604020202020204" pitchFamily="34" charset="0"/>
                <a:ea typeface="ＭＳ Ｐゴシック" panose="020B0600070205080204" pitchFamily="50" charset="-128"/>
              </a:rPr>
              <a:t>■　第２４条（公共工事に関する調査及び設計の品質確保）第１項</a:t>
            </a:r>
            <a:endParaRPr lang="en-US" altLang="ja-JP" sz="2215" b="1" dirty="0">
              <a:solidFill>
                <a:srgbClr val="FF0000"/>
              </a:solidFill>
              <a:latin typeface="Arial" panose="020B0604020202020204" pitchFamily="34" charset="0"/>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39</a:t>
            </a:fld>
            <a:endParaRPr lang="en-US" altLang="ja-JP"/>
          </a:p>
        </p:txBody>
      </p:sp>
    </p:spTree>
    <p:extLst>
      <p:ext uri="{BB962C8B-B14F-4D97-AF65-F5344CB8AC3E}">
        <p14:creationId xmlns:p14="http://schemas.microsoft.com/office/powerpoint/2010/main" val="187788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5536" y="404664"/>
            <a:ext cx="8353425" cy="518746"/>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954" b="1" dirty="0">
                <a:solidFill>
                  <a:srgbClr val="C00000"/>
                </a:solidFill>
                <a:latin typeface="HGP創英角ｺﾞｼｯｸUB" pitchFamily="50" charset="-128"/>
                <a:ea typeface="HGP創英角ｺﾞｼｯｸUB" pitchFamily="50" charset="-128"/>
              </a:rPr>
              <a:t>わが国の会計法・地方自治法の特徴</a:t>
            </a:r>
            <a:endParaRPr lang="ja-JP" altLang="en-US" sz="2954" b="1" dirty="0">
              <a:solidFill>
                <a:srgbClr val="C00000"/>
              </a:solidFill>
              <a:latin typeface="HGP創英角ﾎﾟｯﾌﾟ体" pitchFamily="50" charset="-128"/>
              <a:ea typeface="HGP創英角ﾎﾟｯﾌﾟ体" pitchFamily="50" charset="-128"/>
            </a:endParaRPr>
          </a:p>
        </p:txBody>
      </p:sp>
      <p:sp>
        <p:nvSpPr>
          <p:cNvPr id="46083" name="フローチャート : 代替処理 4"/>
          <p:cNvSpPr>
            <a:spLocks noChangeArrowheads="1"/>
          </p:cNvSpPr>
          <p:nvPr/>
        </p:nvSpPr>
        <p:spPr bwMode="auto">
          <a:xfrm>
            <a:off x="107504" y="1102589"/>
            <a:ext cx="8905528" cy="4846692"/>
          </a:xfrm>
          <a:prstGeom prst="flowChartAlternateProcess">
            <a:avLst/>
          </a:prstGeom>
          <a:solidFill>
            <a:schemeClr val="bg1">
              <a:lumMod val="95000"/>
            </a:schemeClr>
          </a:solidFill>
          <a:ln w="25400">
            <a:solidFill>
              <a:schemeClr val="accent6">
                <a:lumMod val="40000"/>
                <a:lumOff val="60000"/>
              </a:schemeClr>
            </a:solidFill>
            <a:miter lim="800000"/>
            <a:headEnd/>
            <a:tailEnd/>
          </a:ln>
        </p:spPr>
        <p:txBody>
          <a:bodyPr anchor="ctr"/>
          <a:lstStyle/>
          <a:p>
            <a:pPr>
              <a:defRPr/>
            </a:pPr>
            <a:r>
              <a:rPr kumimoji="0" lang="ja-JP" altLang="en-US" sz="2800" dirty="0">
                <a:solidFill>
                  <a:schemeClr val="accent6">
                    <a:lumMod val="75000"/>
                  </a:schemeClr>
                </a:solidFill>
                <a:latin typeface="ＭＳ Ｐゴシック" pitchFamily="50" charset="-128"/>
                <a:ea typeface="HGｺﾞｼｯｸE" pitchFamily="49" charset="-128"/>
              </a:rPr>
              <a:t>①　公告して競争を行うこと（一般競争）を原則</a:t>
            </a:r>
            <a:endParaRPr kumimoji="0" lang="ja-JP" altLang="en-US" sz="2800" dirty="0">
              <a:solidFill>
                <a:schemeClr val="accent6">
                  <a:lumMod val="75000"/>
                </a:schemeClr>
              </a:solidFill>
              <a:latin typeface="ＭＳ Ｐゴシック" pitchFamily="50" charset="-128"/>
            </a:endParaRPr>
          </a:p>
          <a:p>
            <a:pPr>
              <a:defRPr/>
            </a:pPr>
            <a:endParaRPr kumimoji="0" lang="ja-JP" altLang="en-US" sz="2800" dirty="0">
              <a:solidFill>
                <a:schemeClr val="accent6">
                  <a:lumMod val="75000"/>
                </a:schemeClr>
              </a:solidFill>
              <a:latin typeface="ＭＳ Ｐゴシック" pitchFamily="50" charset="-128"/>
            </a:endParaRPr>
          </a:p>
          <a:p>
            <a:pPr>
              <a:defRPr/>
            </a:pPr>
            <a:r>
              <a:rPr kumimoji="0" lang="ja-JP" altLang="en-US" sz="2800" dirty="0">
                <a:solidFill>
                  <a:schemeClr val="accent6">
                    <a:lumMod val="75000"/>
                  </a:schemeClr>
                </a:solidFill>
                <a:latin typeface="ＭＳ Ｐゴシック" pitchFamily="50" charset="-128"/>
                <a:ea typeface="HGｺﾞｼｯｸE" pitchFamily="49" charset="-128"/>
              </a:rPr>
              <a:t>②　買い入れと売り払いが同じ扱い</a:t>
            </a:r>
            <a:endParaRPr kumimoji="0" lang="ja-JP" altLang="en-US" sz="2800" dirty="0">
              <a:solidFill>
                <a:schemeClr val="accent6">
                  <a:lumMod val="75000"/>
                </a:schemeClr>
              </a:solidFill>
              <a:latin typeface="ＭＳ Ｐゴシック" pitchFamily="50" charset="-128"/>
            </a:endParaRPr>
          </a:p>
          <a:p>
            <a:pPr>
              <a:defRPr/>
            </a:pPr>
            <a:endParaRPr kumimoji="0" lang="ja-JP" altLang="en-US" sz="2800" dirty="0">
              <a:solidFill>
                <a:schemeClr val="accent6">
                  <a:lumMod val="75000"/>
                </a:schemeClr>
              </a:solidFill>
              <a:latin typeface="ＭＳ Ｐゴシック" pitchFamily="50" charset="-128"/>
            </a:endParaRPr>
          </a:p>
          <a:p>
            <a:pPr>
              <a:defRPr/>
            </a:pPr>
            <a:r>
              <a:rPr kumimoji="0" lang="ja-JP" altLang="en-US" sz="2800" dirty="0">
                <a:solidFill>
                  <a:schemeClr val="accent6">
                    <a:lumMod val="75000"/>
                  </a:schemeClr>
                </a:solidFill>
                <a:latin typeface="ＭＳ Ｐゴシック" pitchFamily="50" charset="-128"/>
                <a:ea typeface="HGｺﾞｼｯｸE" pitchFamily="49" charset="-128"/>
              </a:rPr>
              <a:t>③　交渉手続きを定めていない</a:t>
            </a:r>
            <a:endParaRPr kumimoji="0" lang="ja-JP" altLang="en-US" sz="2800" dirty="0">
              <a:solidFill>
                <a:schemeClr val="accent6">
                  <a:lumMod val="75000"/>
                </a:schemeClr>
              </a:solidFill>
              <a:latin typeface="ＭＳ Ｐゴシック" pitchFamily="50" charset="-128"/>
            </a:endParaRPr>
          </a:p>
          <a:p>
            <a:pPr>
              <a:defRPr/>
            </a:pPr>
            <a:endParaRPr kumimoji="0" lang="ja-JP" altLang="en-US" sz="2800" dirty="0">
              <a:solidFill>
                <a:schemeClr val="accent6">
                  <a:lumMod val="75000"/>
                </a:schemeClr>
              </a:solidFill>
              <a:latin typeface="ＭＳ Ｐゴシック" pitchFamily="50" charset="-128"/>
            </a:endParaRPr>
          </a:p>
          <a:p>
            <a:pPr>
              <a:defRPr/>
            </a:pPr>
            <a:r>
              <a:rPr kumimoji="0" lang="ja-JP" altLang="en-US" sz="2800" dirty="0">
                <a:solidFill>
                  <a:schemeClr val="accent6">
                    <a:lumMod val="75000"/>
                  </a:schemeClr>
                </a:solidFill>
                <a:latin typeface="ＭＳ Ｐゴシック" pitchFamily="50" charset="-128"/>
                <a:ea typeface="HGｺﾞｼｯｸE" pitchFamily="49" charset="-128"/>
              </a:rPr>
              <a:t>④　価格の制限（</a:t>
            </a:r>
            <a:r>
              <a:rPr kumimoji="0" lang="ja-JP" altLang="en-US" sz="2800" dirty="0">
                <a:solidFill>
                  <a:schemeClr val="accent6">
                    <a:lumMod val="75000"/>
                  </a:schemeClr>
                </a:solidFill>
                <a:latin typeface="HGｺﾞｼｯｸE" pitchFamily="49" charset="-128"/>
                <a:ea typeface="HGｺﾞｼｯｸE" pitchFamily="49" charset="-128"/>
              </a:rPr>
              <a:t>予定</a:t>
            </a:r>
            <a:r>
              <a:rPr kumimoji="0" lang="ja-JP" altLang="en-US" sz="2800" dirty="0">
                <a:solidFill>
                  <a:schemeClr val="accent6">
                    <a:lumMod val="75000"/>
                  </a:schemeClr>
                </a:solidFill>
                <a:latin typeface="ＭＳ Ｐゴシック" pitchFamily="50" charset="-128"/>
                <a:ea typeface="HGｺﾞｼｯｸE" pitchFamily="49" charset="-128"/>
              </a:rPr>
              <a:t>価格）を必ず定める</a:t>
            </a:r>
            <a:endParaRPr kumimoji="0" lang="ja-JP" altLang="en-US" sz="2800" dirty="0">
              <a:solidFill>
                <a:schemeClr val="accent6">
                  <a:lumMod val="75000"/>
                </a:schemeClr>
              </a:solidFill>
              <a:latin typeface="ＭＳ Ｐゴシック" pitchFamily="50" charset="-128"/>
            </a:endParaRPr>
          </a:p>
          <a:p>
            <a:pPr>
              <a:defRPr/>
            </a:pPr>
            <a:endParaRPr kumimoji="0" lang="ja-JP" altLang="en-US" sz="2800" dirty="0">
              <a:solidFill>
                <a:schemeClr val="accent6">
                  <a:lumMod val="75000"/>
                </a:schemeClr>
              </a:solidFill>
              <a:latin typeface="ＭＳ Ｐゴシック" pitchFamily="50" charset="-128"/>
            </a:endParaRPr>
          </a:p>
          <a:p>
            <a:pPr>
              <a:defRPr/>
            </a:pPr>
            <a:r>
              <a:rPr kumimoji="0" lang="ja-JP" altLang="en-US" sz="2800" dirty="0">
                <a:solidFill>
                  <a:schemeClr val="accent6">
                    <a:lumMod val="75000"/>
                  </a:schemeClr>
                </a:solidFill>
                <a:latin typeface="ＭＳ Ｐゴシック" pitchFamily="50" charset="-128"/>
                <a:ea typeface="HGｺﾞｼｯｸE" pitchFamily="49" charset="-128"/>
              </a:rPr>
              <a:t>⑤　落札基準は最低価格を原則とする</a:t>
            </a:r>
            <a:endParaRPr kumimoji="0" lang="en-US" altLang="ja-JP" sz="2800" dirty="0">
              <a:solidFill>
                <a:schemeClr val="accent6">
                  <a:lumMod val="75000"/>
                </a:schemeClr>
              </a:solidFill>
              <a:latin typeface="ＭＳ Ｐゴシック" pitchFamily="50" charset="-128"/>
              <a:ea typeface="HGｺﾞｼｯｸE" pitchFamily="49" charset="-128"/>
            </a:endParaRPr>
          </a:p>
          <a:p>
            <a:pPr>
              <a:defRPr/>
            </a:pPr>
            <a:endParaRPr kumimoji="0" lang="en-US" altLang="ja-JP" sz="1100" dirty="0">
              <a:solidFill>
                <a:schemeClr val="accent6">
                  <a:lumMod val="75000"/>
                </a:schemeClr>
              </a:solidFill>
              <a:latin typeface="ＭＳ Ｐゴシック" pitchFamily="50" charset="-128"/>
              <a:ea typeface="HGｺﾞｼｯｸE" pitchFamily="49" charset="-128"/>
            </a:endParaRPr>
          </a:p>
          <a:p>
            <a:pPr>
              <a:defRPr/>
            </a:pPr>
            <a:r>
              <a:rPr kumimoji="0" lang="ja-JP" altLang="en-US" sz="2800" dirty="0">
                <a:solidFill>
                  <a:schemeClr val="accent6">
                    <a:lumMod val="75000"/>
                  </a:schemeClr>
                </a:solidFill>
                <a:latin typeface="ＭＳ Ｐゴシック" pitchFamily="50" charset="-128"/>
                <a:ea typeface="HGｺﾞｼｯｸE" pitchFamily="49" charset="-128"/>
              </a:rPr>
              <a:t>　　</a:t>
            </a:r>
            <a:r>
              <a:rPr kumimoji="0" lang="ja-JP" altLang="en-US" sz="2800" dirty="0">
                <a:solidFill>
                  <a:srgbClr val="002060"/>
                </a:solidFill>
                <a:latin typeface="ＭＳ Ｐゴシック" pitchFamily="50" charset="-128"/>
                <a:ea typeface="HGｺﾞｼｯｸE" pitchFamily="49" charset="-128"/>
              </a:rPr>
              <a:t>（注）</a:t>
            </a:r>
            <a:r>
              <a:rPr kumimoji="0" lang="en-US" altLang="ja-JP" sz="2800" b="1" dirty="0">
                <a:solidFill>
                  <a:srgbClr val="002060"/>
                </a:solidFill>
                <a:latin typeface="ＭＳ Ｐゴシック" pitchFamily="50" charset="-128"/>
                <a:ea typeface="HGｺﾞｼｯｸE" pitchFamily="49" charset="-128"/>
              </a:rPr>
              <a:t>H17</a:t>
            </a:r>
            <a:r>
              <a:rPr kumimoji="0" lang="ja-JP" altLang="en-US" sz="2800" dirty="0">
                <a:solidFill>
                  <a:srgbClr val="002060"/>
                </a:solidFill>
                <a:latin typeface="ＭＳ Ｐゴシック" pitchFamily="50" charset="-128"/>
                <a:ea typeface="HGｺﾞｼｯｸE" pitchFamily="49" charset="-128"/>
              </a:rPr>
              <a:t> 公共工事品質確保法制定</a:t>
            </a:r>
          </a:p>
        </p:txBody>
      </p:sp>
      <p:sp>
        <p:nvSpPr>
          <p:cNvPr id="2" name="スライド番号プレースホルダー 1"/>
          <p:cNvSpPr>
            <a:spLocks noGrp="1"/>
          </p:cNvSpPr>
          <p:nvPr>
            <p:ph type="sldNum" sz="quarter" idx="12"/>
          </p:nvPr>
        </p:nvSpPr>
        <p:spPr/>
        <p:txBody>
          <a:bodyPr/>
          <a:lstStyle/>
          <a:p>
            <a:pPr>
              <a:defRPr/>
            </a:pPr>
            <a:fld id="{2216A190-258A-4BF0-B492-6E4BEC405011}" type="slidenum">
              <a:rPr lang="ja-JP" altLang="en-US" smtClean="0"/>
              <a:pPr>
                <a:defRPr/>
              </a:pPr>
              <a:t>4</a:t>
            </a:fld>
            <a:endParaRPr lang="en-US" altLang="ja-JP"/>
          </a:p>
        </p:txBody>
      </p:sp>
    </p:spTree>
    <p:extLst>
      <p:ext uri="{BB962C8B-B14F-4D97-AF65-F5344CB8AC3E}">
        <p14:creationId xmlns:p14="http://schemas.microsoft.com/office/powerpoint/2010/main" val="2578807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6"/>
          <p:cNvSpPr>
            <a:spLocks noChangeArrowheads="1"/>
          </p:cNvSpPr>
          <p:nvPr/>
        </p:nvSpPr>
        <p:spPr bwMode="auto">
          <a:xfrm>
            <a:off x="114352" y="532684"/>
            <a:ext cx="4032448" cy="1008062"/>
          </a:xfrm>
          <a:prstGeom prst="roundRect">
            <a:avLst>
              <a:gd name="adj" fmla="val 16667"/>
            </a:avLst>
          </a:prstGeom>
          <a:solidFill>
            <a:srgbClr val="CCFFFF"/>
          </a:solidFill>
          <a:ln w="9525">
            <a:solidFill>
              <a:schemeClr val="tx1"/>
            </a:solidFill>
            <a:round/>
            <a:headEnd/>
            <a:tailEnd/>
          </a:ln>
        </p:spPr>
        <p:txBody>
          <a:bodyPr wrap="none" anchor="ct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技術競争が十分働かない</a:t>
            </a:r>
            <a:endParaRPr kumimoji="0" lang="en-US" altLang="ja-JP" sz="2800" b="1" dirty="0">
              <a:solidFill>
                <a:schemeClr val="tx1"/>
              </a:solidFill>
              <a:latin typeface="Arial" pitchFamily="34" charset="0"/>
              <a:ea typeface="HGｺﾞｼｯｸE" pitchFamily="49" charset="-128"/>
            </a:endParaRPr>
          </a:p>
          <a:p>
            <a:pPr algn="ctr" eaLnBrk="1" hangingPunct="1">
              <a:lnSpc>
                <a:spcPct val="100000"/>
              </a:lnSpc>
              <a:spcBef>
                <a:spcPct val="0"/>
              </a:spcBef>
              <a:buClrTx/>
              <a:buFontTx/>
              <a:buNone/>
            </a:pPr>
            <a:r>
              <a:rPr kumimoji="0" lang="ja-JP" altLang="en-US" sz="2800" b="1" dirty="0">
                <a:solidFill>
                  <a:schemeClr val="tx1"/>
                </a:solidFill>
                <a:latin typeface="Arial" pitchFamily="34" charset="0"/>
                <a:ea typeface="HGｺﾞｼｯｸE" pitchFamily="49" charset="-128"/>
              </a:rPr>
              <a:t>（結局は安値競争）</a:t>
            </a:r>
          </a:p>
        </p:txBody>
      </p:sp>
      <p:sp>
        <p:nvSpPr>
          <p:cNvPr id="491527" name="AutoShape 7"/>
          <p:cNvSpPr>
            <a:spLocks noChangeArrowheads="1"/>
          </p:cNvSpPr>
          <p:nvPr/>
        </p:nvSpPr>
        <p:spPr bwMode="auto">
          <a:xfrm>
            <a:off x="4290816" y="536623"/>
            <a:ext cx="4729064" cy="1008062"/>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fontAlgn="auto" hangingPunct="1">
              <a:spcBef>
                <a:spcPts val="0"/>
              </a:spcBef>
              <a:spcAft>
                <a:spcPts val="0"/>
              </a:spcAft>
              <a:defRPr/>
            </a:pPr>
            <a:r>
              <a:rPr kumimoji="0" lang="ja-JP" altLang="en-US" sz="2800" b="1" dirty="0">
                <a:latin typeface="HGｺﾞｼｯｸE" panose="020B0909000000000000" pitchFamily="49" charset="-128"/>
                <a:ea typeface="HGｺﾞｼｯｸE" panose="020B0909000000000000" pitchFamily="49" charset="-128"/>
              </a:rPr>
              <a:t>歪んだ価格の決まり方</a:t>
            </a:r>
            <a:endParaRPr kumimoji="0" lang="en-US" altLang="ja-JP" sz="2800" b="1" dirty="0">
              <a:latin typeface="HGｺﾞｼｯｸE" panose="020B0909000000000000" pitchFamily="49" charset="-128"/>
              <a:ea typeface="HGｺﾞｼｯｸE" panose="020B0909000000000000" pitchFamily="49" charset="-128"/>
            </a:endParaRPr>
          </a:p>
          <a:p>
            <a:pPr algn="ctr" eaLnBrk="1" fontAlgn="auto" hangingPunct="1">
              <a:spcBef>
                <a:spcPts val="0"/>
              </a:spcBef>
              <a:spcAft>
                <a:spcPts val="0"/>
              </a:spcAft>
              <a:defRPr/>
            </a:pPr>
            <a:r>
              <a:rPr kumimoji="0" lang="ja-JP" altLang="en-US" sz="2800" b="1" dirty="0">
                <a:latin typeface="HGｺﾞｼｯｸE" panose="020B0909000000000000" pitchFamily="49" charset="-128"/>
                <a:ea typeface="HGｺﾞｼｯｸE" panose="020B0909000000000000" pitchFamily="49" charset="-128"/>
              </a:rPr>
              <a:t>（市場でなく官が決めている）</a:t>
            </a:r>
          </a:p>
        </p:txBody>
      </p:sp>
      <p:sp>
        <p:nvSpPr>
          <p:cNvPr id="3" name="ホームベース 2"/>
          <p:cNvSpPr/>
          <p:nvPr/>
        </p:nvSpPr>
        <p:spPr>
          <a:xfrm rot="5400000">
            <a:off x="4053313" y="517433"/>
            <a:ext cx="777996" cy="3735265"/>
          </a:xfrm>
          <a:prstGeom prst="homePlat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円/楕円 3"/>
          <p:cNvSpPr/>
          <p:nvPr/>
        </p:nvSpPr>
        <p:spPr>
          <a:xfrm>
            <a:off x="770059" y="5156356"/>
            <a:ext cx="7344508" cy="161671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FF0000"/>
                </a:solidFill>
                <a:latin typeface="HGｺﾞｼｯｸE" panose="020B0909000000000000" pitchFamily="49" charset="-128"/>
                <a:ea typeface="HGｺﾞｼｯｸE" panose="020B0909000000000000" pitchFamily="49" charset="-128"/>
              </a:rPr>
              <a:t>交渉方式の本格導入</a:t>
            </a:r>
            <a:endParaRPr lang="en-US" altLang="ja-JP" sz="3200" b="1" dirty="0">
              <a:solidFill>
                <a:srgbClr val="FF0000"/>
              </a:solidFill>
              <a:latin typeface="HGｺﾞｼｯｸE" panose="020B0909000000000000" pitchFamily="49" charset="-128"/>
              <a:ea typeface="HGｺﾞｼｯｸE" panose="020B0909000000000000" pitchFamily="49" charset="-128"/>
            </a:endParaRPr>
          </a:p>
          <a:p>
            <a:pPr algn="ctr" eaLnBrk="1" fontAlgn="auto" hangingPunct="1">
              <a:spcBef>
                <a:spcPts val="0"/>
              </a:spcBef>
              <a:spcAft>
                <a:spcPts val="0"/>
              </a:spcAft>
              <a:defRPr/>
            </a:pPr>
            <a:r>
              <a:rPr lang="ja-JP" altLang="en-US" sz="3200" b="1" dirty="0">
                <a:solidFill>
                  <a:srgbClr val="FF0000"/>
                </a:solidFill>
                <a:latin typeface="HGｺﾞｼｯｸE" panose="020B0909000000000000" pitchFamily="49" charset="-128"/>
                <a:ea typeface="HGｺﾞｼｯｸE" panose="020B0909000000000000" pitchFamily="49" charset="-128"/>
              </a:rPr>
              <a:t>予定価格制度の見直し</a:t>
            </a:r>
          </a:p>
        </p:txBody>
      </p:sp>
      <p:sp>
        <p:nvSpPr>
          <p:cNvPr id="5" name="テキスト ボックス 4"/>
          <p:cNvSpPr txBox="1"/>
          <p:nvPr/>
        </p:nvSpPr>
        <p:spPr>
          <a:xfrm>
            <a:off x="2574678" y="46972"/>
            <a:ext cx="3735264" cy="522288"/>
          </a:xfrm>
          <a:prstGeom prst="rect">
            <a:avLst/>
          </a:prstGeom>
          <a:noFill/>
        </p:spPr>
        <p:txBody>
          <a:bodyPr wrap="square">
            <a:spAutoFit/>
          </a:bodyPr>
          <a:lstStyle/>
          <a:p>
            <a:pPr algn="ctr" eaLnBrk="1" fontAlgn="auto" hangingPunct="1">
              <a:spcBef>
                <a:spcPts val="0"/>
              </a:spcBef>
              <a:spcAft>
                <a:spcPts val="0"/>
              </a:spcAft>
              <a:defRPr/>
            </a:pPr>
            <a:r>
              <a:rPr lang="ja-JP" altLang="en-US" sz="2800" dirty="0">
                <a:solidFill>
                  <a:schemeClr val="accent3">
                    <a:lumMod val="75000"/>
                  </a:schemeClr>
                </a:solidFill>
                <a:latin typeface="HGP創英角ﾎﾟｯﾌﾟ体" pitchFamily="50" charset="-128"/>
                <a:ea typeface="HGP創英角ﾎﾟｯﾌﾟ体" pitchFamily="50" charset="-128"/>
              </a:rPr>
              <a:t>（現　　　　状）</a:t>
            </a:r>
          </a:p>
        </p:txBody>
      </p:sp>
      <p:sp>
        <p:nvSpPr>
          <p:cNvPr id="3379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nSpc>
                <a:spcPct val="100000"/>
              </a:lnSpc>
              <a:spcBef>
                <a:spcPct val="0"/>
              </a:spcBef>
              <a:buClrTx/>
              <a:buFontTx/>
              <a:buNone/>
            </a:pPr>
            <a:fld id="{6CD5A939-523B-412E-9F45-E8C194E8C948}" type="slidenum">
              <a:rPr lang="en-US" altLang="ja-JP" sz="1100">
                <a:solidFill>
                  <a:schemeClr val="tx1"/>
                </a:solidFill>
                <a:latin typeface="Arial" pitchFamily="34" charset="0"/>
                <a:ea typeface="ＭＳ Ｐゴシック" pitchFamily="50" charset="-128"/>
              </a:rPr>
              <a:pPr>
                <a:lnSpc>
                  <a:spcPct val="100000"/>
                </a:lnSpc>
                <a:spcBef>
                  <a:spcPct val="0"/>
                </a:spcBef>
                <a:buClrTx/>
                <a:buFontTx/>
                <a:buNone/>
              </a:pPr>
              <a:t>40</a:t>
            </a:fld>
            <a:endParaRPr lang="en-US" altLang="ja-JP" sz="1100" dirty="0">
              <a:solidFill>
                <a:schemeClr val="tx1"/>
              </a:solidFill>
              <a:latin typeface="Arial" pitchFamily="34" charset="0"/>
              <a:ea typeface="ＭＳ Ｐゴシック" pitchFamily="50" charset="-128"/>
            </a:endParaRPr>
          </a:p>
        </p:txBody>
      </p:sp>
      <p:sp>
        <p:nvSpPr>
          <p:cNvPr id="8" name="ホームベース 7"/>
          <p:cNvSpPr/>
          <p:nvPr/>
        </p:nvSpPr>
        <p:spPr>
          <a:xfrm rot="5400000">
            <a:off x="4050933" y="2698751"/>
            <a:ext cx="782757" cy="3735265"/>
          </a:xfrm>
          <a:prstGeom prst="homePlat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 name="円/楕円 8"/>
          <p:cNvSpPr/>
          <p:nvPr/>
        </p:nvSpPr>
        <p:spPr>
          <a:xfrm>
            <a:off x="770059" y="2926575"/>
            <a:ext cx="7344508" cy="104884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2060"/>
                </a:solidFill>
                <a:latin typeface="HGｺﾞｼｯｸE" panose="020B0909000000000000" pitchFamily="49" charset="-128"/>
                <a:ea typeface="HGｺﾞｼｯｸE" panose="020B0909000000000000" pitchFamily="49" charset="-128"/>
              </a:rPr>
              <a:t>交渉の一部導入</a:t>
            </a:r>
            <a:endParaRPr lang="en-US" altLang="ja-JP" sz="2800" b="1" dirty="0">
              <a:solidFill>
                <a:srgbClr val="002060"/>
              </a:solidFill>
              <a:latin typeface="HGｺﾞｼｯｸE" panose="020B0909000000000000" pitchFamily="49" charset="-128"/>
              <a:ea typeface="HGｺﾞｼｯｸE" panose="020B0909000000000000" pitchFamily="49" charset="-128"/>
            </a:endParaRPr>
          </a:p>
          <a:p>
            <a:pPr algn="ctr" eaLnBrk="1" fontAlgn="auto" hangingPunct="1">
              <a:spcBef>
                <a:spcPts val="0"/>
              </a:spcBef>
              <a:spcAft>
                <a:spcPts val="0"/>
              </a:spcAft>
              <a:defRPr/>
            </a:pPr>
            <a:r>
              <a:rPr lang="ja-JP" altLang="en-US" sz="2800" b="1" dirty="0">
                <a:solidFill>
                  <a:srgbClr val="002060"/>
                </a:solidFill>
                <a:latin typeface="HGｺﾞｼｯｸE" panose="020B0909000000000000" pitchFamily="49" charset="-128"/>
                <a:ea typeface="HGｺﾞｼｯｸE" panose="020B0909000000000000" pitchFamily="49" charset="-128"/>
              </a:rPr>
              <a:t>最新の実態を反映した予定価格</a:t>
            </a:r>
          </a:p>
        </p:txBody>
      </p:sp>
      <p:sp>
        <p:nvSpPr>
          <p:cNvPr id="10" name="テキスト ボックス 9"/>
          <p:cNvSpPr txBox="1"/>
          <p:nvPr/>
        </p:nvSpPr>
        <p:spPr>
          <a:xfrm>
            <a:off x="2768108" y="1457603"/>
            <a:ext cx="3348404" cy="522288"/>
          </a:xfrm>
          <a:prstGeom prst="rect">
            <a:avLst/>
          </a:prstGeom>
          <a:noFill/>
        </p:spPr>
        <p:txBody>
          <a:bodyPr>
            <a:spAutoFit/>
          </a:bodyPr>
          <a:lstStyle/>
          <a:p>
            <a:pPr algn="ctr" eaLnBrk="1" fontAlgn="auto" hangingPunct="1">
              <a:spcBef>
                <a:spcPts val="0"/>
              </a:spcBef>
              <a:spcAft>
                <a:spcPts val="0"/>
              </a:spcAft>
              <a:defRPr/>
            </a:pPr>
            <a:r>
              <a:rPr lang="en-US" altLang="ja-JP" sz="2800" dirty="0">
                <a:solidFill>
                  <a:schemeClr val="accent3">
                    <a:lumMod val="75000"/>
                  </a:schemeClr>
                </a:solidFill>
                <a:latin typeface="HGP創英角ﾎﾟｯﾌﾟ体" pitchFamily="50" charset="-128"/>
                <a:ea typeface="HGP創英角ﾎﾟｯﾌﾟ体" pitchFamily="50" charset="-128"/>
              </a:rPr>
              <a:t>(</a:t>
            </a:r>
            <a:r>
              <a:rPr lang="ja-JP" altLang="en-US" sz="2800" dirty="0">
                <a:solidFill>
                  <a:schemeClr val="accent3">
                    <a:lumMod val="75000"/>
                  </a:schemeClr>
                </a:solidFill>
                <a:latin typeface="HGP創英角ﾎﾟｯﾌﾟ体" pitchFamily="50" charset="-128"/>
                <a:ea typeface="HGP創英角ﾎﾟｯﾌﾟ体" pitchFamily="50" charset="-128"/>
              </a:rPr>
              <a:t>会計法令等の限界</a:t>
            </a:r>
            <a:r>
              <a:rPr lang="en-US" altLang="ja-JP" sz="2800" dirty="0">
                <a:solidFill>
                  <a:schemeClr val="accent3">
                    <a:lumMod val="75000"/>
                  </a:schemeClr>
                </a:solidFill>
                <a:latin typeface="HGP創英角ﾎﾟｯﾌﾟ体" pitchFamily="50" charset="-128"/>
                <a:ea typeface="HGP創英角ﾎﾟｯﾌﾟ体" pitchFamily="50" charset="-128"/>
              </a:rPr>
              <a:t>)</a:t>
            </a:r>
            <a:endParaRPr lang="ja-JP" altLang="en-US" sz="2800" dirty="0">
              <a:solidFill>
                <a:schemeClr val="accent3">
                  <a:lumMod val="75000"/>
                </a:scheme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344161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236463" y="34336"/>
            <a:ext cx="6513954" cy="592681"/>
          </a:xfrm>
          <a:prstGeom prst="rect">
            <a:avLst/>
          </a:prstGeom>
        </p:spPr>
        <p:txBody>
          <a:bodyPr>
            <a:noAutofit/>
          </a:bodyPr>
          <a:lstStyle/>
          <a:p>
            <a:pPr algn="ctr" defTabSz="844083" eaLnBrk="1" fontAlgn="auto" hangingPunct="1">
              <a:spcAft>
                <a:spcPts val="0"/>
              </a:spcAft>
              <a:defRPr/>
            </a:pPr>
            <a:r>
              <a:rPr lang="ja-JP" altLang="en-US" sz="3692" dirty="0">
                <a:solidFill>
                  <a:srgbClr val="C00000"/>
                </a:solidFill>
                <a:effectLst>
                  <a:outerShdw blurRad="50000" dist="30000" dir="5400000" algn="tl" rotWithShape="0">
                    <a:srgbClr val="000000">
                      <a:alpha val="30000"/>
                    </a:srgbClr>
                  </a:outerShdw>
                </a:effectLst>
                <a:latin typeface="HGP創英角ﾎﾟｯﾌﾟ体" pitchFamily="50" charset="-128"/>
                <a:ea typeface="HGP創英角ﾎﾟｯﾌﾟ体" pitchFamily="50" charset="-128"/>
                <a:cs typeface="+mj-cs"/>
              </a:rPr>
              <a:t>公共調達改革の論点</a:t>
            </a:r>
            <a:endParaRPr lang="ja-JP" altLang="en-US" sz="3692"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 name="正方形/長方形 1"/>
          <p:cNvSpPr/>
          <p:nvPr/>
        </p:nvSpPr>
        <p:spPr>
          <a:xfrm>
            <a:off x="148688" y="627017"/>
            <a:ext cx="8689504" cy="59046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4000" b="1" dirty="0">
                <a:solidFill>
                  <a:schemeClr val="tx1"/>
                </a:solidFill>
              </a:rPr>
              <a:t>１．予定価格上限拘束の撤廃</a:t>
            </a:r>
            <a:endParaRPr kumimoji="1" lang="en-US" altLang="ja-JP" sz="4000" b="1" dirty="0">
              <a:solidFill>
                <a:schemeClr val="tx1"/>
              </a:solidFill>
            </a:endParaRPr>
          </a:p>
          <a:p>
            <a:r>
              <a:rPr kumimoji="1" lang="ja-JP" altLang="en-US" sz="4000" b="1" dirty="0">
                <a:solidFill>
                  <a:schemeClr val="tx1"/>
                </a:solidFill>
              </a:rPr>
              <a:t>　　　</a:t>
            </a:r>
            <a:r>
              <a:rPr kumimoji="1" lang="ja-JP" altLang="en-US" sz="3600" b="1" dirty="0">
                <a:solidFill>
                  <a:srgbClr val="002060"/>
                </a:solidFill>
              </a:rPr>
              <a:t>（随意契約・契約変更の際も同様）</a:t>
            </a:r>
            <a:endParaRPr kumimoji="1" lang="en-US" altLang="ja-JP" sz="3600" b="1" dirty="0">
              <a:solidFill>
                <a:srgbClr val="002060"/>
              </a:solidFill>
            </a:endParaRPr>
          </a:p>
          <a:p>
            <a:endParaRPr kumimoji="1" lang="en-US" altLang="ja-JP" b="1" dirty="0">
              <a:solidFill>
                <a:srgbClr val="002060"/>
              </a:solidFill>
            </a:endParaRPr>
          </a:p>
          <a:p>
            <a:r>
              <a:rPr lang="ja-JP" altLang="en-US" sz="4000" b="1" dirty="0">
                <a:solidFill>
                  <a:schemeClr val="tx1"/>
                </a:solidFill>
              </a:rPr>
              <a:t>２．交渉方式を含む多様な方式の導入</a:t>
            </a:r>
            <a:endParaRPr lang="en-US" altLang="ja-JP" sz="4400" b="1" dirty="0">
              <a:solidFill>
                <a:schemeClr val="tx1"/>
              </a:solidFill>
            </a:endParaRPr>
          </a:p>
          <a:p>
            <a:r>
              <a:rPr lang="ja-JP" altLang="en-US" sz="3600" b="1" dirty="0">
                <a:solidFill>
                  <a:schemeClr val="tx1"/>
                </a:solidFill>
              </a:rPr>
              <a:t>　　　</a:t>
            </a:r>
            <a:r>
              <a:rPr lang="ja-JP" altLang="en-US" sz="3600" b="1" dirty="0">
                <a:solidFill>
                  <a:srgbClr val="002060"/>
                </a:solidFill>
              </a:rPr>
              <a:t>交渉方式・</a:t>
            </a:r>
            <a:r>
              <a:rPr lang="en-US" altLang="ja-JP" sz="3600" b="1" dirty="0">
                <a:solidFill>
                  <a:srgbClr val="002060"/>
                </a:solidFill>
                <a:latin typeface="Arial" panose="020B0604020202020204" pitchFamily="34" charset="0"/>
                <a:cs typeface="Arial" panose="020B0604020202020204" pitchFamily="34" charset="0"/>
              </a:rPr>
              <a:t>Framework</a:t>
            </a:r>
            <a:r>
              <a:rPr lang="ja-JP" altLang="en-US" sz="3600" b="1" dirty="0">
                <a:solidFill>
                  <a:srgbClr val="002060"/>
                </a:solidFill>
                <a:latin typeface="Arial" panose="020B0604020202020204" pitchFamily="34" charset="0"/>
                <a:cs typeface="Arial" panose="020B0604020202020204" pitchFamily="34" charset="0"/>
              </a:rPr>
              <a:t> </a:t>
            </a:r>
            <a:r>
              <a:rPr lang="en-US" altLang="ja-JP" sz="3600" b="1" dirty="0">
                <a:solidFill>
                  <a:srgbClr val="002060"/>
                </a:solidFill>
                <a:latin typeface="Arial" panose="020B0604020202020204" pitchFamily="34" charset="0"/>
                <a:cs typeface="Arial" panose="020B0604020202020204" pitchFamily="34" charset="0"/>
              </a:rPr>
              <a:t>Agreement</a:t>
            </a:r>
          </a:p>
          <a:p>
            <a:endParaRPr lang="en-US" altLang="ja-JP" b="1" dirty="0">
              <a:solidFill>
                <a:srgbClr val="002060"/>
              </a:solidFill>
              <a:latin typeface="Arial" panose="020B0604020202020204" pitchFamily="34" charset="0"/>
              <a:cs typeface="Arial" panose="020B0604020202020204" pitchFamily="34" charset="0"/>
            </a:endParaRPr>
          </a:p>
          <a:p>
            <a:r>
              <a:rPr kumimoji="1" lang="ja-JP" altLang="en-US" sz="4000" b="1" dirty="0">
                <a:solidFill>
                  <a:schemeClr val="tx1"/>
                </a:solidFill>
              </a:rPr>
              <a:t>３．発注者の体制の確保</a:t>
            </a:r>
            <a:endParaRPr lang="en-US" altLang="ja-JP" sz="4400" b="1" dirty="0">
              <a:solidFill>
                <a:schemeClr val="tx1"/>
              </a:solidFill>
            </a:endParaRPr>
          </a:p>
          <a:p>
            <a:r>
              <a:rPr lang="ja-JP" altLang="en-US" sz="3600" b="1" dirty="0">
                <a:solidFill>
                  <a:schemeClr val="tx1"/>
                </a:solidFill>
              </a:rPr>
              <a:t>　　　</a:t>
            </a:r>
            <a:r>
              <a:rPr lang="ja-JP" altLang="en-US" sz="3600" b="1" dirty="0">
                <a:solidFill>
                  <a:srgbClr val="002060"/>
                </a:solidFill>
              </a:rPr>
              <a:t>発注者の評価・資格制度</a:t>
            </a:r>
            <a:endParaRPr lang="en-US" altLang="ja-JP" sz="3600" b="1" dirty="0">
              <a:solidFill>
                <a:srgbClr val="002060"/>
              </a:solidFill>
            </a:endParaRPr>
          </a:p>
          <a:p>
            <a:endParaRPr kumimoji="1" lang="en-US" altLang="ja-JP" b="1" dirty="0">
              <a:solidFill>
                <a:schemeClr val="tx1"/>
              </a:solidFill>
            </a:endParaRPr>
          </a:p>
          <a:p>
            <a:r>
              <a:rPr lang="ja-JP" altLang="en-US" sz="4000" b="1" dirty="0">
                <a:solidFill>
                  <a:srgbClr val="00B050"/>
                </a:solidFill>
              </a:rPr>
              <a:t>４．価格決定構造（社会構造）の改変</a:t>
            </a:r>
            <a:endParaRPr lang="en-US" altLang="ja-JP" sz="4000" b="1" dirty="0">
              <a:solidFill>
                <a:srgbClr val="00B050"/>
              </a:solidFill>
            </a:endParaRPr>
          </a:p>
          <a:p>
            <a:r>
              <a:rPr lang="ja-JP" altLang="en-US" sz="3600" b="1" dirty="0">
                <a:solidFill>
                  <a:schemeClr val="tx1"/>
                </a:solidFill>
              </a:rPr>
              <a:t>　</a:t>
            </a:r>
            <a:r>
              <a:rPr lang="ja-JP" altLang="en-US" sz="3600" b="1" dirty="0">
                <a:solidFill>
                  <a:srgbClr val="006600"/>
                </a:solidFill>
                <a:latin typeface="HGS創英角ﾎﾟｯﾌﾟ体" panose="040B0A00000000000000" pitchFamily="50" charset="-128"/>
                <a:ea typeface="HGS創英角ﾎﾟｯﾌﾟ体" panose="040B0A00000000000000" pitchFamily="50" charset="-128"/>
              </a:rPr>
              <a:t>価格を決めるのは官でなく民（市場）</a:t>
            </a:r>
            <a:endParaRPr kumimoji="1" lang="ja-JP" altLang="en-US" sz="3600" b="1" dirty="0">
              <a:solidFill>
                <a:schemeClr val="accent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pPr>
              <a:defRPr/>
            </a:pPr>
            <a:fld id="{F17E8D1B-9A71-4202-B3F0-348051FC76EA}" type="slidenum">
              <a:rPr lang="ja-JP" altLang="en-US" smtClean="0"/>
              <a:pPr>
                <a:defRPr/>
              </a:pPr>
              <a:t>41</a:t>
            </a:fld>
            <a:endParaRPr lang="en-US" altLang="ja-JP"/>
          </a:p>
        </p:txBody>
      </p:sp>
    </p:spTree>
    <p:extLst>
      <p:ext uri="{BB962C8B-B14F-4D97-AF65-F5344CB8AC3E}">
        <p14:creationId xmlns:p14="http://schemas.microsoft.com/office/powerpoint/2010/main" val="913094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5416" y="14350"/>
            <a:ext cx="6176691" cy="111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受注しようとする企業の応札の</a:t>
            </a:r>
            <a:endParaRPr kumimoji="0" lang="en-US" altLang="ja-JP" sz="3323" b="1" dirty="0">
              <a:solidFill>
                <a:schemeClr val="tx1"/>
              </a:solidFill>
              <a:latin typeface="HG創英角ﾎﾟｯﾌﾟ体" panose="040B0A09000000000000" pitchFamily="49" charset="-128"/>
              <a:ea typeface="HG創英角ﾎﾟｯﾌﾟ体" panose="040B0A09000000000000" pitchFamily="49" charset="-128"/>
            </a:endParaRPr>
          </a:p>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考え方（日本の多くの場合）</a:t>
            </a:r>
            <a:endParaRPr kumimoji="0" lang="ja-JP" altLang="en-US" sz="3323"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5366" name="Text Box 2"/>
          <p:cNvSpPr txBox="1">
            <a:spLocks noChangeArrowheads="1"/>
          </p:cNvSpPr>
          <p:nvPr/>
        </p:nvSpPr>
        <p:spPr bwMode="auto">
          <a:xfrm>
            <a:off x="5506080" y="5134427"/>
            <a:ext cx="2752677"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200" b="1" dirty="0">
                <a:solidFill>
                  <a:srgbClr val="002060"/>
                </a:solidFill>
                <a:latin typeface="HG創英角ﾎﾟｯﾌﾟ体" panose="040B0A09000000000000" pitchFamily="49" charset="-128"/>
                <a:ea typeface="HG創英角ﾎﾟｯﾌﾟ体" panose="040B0A09000000000000" pitchFamily="49" charset="-128"/>
              </a:rPr>
              <a:t>価格決定構造</a:t>
            </a:r>
            <a:endParaRPr kumimoji="0" lang="ja-JP" altLang="en-US" sz="32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12" name="AutoShape 6"/>
          <p:cNvSpPr>
            <a:spLocks noChangeArrowheads="1"/>
          </p:cNvSpPr>
          <p:nvPr/>
        </p:nvSpPr>
        <p:spPr bwMode="auto">
          <a:xfrm>
            <a:off x="293077" y="1182567"/>
            <a:ext cx="8599403" cy="2031481"/>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上限（予定価格）と</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下限（低入札価格調査基準価格</a:t>
            </a:r>
            <a:r>
              <a:rPr lang="en-US" altLang="ja-JP" sz="2954" dirty="0">
                <a:solidFill>
                  <a:schemeClr val="tx1"/>
                </a:solidFill>
                <a:latin typeface="Arial" panose="020B0604020202020204" pitchFamily="34" charset="0"/>
                <a:ea typeface="HGｺﾞｼｯｸE" panose="020B0909000000000000" pitchFamily="49" charset="-128"/>
              </a:rPr>
              <a:t>or</a:t>
            </a:r>
            <a:r>
              <a:rPr lang="ja-JP" altLang="en-US" sz="2954" dirty="0">
                <a:solidFill>
                  <a:schemeClr val="tx1"/>
                </a:solidFill>
                <a:latin typeface="Arial" panose="020B0604020202020204" pitchFamily="34" charset="0"/>
                <a:ea typeface="HGｺﾞｼｯｸE" panose="020B0909000000000000" pitchFamily="49" charset="-128"/>
              </a:rPr>
              <a:t>最低制限価格）</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を推測して</a:t>
            </a:r>
            <a:r>
              <a:rPr lang="ja-JP" altLang="en-US" sz="2954" dirty="0">
                <a:solidFill>
                  <a:srgbClr val="FF0000"/>
                </a:solidFill>
                <a:latin typeface="Arial" panose="020B0604020202020204" pitchFamily="34" charset="0"/>
                <a:ea typeface="HGｺﾞｼｯｸE" panose="020B0909000000000000" pitchFamily="49" charset="-128"/>
              </a:rPr>
              <a:t>落札し得る価格</a:t>
            </a:r>
            <a:r>
              <a:rPr lang="ja-JP" altLang="en-US" sz="2954" dirty="0">
                <a:solidFill>
                  <a:schemeClr val="tx1"/>
                </a:solidFill>
                <a:latin typeface="Arial" panose="020B0604020202020204" pitchFamily="34" charset="0"/>
                <a:ea typeface="HGｺﾞｼｯｸE" panose="020B0909000000000000" pitchFamily="49" charset="-128"/>
              </a:rPr>
              <a:t>を応札価格とする</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（実行予算とは必ずしも合致しない）</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293077" y="4149081"/>
            <a:ext cx="8599403"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落札した上で、下請価格を決定</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a:off x="4147770" y="3336091"/>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4" name="下矢印 1"/>
          <p:cNvSpPr>
            <a:spLocks noChangeArrowheads="1"/>
          </p:cNvSpPr>
          <p:nvPr/>
        </p:nvSpPr>
        <p:spPr bwMode="auto">
          <a:xfrm>
            <a:off x="4147770" y="5052521"/>
            <a:ext cx="931985" cy="662370"/>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5" name="Text Box 2"/>
          <p:cNvSpPr txBox="1">
            <a:spLocks noChangeArrowheads="1"/>
          </p:cNvSpPr>
          <p:nvPr/>
        </p:nvSpPr>
        <p:spPr bwMode="auto">
          <a:xfrm>
            <a:off x="5292080" y="5738118"/>
            <a:ext cx="318067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rgbClr val="002060"/>
                </a:solidFill>
                <a:latin typeface="HG創英角ﾎﾟｯﾌﾟ体" panose="040B0A09000000000000" pitchFamily="49" charset="-128"/>
                <a:ea typeface="HG創英角ﾎﾟｯﾌﾟ体" panose="040B0A09000000000000" pitchFamily="49" charset="-128"/>
              </a:rPr>
              <a:t>上流から下流へ</a:t>
            </a:r>
            <a:endParaRPr kumimoji="0" lang="ja-JP" altLang="en-US" sz="3323"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42</a:t>
            </a:fld>
            <a:endParaRPr lang="en-US" altLang="ja-JP"/>
          </a:p>
        </p:txBody>
      </p:sp>
    </p:spTree>
    <p:extLst>
      <p:ext uri="{BB962C8B-B14F-4D97-AF65-F5344CB8AC3E}">
        <p14:creationId xmlns:p14="http://schemas.microsoft.com/office/powerpoint/2010/main" val="3434702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39416" y="14350"/>
            <a:ext cx="5748690" cy="111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外国における企業の</a:t>
            </a:r>
            <a:endParaRPr kumimoji="0" lang="en-US" altLang="ja-JP" sz="3323" b="1" dirty="0">
              <a:solidFill>
                <a:schemeClr val="tx1"/>
              </a:solidFill>
              <a:latin typeface="HG創英角ﾎﾟｯﾌﾟ体" panose="040B0A09000000000000" pitchFamily="49" charset="-128"/>
              <a:ea typeface="HG創英角ﾎﾟｯﾌﾟ体" panose="040B0A09000000000000" pitchFamily="49" charset="-128"/>
            </a:endParaRPr>
          </a:p>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応札の考え方（多くの場合）</a:t>
            </a:r>
            <a:endParaRPr kumimoji="0" lang="ja-JP" altLang="en-US" sz="3323"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2" name="AutoShape 6"/>
          <p:cNvSpPr>
            <a:spLocks noChangeArrowheads="1"/>
          </p:cNvSpPr>
          <p:nvPr/>
        </p:nvSpPr>
        <p:spPr bwMode="auto">
          <a:xfrm>
            <a:off x="293077" y="1182567"/>
            <a:ext cx="8599403" cy="2102417"/>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最も有利な施工体制・施工計画を立案し、所定の</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労務費・人件費を積み上げ、下請け業者に支払う</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額を定めたうえで、自社（元請）の所要額を加え</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て応札価格とする　（実行予算を前提とする）</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1249447" y="4355391"/>
            <a:ext cx="2592288"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下請価格</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rot="10800000">
            <a:off x="3819824" y="3415503"/>
            <a:ext cx="1587873" cy="794908"/>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1" name="下矢印 1"/>
          <p:cNvSpPr>
            <a:spLocks noChangeArrowheads="1"/>
          </p:cNvSpPr>
          <p:nvPr/>
        </p:nvSpPr>
        <p:spPr bwMode="auto">
          <a:xfrm rot="10800000">
            <a:off x="1641584" y="5263885"/>
            <a:ext cx="1447127" cy="366867"/>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6" name="AutoShape 7"/>
          <p:cNvSpPr>
            <a:spLocks noChangeArrowheads="1"/>
          </p:cNvSpPr>
          <p:nvPr/>
        </p:nvSpPr>
        <p:spPr bwMode="auto">
          <a:xfrm>
            <a:off x="4141192" y="4355391"/>
            <a:ext cx="2592288"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a:t>
            </a:r>
            <a:endParaRPr kumimoji="0" lang="ja-JP" altLang="en-US" sz="3200" b="1" dirty="0">
              <a:solidFill>
                <a:srgbClr val="C00000"/>
              </a:solidFill>
              <a:latin typeface="Arial" charset="0"/>
              <a:ea typeface="HGｺﾞｼｯｸE" pitchFamily="49" charset="-128"/>
            </a:endParaRPr>
          </a:p>
        </p:txBody>
      </p:sp>
      <p:sp>
        <p:nvSpPr>
          <p:cNvPr id="17" name="AutoShape 7"/>
          <p:cNvSpPr>
            <a:spLocks noChangeArrowheads="1"/>
          </p:cNvSpPr>
          <p:nvPr/>
        </p:nvSpPr>
        <p:spPr bwMode="auto">
          <a:xfrm>
            <a:off x="705480" y="5749229"/>
            <a:ext cx="2592288" cy="781398"/>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労務費</a:t>
            </a:r>
            <a:endParaRPr kumimoji="0" lang="ja-JP" altLang="en-US" sz="3200" b="1" dirty="0">
              <a:solidFill>
                <a:srgbClr val="C00000"/>
              </a:solidFill>
              <a:latin typeface="Arial" charset="0"/>
              <a:ea typeface="HGｺﾞｼｯｸE" pitchFamily="49" charset="-128"/>
            </a:endParaRPr>
          </a:p>
        </p:txBody>
      </p:sp>
      <p:sp>
        <p:nvSpPr>
          <p:cNvPr id="18" name="下矢印 1"/>
          <p:cNvSpPr>
            <a:spLocks noChangeArrowheads="1"/>
          </p:cNvSpPr>
          <p:nvPr/>
        </p:nvSpPr>
        <p:spPr bwMode="auto">
          <a:xfrm rot="10800000">
            <a:off x="4041271" y="5259575"/>
            <a:ext cx="1447127" cy="366867"/>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9" name="AutoShape 7"/>
          <p:cNvSpPr>
            <a:spLocks noChangeArrowheads="1"/>
          </p:cNvSpPr>
          <p:nvPr/>
        </p:nvSpPr>
        <p:spPr bwMode="auto">
          <a:xfrm>
            <a:off x="3461169" y="5749229"/>
            <a:ext cx="2592288" cy="781398"/>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資材</a:t>
            </a:r>
            <a:endParaRPr kumimoji="0" lang="ja-JP" altLang="en-US" sz="3200" b="1" dirty="0">
              <a:solidFill>
                <a:srgbClr val="C00000"/>
              </a:solidFill>
              <a:latin typeface="Arial" charset="0"/>
              <a:ea typeface="HGｺﾞｼｯｸE" pitchFamily="49" charset="-128"/>
            </a:endParaRPr>
          </a:p>
        </p:txBody>
      </p:sp>
      <p:sp>
        <p:nvSpPr>
          <p:cNvPr id="20" name="下矢印 1"/>
          <p:cNvSpPr>
            <a:spLocks noChangeArrowheads="1"/>
          </p:cNvSpPr>
          <p:nvPr/>
        </p:nvSpPr>
        <p:spPr bwMode="auto">
          <a:xfrm rot="10800000">
            <a:off x="6414117" y="5281099"/>
            <a:ext cx="1447127" cy="366867"/>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21" name="AutoShape 7"/>
          <p:cNvSpPr>
            <a:spLocks noChangeArrowheads="1"/>
          </p:cNvSpPr>
          <p:nvPr/>
        </p:nvSpPr>
        <p:spPr bwMode="auto">
          <a:xfrm>
            <a:off x="6191962" y="5784326"/>
            <a:ext cx="2592288" cy="781398"/>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a:t>
            </a:r>
            <a:endParaRPr kumimoji="0" lang="ja-JP" altLang="en-US" sz="3200" b="1" dirty="0">
              <a:solidFill>
                <a:srgbClr val="C00000"/>
              </a:solidFill>
              <a:latin typeface="Arial" charset="0"/>
              <a:ea typeface="HGｺﾞｼｯｸE" pitchFamily="49" charset="-128"/>
            </a:endParaRPr>
          </a:p>
        </p:txBody>
      </p:sp>
      <p:sp>
        <p:nvSpPr>
          <p:cNvPr id="22" name="Text Box 2"/>
          <p:cNvSpPr txBox="1">
            <a:spLocks noChangeArrowheads="1"/>
          </p:cNvSpPr>
          <p:nvPr/>
        </p:nvSpPr>
        <p:spPr bwMode="auto">
          <a:xfrm>
            <a:off x="6260355" y="3304911"/>
            <a:ext cx="2752677"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200" b="1" dirty="0">
                <a:solidFill>
                  <a:srgbClr val="002060"/>
                </a:solidFill>
                <a:latin typeface="HG創英角ﾎﾟｯﾌﾟ体" panose="040B0A09000000000000" pitchFamily="49" charset="-128"/>
                <a:ea typeface="HG創英角ﾎﾟｯﾌﾟ体" panose="040B0A09000000000000" pitchFamily="49" charset="-128"/>
              </a:rPr>
              <a:t>価格決定構造</a:t>
            </a:r>
            <a:endParaRPr kumimoji="0" lang="ja-JP" altLang="en-US" sz="32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23" name="Text Box 2"/>
          <p:cNvSpPr txBox="1">
            <a:spLocks noChangeArrowheads="1"/>
          </p:cNvSpPr>
          <p:nvPr/>
        </p:nvSpPr>
        <p:spPr bwMode="auto">
          <a:xfrm>
            <a:off x="5977337" y="3875139"/>
            <a:ext cx="3180679"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rgbClr val="002060"/>
                </a:solidFill>
                <a:latin typeface="HG創英角ﾎﾟｯﾌﾟ体" panose="040B0A09000000000000" pitchFamily="49" charset="-128"/>
                <a:ea typeface="HG創英角ﾎﾟｯﾌﾟ体" panose="040B0A09000000000000" pitchFamily="49" charset="-128"/>
              </a:rPr>
              <a:t>下流から上流へ</a:t>
            </a:r>
            <a:endParaRPr kumimoji="0" lang="ja-JP" altLang="en-US" sz="3323"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43</a:t>
            </a:fld>
            <a:endParaRPr lang="en-US" altLang="ja-JP"/>
          </a:p>
        </p:txBody>
      </p:sp>
    </p:spTree>
    <p:extLst>
      <p:ext uri="{BB962C8B-B14F-4D97-AF65-F5344CB8AC3E}">
        <p14:creationId xmlns:p14="http://schemas.microsoft.com/office/powerpoint/2010/main" val="4271701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44</a:t>
            </a:fld>
            <a:endParaRPr lang="en-US" altLang="ja-JP"/>
          </a:p>
        </p:txBody>
      </p:sp>
      <p:sp>
        <p:nvSpPr>
          <p:cNvPr id="3" name="テキスト ボックス 2"/>
          <p:cNvSpPr txBox="1"/>
          <p:nvPr/>
        </p:nvSpPr>
        <p:spPr>
          <a:xfrm>
            <a:off x="755576" y="-4476"/>
            <a:ext cx="7338869" cy="584775"/>
          </a:xfrm>
          <a:prstGeom prst="rect">
            <a:avLst/>
          </a:prstGeom>
          <a:noFill/>
        </p:spPr>
        <p:txBody>
          <a:bodyPr wrap="none" rtlCol="0">
            <a:spAutoFit/>
          </a:bodyPr>
          <a:lstStyle/>
          <a:p>
            <a:r>
              <a:rPr lang="ja-JP" altLang="en-US" sz="3200" b="1" dirty="0"/>
              <a:t>米国における公共工事発注者による積算</a:t>
            </a:r>
            <a:endParaRPr lang="ja-JP" altLang="ja-JP" sz="3200" b="1" dirty="0"/>
          </a:p>
        </p:txBody>
      </p:sp>
      <p:sp>
        <p:nvSpPr>
          <p:cNvPr id="4" name="テキスト ボックス 3"/>
          <p:cNvSpPr txBox="1"/>
          <p:nvPr/>
        </p:nvSpPr>
        <p:spPr>
          <a:xfrm>
            <a:off x="179512" y="930654"/>
            <a:ext cx="8262198" cy="523220"/>
          </a:xfrm>
          <a:prstGeom prst="rect">
            <a:avLst/>
          </a:prstGeom>
          <a:noFill/>
          <a:ln w="28575">
            <a:solidFill>
              <a:schemeClr val="accent4">
                <a:lumMod val="75000"/>
              </a:schemeClr>
            </a:solidFill>
          </a:ln>
        </p:spPr>
        <p:txBody>
          <a:bodyPr wrap="none" rtlCol="0">
            <a:spAutoFit/>
          </a:bodyPr>
          <a:lstStyle/>
          <a:p>
            <a:r>
              <a:rPr kumimoji="1" lang="ja-JP" altLang="en-US" sz="2800" dirty="0">
                <a:solidFill>
                  <a:schemeClr val="accent4">
                    <a:lumMod val="50000"/>
                  </a:schemeClr>
                </a:solidFill>
              </a:rPr>
              <a:t>構想・基礎調査（路線選定、延長、車線数、設計基準）</a:t>
            </a:r>
          </a:p>
        </p:txBody>
      </p:sp>
      <p:sp>
        <p:nvSpPr>
          <p:cNvPr id="5" name="テキスト ボックス 4"/>
          <p:cNvSpPr txBox="1"/>
          <p:nvPr/>
        </p:nvSpPr>
        <p:spPr>
          <a:xfrm>
            <a:off x="174265" y="2476003"/>
            <a:ext cx="7253909" cy="523220"/>
          </a:xfrm>
          <a:prstGeom prst="rect">
            <a:avLst/>
          </a:prstGeom>
          <a:noFill/>
          <a:ln w="28575">
            <a:solidFill>
              <a:schemeClr val="accent4">
                <a:lumMod val="75000"/>
              </a:schemeClr>
            </a:solidFill>
          </a:ln>
        </p:spPr>
        <p:txBody>
          <a:bodyPr wrap="none" rtlCol="0">
            <a:spAutoFit/>
          </a:bodyPr>
          <a:lstStyle/>
          <a:p>
            <a:r>
              <a:rPr kumimoji="1" lang="ja-JP" altLang="en-US" sz="2800" dirty="0">
                <a:solidFill>
                  <a:schemeClr val="accent4">
                    <a:lumMod val="50000"/>
                  </a:schemeClr>
                </a:solidFill>
              </a:rPr>
              <a:t>可能性調査（平面図縮尺：</a:t>
            </a:r>
            <a:r>
              <a:rPr kumimoji="1" lang="en-US" altLang="ja-JP" sz="2800" dirty="0">
                <a:solidFill>
                  <a:schemeClr val="accent4">
                    <a:lumMod val="50000"/>
                  </a:schemeClr>
                </a:solidFill>
              </a:rPr>
              <a:t>1/2,500</a:t>
            </a:r>
            <a:r>
              <a:rPr kumimoji="1" lang="ja-JP" altLang="en-US" sz="2800" dirty="0">
                <a:solidFill>
                  <a:schemeClr val="accent4">
                    <a:lumMod val="50000"/>
                  </a:schemeClr>
                </a:solidFill>
              </a:rPr>
              <a:t>～</a:t>
            </a:r>
            <a:r>
              <a:rPr kumimoji="1" lang="en-US" altLang="ja-JP" sz="2800" dirty="0">
                <a:solidFill>
                  <a:schemeClr val="accent4">
                    <a:lumMod val="50000"/>
                  </a:schemeClr>
                </a:solidFill>
              </a:rPr>
              <a:t>1/5,000</a:t>
            </a:r>
            <a:r>
              <a:rPr kumimoji="1" lang="ja-JP" altLang="en-US" sz="2800" dirty="0">
                <a:solidFill>
                  <a:schemeClr val="accent4">
                    <a:lumMod val="50000"/>
                  </a:schemeClr>
                </a:solidFill>
              </a:rPr>
              <a:t>）</a:t>
            </a:r>
          </a:p>
        </p:txBody>
      </p:sp>
      <p:sp>
        <p:nvSpPr>
          <p:cNvPr id="6" name="テキスト ボックス 5"/>
          <p:cNvSpPr txBox="1"/>
          <p:nvPr/>
        </p:nvSpPr>
        <p:spPr>
          <a:xfrm>
            <a:off x="174265" y="3969060"/>
            <a:ext cx="6514925" cy="523220"/>
          </a:xfrm>
          <a:prstGeom prst="rect">
            <a:avLst/>
          </a:prstGeom>
          <a:noFill/>
          <a:ln w="28575">
            <a:solidFill>
              <a:schemeClr val="accent4">
                <a:lumMod val="75000"/>
              </a:schemeClr>
            </a:solidFill>
          </a:ln>
        </p:spPr>
        <p:txBody>
          <a:bodyPr wrap="none" rtlCol="0">
            <a:spAutoFit/>
          </a:bodyPr>
          <a:lstStyle/>
          <a:p>
            <a:r>
              <a:rPr kumimoji="1" lang="ja-JP" altLang="en-US" sz="2800" dirty="0">
                <a:solidFill>
                  <a:schemeClr val="accent4">
                    <a:lumMod val="50000"/>
                  </a:schemeClr>
                </a:solidFill>
              </a:rPr>
              <a:t>概略設計（</a:t>
            </a:r>
            <a:r>
              <a:rPr lang="ja-JP" altLang="en-US" sz="2800" dirty="0">
                <a:solidFill>
                  <a:schemeClr val="accent4">
                    <a:lumMod val="50000"/>
                  </a:schemeClr>
                </a:solidFill>
              </a:rPr>
              <a:t>平面図縮尺：</a:t>
            </a:r>
            <a:r>
              <a:rPr lang="en-US" altLang="ja-JP" sz="2800" dirty="0">
                <a:solidFill>
                  <a:schemeClr val="accent4">
                    <a:lumMod val="50000"/>
                  </a:schemeClr>
                </a:solidFill>
              </a:rPr>
              <a:t>1/500</a:t>
            </a:r>
            <a:r>
              <a:rPr lang="ja-JP" altLang="en-US" sz="2800" dirty="0">
                <a:solidFill>
                  <a:schemeClr val="accent4">
                    <a:lumMod val="50000"/>
                  </a:schemeClr>
                </a:solidFill>
              </a:rPr>
              <a:t>～</a:t>
            </a:r>
            <a:r>
              <a:rPr lang="en-US" altLang="ja-JP" sz="2800" dirty="0">
                <a:solidFill>
                  <a:schemeClr val="accent4">
                    <a:lumMod val="50000"/>
                  </a:schemeClr>
                </a:solidFill>
              </a:rPr>
              <a:t>1/2,000 </a:t>
            </a:r>
            <a:r>
              <a:rPr kumimoji="1" lang="ja-JP" altLang="en-US" sz="2800" dirty="0">
                <a:solidFill>
                  <a:schemeClr val="accent4">
                    <a:lumMod val="50000"/>
                  </a:schemeClr>
                </a:solidFill>
              </a:rPr>
              <a:t>）</a:t>
            </a:r>
          </a:p>
        </p:txBody>
      </p:sp>
      <p:sp>
        <p:nvSpPr>
          <p:cNvPr id="7" name="テキスト ボックス 6"/>
          <p:cNvSpPr txBox="1"/>
          <p:nvPr/>
        </p:nvSpPr>
        <p:spPr>
          <a:xfrm>
            <a:off x="174265" y="5445224"/>
            <a:ext cx="6048451" cy="523220"/>
          </a:xfrm>
          <a:prstGeom prst="rect">
            <a:avLst/>
          </a:prstGeom>
          <a:noFill/>
          <a:ln w="28575">
            <a:solidFill>
              <a:schemeClr val="accent4">
                <a:lumMod val="75000"/>
              </a:schemeClr>
            </a:solidFill>
          </a:ln>
        </p:spPr>
        <p:txBody>
          <a:bodyPr wrap="none" rtlCol="0">
            <a:spAutoFit/>
          </a:bodyPr>
          <a:lstStyle/>
          <a:p>
            <a:r>
              <a:rPr kumimoji="1" lang="ja-JP" altLang="en-US" sz="2800" dirty="0">
                <a:solidFill>
                  <a:schemeClr val="accent4">
                    <a:lumMod val="50000"/>
                  </a:schemeClr>
                </a:solidFill>
              </a:rPr>
              <a:t>詳細設計（設計図、仕様書、入札書類）</a:t>
            </a:r>
          </a:p>
        </p:txBody>
      </p:sp>
      <p:sp>
        <p:nvSpPr>
          <p:cNvPr id="8" name="テキスト ボックス 7"/>
          <p:cNvSpPr txBox="1"/>
          <p:nvPr/>
        </p:nvSpPr>
        <p:spPr>
          <a:xfrm>
            <a:off x="4057176" y="1556737"/>
            <a:ext cx="4384534" cy="523220"/>
          </a:xfrm>
          <a:prstGeom prst="rect">
            <a:avLst/>
          </a:prstGeom>
          <a:noFill/>
        </p:spPr>
        <p:txBody>
          <a:bodyPr wrap="none" rtlCol="0">
            <a:spAutoFit/>
          </a:bodyPr>
          <a:lstStyle/>
          <a:p>
            <a:r>
              <a:rPr kumimoji="1" lang="ja-JP" altLang="en-US" sz="2800" dirty="0">
                <a:solidFill>
                  <a:srgbClr val="7030A0"/>
                </a:solidFill>
              </a:rPr>
              <a:t>積算精度　予備費率　４０％</a:t>
            </a:r>
          </a:p>
        </p:txBody>
      </p:sp>
      <p:sp>
        <p:nvSpPr>
          <p:cNvPr id="9" name="テキスト ボックス 8"/>
          <p:cNvSpPr txBox="1"/>
          <p:nvPr/>
        </p:nvSpPr>
        <p:spPr>
          <a:xfrm>
            <a:off x="4057176" y="3102086"/>
            <a:ext cx="4384534" cy="523220"/>
          </a:xfrm>
          <a:prstGeom prst="rect">
            <a:avLst/>
          </a:prstGeom>
          <a:noFill/>
        </p:spPr>
        <p:txBody>
          <a:bodyPr wrap="none" rtlCol="0">
            <a:spAutoFit/>
          </a:bodyPr>
          <a:lstStyle/>
          <a:p>
            <a:r>
              <a:rPr kumimoji="1" lang="ja-JP" altLang="en-US" sz="2800" dirty="0">
                <a:solidFill>
                  <a:srgbClr val="7030A0"/>
                </a:solidFill>
              </a:rPr>
              <a:t>積算精度　予備費率　２５％</a:t>
            </a:r>
          </a:p>
        </p:txBody>
      </p:sp>
      <p:sp>
        <p:nvSpPr>
          <p:cNvPr id="10" name="テキスト ボックス 9"/>
          <p:cNvSpPr txBox="1"/>
          <p:nvPr/>
        </p:nvSpPr>
        <p:spPr>
          <a:xfrm>
            <a:off x="4057176" y="4574424"/>
            <a:ext cx="4384534" cy="523220"/>
          </a:xfrm>
          <a:prstGeom prst="rect">
            <a:avLst/>
          </a:prstGeom>
          <a:noFill/>
        </p:spPr>
        <p:txBody>
          <a:bodyPr wrap="none" rtlCol="0">
            <a:spAutoFit/>
          </a:bodyPr>
          <a:lstStyle/>
          <a:p>
            <a:r>
              <a:rPr kumimoji="1" lang="ja-JP" altLang="en-US" sz="2800" dirty="0">
                <a:solidFill>
                  <a:srgbClr val="7030A0"/>
                </a:solidFill>
              </a:rPr>
              <a:t>積算精度　予備費率　１５％</a:t>
            </a:r>
          </a:p>
        </p:txBody>
      </p:sp>
      <p:sp>
        <p:nvSpPr>
          <p:cNvPr id="11" name="テキスト ボックス 10"/>
          <p:cNvSpPr txBox="1"/>
          <p:nvPr/>
        </p:nvSpPr>
        <p:spPr>
          <a:xfrm>
            <a:off x="4055390" y="6046762"/>
            <a:ext cx="4384534" cy="523220"/>
          </a:xfrm>
          <a:prstGeom prst="rect">
            <a:avLst/>
          </a:prstGeom>
          <a:noFill/>
        </p:spPr>
        <p:txBody>
          <a:bodyPr wrap="none" rtlCol="0">
            <a:spAutoFit/>
          </a:bodyPr>
          <a:lstStyle/>
          <a:p>
            <a:r>
              <a:rPr kumimoji="1" lang="ja-JP" altLang="en-US" sz="2800" dirty="0">
                <a:solidFill>
                  <a:srgbClr val="7030A0"/>
                </a:solidFill>
              </a:rPr>
              <a:t>積算精度　予備費率　１０％</a:t>
            </a:r>
          </a:p>
        </p:txBody>
      </p:sp>
      <p:sp>
        <p:nvSpPr>
          <p:cNvPr id="12" name="下矢印 11"/>
          <p:cNvSpPr/>
          <p:nvPr/>
        </p:nvSpPr>
        <p:spPr>
          <a:xfrm>
            <a:off x="1907704" y="1761822"/>
            <a:ext cx="1152128" cy="458525"/>
          </a:xfrm>
          <a:prstGeom prst="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1907704" y="3266525"/>
            <a:ext cx="1152128" cy="458525"/>
          </a:xfrm>
          <a:prstGeom prst="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1907704" y="4812909"/>
            <a:ext cx="1152128" cy="458525"/>
          </a:xfrm>
          <a:prstGeom prst="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1485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45</a:t>
            </a:fld>
            <a:endParaRPr lang="en-US" altLang="ja-JP"/>
          </a:p>
        </p:txBody>
      </p:sp>
      <p:sp>
        <p:nvSpPr>
          <p:cNvPr id="3" name="正方形/長方形 2"/>
          <p:cNvSpPr/>
          <p:nvPr/>
        </p:nvSpPr>
        <p:spPr>
          <a:xfrm>
            <a:off x="111817" y="620688"/>
            <a:ext cx="8905528" cy="58126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ja-JP" altLang="en-US" sz="2800" dirty="0">
                <a:solidFill>
                  <a:srgbClr val="002060"/>
                </a:solidFill>
                <a:latin typeface="ＭＳ Ｐゴシック" pitchFamily="50" charset="-128"/>
                <a:ea typeface="HGｺﾞｼｯｸE" pitchFamily="49" charset="-128"/>
              </a:rPr>
              <a:t>○元請の役割はマネジメント中心</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○元請施工１０～３</a:t>
            </a:r>
            <a:r>
              <a:rPr kumimoji="0" lang="ja-JP" altLang="en-US" sz="2800" dirty="0">
                <a:solidFill>
                  <a:srgbClr val="002060"/>
                </a:solidFill>
                <a:latin typeface="Century Gothic" panose="020B0502020202020204" pitchFamily="34" charset="0"/>
                <a:ea typeface="HGｺﾞｼｯｸE" pitchFamily="49" charset="-128"/>
                <a:cs typeface="Arial" panose="020B0604020202020204" pitchFamily="34" charset="0"/>
              </a:rPr>
              <a:t>０％</a:t>
            </a:r>
            <a:r>
              <a:rPr kumimoji="0" lang="ja-JP" altLang="en-US" sz="2800" dirty="0">
                <a:solidFill>
                  <a:srgbClr val="002060"/>
                </a:solidFill>
                <a:latin typeface="ＭＳ Ｐゴシック" pitchFamily="50" charset="-128"/>
                <a:ea typeface="HGｺﾞｼｯｸE" pitchFamily="49" charset="-128"/>
              </a:rPr>
              <a:t>以上で直雇割合が指定される</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○元下の上下関係はなく、下請の自立性は高い</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元下間でリスクを分担し、互いの権利や責任が明確</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○元請は入札の直前までに下請から見積りを取り</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それに基づいて下請を選定した上で応札</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○再下請の制限はないが、コストや管理上の問題か　</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ら下請次数は少ない</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○建設会社は、地域ごと職種ごとに存在するユニオ</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ンと契約し、所属の作業員を使って工事を行う。</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○元請はユニオン所属の作業員を自社の従業員とし</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施工機械は自ら保有しようとする</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○労務賃金は </a:t>
            </a:r>
            <a:r>
              <a:rPr kumimoji="0" lang="en-US" altLang="ja-JP" sz="2800" b="1" dirty="0">
                <a:solidFill>
                  <a:srgbClr val="002060"/>
                </a:solidFill>
                <a:latin typeface="ＭＳ Ｐゴシック" pitchFamily="50" charset="-128"/>
                <a:ea typeface="HGｺﾞｼｯｸE" pitchFamily="49" charset="-128"/>
              </a:rPr>
              <a:t>Davis-Bacon</a:t>
            </a:r>
            <a:r>
              <a:rPr kumimoji="0" lang="ja-JP" altLang="en-US" sz="2800" dirty="0">
                <a:solidFill>
                  <a:srgbClr val="002060"/>
                </a:solidFill>
                <a:latin typeface="ＭＳ Ｐゴシック" pitchFamily="50" charset="-128"/>
                <a:ea typeface="HGｺﾞｼｯｸE" pitchFamily="49" charset="-128"/>
              </a:rPr>
              <a:t>法、ユニオン協定等による</a:t>
            </a:r>
            <a:endParaRPr kumimoji="0" lang="en-US" altLang="ja-JP" sz="2800" dirty="0">
              <a:solidFill>
                <a:srgbClr val="002060"/>
              </a:solidFill>
              <a:latin typeface="ＭＳ Ｐゴシック" pitchFamily="50" charset="-128"/>
              <a:ea typeface="HGｺﾞｼｯｸE" pitchFamily="49" charset="-128"/>
            </a:endParaRPr>
          </a:p>
        </p:txBody>
      </p:sp>
      <p:sp>
        <p:nvSpPr>
          <p:cNvPr id="4" name="タイトル 1"/>
          <p:cNvSpPr txBox="1">
            <a:spLocks/>
          </p:cNvSpPr>
          <p:nvPr/>
        </p:nvSpPr>
        <p:spPr>
          <a:xfrm>
            <a:off x="463338" y="0"/>
            <a:ext cx="7942447" cy="518746"/>
          </a:xfrm>
          <a:prstGeom prst="rect">
            <a:avLst/>
          </a:prstGeom>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200" b="1" dirty="0">
                <a:latin typeface="ＭＳ Ｐゴシック" panose="020B0600070205080204" pitchFamily="50" charset="-128"/>
                <a:ea typeface="ＭＳ Ｐゴシック" panose="020B0600070205080204" pitchFamily="50" charset="-128"/>
              </a:rPr>
              <a:t>米国の公共工事における元請・下請の関係</a:t>
            </a:r>
          </a:p>
        </p:txBody>
      </p:sp>
    </p:spTree>
    <p:extLst>
      <p:ext uri="{BB962C8B-B14F-4D97-AF65-F5344CB8AC3E}">
        <p14:creationId xmlns:p14="http://schemas.microsoft.com/office/powerpoint/2010/main" val="108868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2039" y="12271"/>
            <a:ext cx="8353425" cy="518746"/>
          </a:xfrm>
          <a:prstGeom prst="rect">
            <a:avLst/>
          </a:prstGeom>
        </p:spPr>
        <p:txBody>
          <a:bodyPr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954" b="1" dirty="0">
                <a:solidFill>
                  <a:srgbClr val="C00000"/>
                </a:solidFill>
                <a:latin typeface="HGP創英角ﾎﾟｯﾌﾟ体" pitchFamily="50" charset="-128"/>
                <a:ea typeface="HGP創英角ﾎﾟｯﾌﾟ体" pitchFamily="50" charset="-128"/>
              </a:rPr>
              <a:t>各国の最低賃金制度</a:t>
            </a:r>
          </a:p>
        </p:txBody>
      </p:sp>
      <p:sp>
        <p:nvSpPr>
          <p:cNvPr id="46083" name="フローチャート : 代替処理 4"/>
          <p:cNvSpPr>
            <a:spLocks noChangeArrowheads="1"/>
          </p:cNvSpPr>
          <p:nvPr/>
        </p:nvSpPr>
        <p:spPr bwMode="auto">
          <a:xfrm>
            <a:off x="0" y="567787"/>
            <a:ext cx="9137504" cy="2285149"/>
          </a:xfrm>
          <a:prstGeom prst="flowChartAlternateProcess">
            <a:avLst/>
          </a:prstGeom>
          <a:solidFill>
            <a:schemeClr val="accent1">
              <a:lumMod val="20000"/>
              <a:lumOff val="80000"/>
            </a:schemeClr>
          </a:solidFill>
          <a:ln w="25400">
            <a:solidFill>
              <a:schemeClr val="accent6">
                <a:lumMod val="40000"/>
                <a:lumOff val="60000"/>
              </a:schemeClr>
            </a:solidFill>
            <a:miter lim="800000"/>
            <a:headEnd/>
            <a:tailEnd/>
          </a:ln>
        </p:spPr>
        <p:txBody>
          <a:bodyPr anchor="t"/>
          <a:lstStyle/>
          <a:p>
            <a:pPr>
              <a:defRPr/>
            </a:pPr>
            <a:r>
              <a:rPr kumimoji="0" lang="ja-JP" altLang="en-US" sz="2800" dirty="0">
                <a:solidFill>
                  <a:srgbClr val="002060"/>
                </a:solidFill>
                <a:latin typeface="ＭＳ Ｐゴシック" pitchFamily="50" charset="-128"/>
                <a:ea typeface="HGｺﾞｼｯｸE" pitchFamily="49" charset="-128"/>
              </a:rPr>
              <a:t>フランス</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全国または地域レベルの産業部門別労働協約</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各企業または事業所単位で締結される労働協約</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全国共通の法定最低賃金で建設産業の現場労働者は</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４つのレベルに区分</a:t>
            </a:r>
          </a:p>
        </p:txBody>
      </p:sp>
      <p:sp>
        <p:nvSpPr>
          <p:cNvPr id="35844"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ill Sans MT" pitchFamily="34" charset="0"/>
                <a:ea typeface="ＭＳ Ｐゴシック" pitchFamily="50" charset="-128"/>
              </a:defRPr>
            </a:lvl1pPr>
            <a:lvl2pPr marL="685817" indent="-263776" eaLnBrk="0" hangingPunct="0">
              <a:defRPr kumimoji="1">
                <a:solidFill>
                  <a:schemeClr val="tx1"/>
                </a:solidFill>
                <a:latin typeface="Gill Sans MT" pitchFamily="34" charset="0"/>
                <a:ea typeface="ＭＳ Ｐゴシック" pitchFamily="50" charset="-128"/>
              </a:defRPr>
            </a:lvl2pPr>
            <a:lvl3pPr marL="1055103" indent="-211021" eaLnBrk="0" hangingPunct="0">
              <a:defRPr kumimoji="1">
                <a:solidFill>
                  <a:schemeClr val="tx1"/>
                </a:solidFill>
                <a:latin typeface="Gill Sans MT" pitchFamily="34" charset="0"/>
                <a:ea typeface="ＭＳ Ｐゴシック" pitchFamily="50" charset="-128"/>
              </a:defRPr>
            </a:lvl3pPr>
            <a:lvl4pPr marL="1477145" indent="-211021" eaLnBrk="0" hangingPunct="0">
              <a:defRPr kumimoji="1">
                <a:solidFill>
                  <a:schemeClr val="tx1"/>
                </a:solidFill>
                <a:latin typeface="Gill Sans MT" pitchFamily="34" charset="0"/>
                <a:ea typeface="ＭＳ Ｐゴシック" pitchFamily="50" charset="-128"/>
              </a:defRPr>
            </a:lvl4pPr>
            <a:lvl5pPr marL="1899186" indent="-211021" eaLnBrk="0" hangingPunct="0">
              <a:defRPr kumimoji="1">
                <a:solidFill>
                  <a:schemeClr val="tx1"/>
                </a:solidFill>
                <a:latin typeface="Gill Sans MT" pitchFamily="34" charset="0"/>
                <a:ea typeface="ＭＳ Ｐゴシック" pitchFamily="50" charset="-128"/>
              </a:defRPr>
            </a:lvl5pPr>
            <a:lvl6pPr marL="2321227" indent="-211021" eaLnBrk="0" fontAlgn="base" hangingPunct="0">
              <a:spcBef>
                <a:spcPct val="0"/>
              </a:spcBef>
              <a:spcAft>
                <a:spcPct val="0"/>
              </a:spcAft>
              <a:defRPr kumimoji="1">
                <a:solidFill>
                  <a:schemeClr val="tx1"/>
                </a:solidFill>
                <a:latin typeface="Gill Sans MT" pitchFamily="34" charset="0"/>
                <a:ea typeface="ＭＳ Ｐゴシック" pitchFamily="50" charset="-128"/>
              </a:defRPr>
            </a:lvl6pPr>
            <a:lvl7pPr marL="2743269" indent="-211021" eaLnBrk="0" fontAlgn="base" hangingPunct="0">
              <a:spcBef>
                <a:spcPct val="0"/>
              </a:spcBef>
              <a:spcAft>
                <a:spcPct val="0"/>
              </a:spcAft>
              <a:defRPr kumimoji="1">
                <a:solidFill>
                  <a:schemeClr val="tx1"/>
                </a:solidFill>
                <a:latin typeface="Gill Sans MT" pitchFamily="34" charset="0"/>
                <a:ea typeface="ＭＳ Ｐゴシック" pitchFamily="50" charset="-128"/>
              </a:defRPr>
            </a:lvl7pPr>
            <a:lvl8pPr marL="3165310" indent="-211021" eaLnBrk="0" fontAlgn="base" hangingPunct="0">
              <a:spcBef>
                <a:spcPct val="0"/>
              </a:spcBef>
              <a:spcAft>
                <a:spcPct val="0"/>
              </a:spcAft>
              <a:defRPr kumimoji="1">
                <a:solidFill>
                  <a:schemeClr val="tx1"/>
                </a:solidFill>
                <a:latin typeface="Gill Sans MT" pitchFamily="34" charset="0"/>
                <a:ea typeface="ＭＳ Ｐゴシック" pitchFamily="50" charset="-128"/>
              </a:defRPr>
            </a:lvl8pPr>
            <a:lvl9pPr marL="3587351" indent="-211021" eaLnBrk="0" fontAlgn="base" hangingPunct="0">
              <a:spcBef>
                <a:spcPct val="0"/>
              </a:spcBef>
              <a:spcAft>
                <a:spcPct val="0"/>
              </a:spcAft>
              <a:defRPr kumimoji="1">
                <a:solidFill>
                  <a:schemeClr val="tx1"/>
                </a:solidFill>
                <a:latin typeface="Gill Sans MT" pitchFamily="34" charset="0"/>
                <a:ea typeface="ＭＳ Ｐゴシック" pitchFamily="50" charset="-128"/>
              </a:defRPr>
            </a:lvl9pPr>
          </a:lstStyle>
          <a:p>
            <a:pPr eaLnBrk="1" hangingPunct="1"/>
            <a:fld id="{D2B5E9B7-29E7-41AC-9167-352739B39F1F}" type="slidenum">
              <a:rPr kumimoji="0" lang="en-US" altLang="ja-JP" smtClean="0"/>
              <a:pPr eaLnBrk="1" hangingPunct="1"/>
              <a:t>46</a:t>
            </a:fld>
            <a:endParaRPr kumimoji="0" lang="en-US" altLang="ja-JP" dirty="0"/>
          </a:p>
        </p:txBody>
      </p:sp>
      <p:sp>
        <p:nvSpPr>
          <p:cNvPr id="6" name="フローチャート : 代替処理 4"/>
          <p:cNvSpPr>
            <a:spLocks noChangeArrowheads="1"/>
          </p:cNvSpPr>
          <p:nvPr/>
        </p:nvSpPr>
        <p:spPr bwMode="auto">
          <a:xfrm>
            <a:off x="-1" y="4347556"/>
            <a:ext cx="9137504" cy="1910333"/>
          </a:xfrm>
          <a:prstGeom prst="flowChartAlternateProcess">
            <a:avLst/>
          </a:prstGeom>
          <a:solidFill>
            <a:schemeClr val="accent6">
              <a:lumMod val="20000"/>
              <a:lumOff val="80000"/>
            </a:schemeClr>
          </a:solidFill>
          <a:ln w="25400">
            <a:solidFill>
              <a:schemeClr val="accent6">
                <a:lumMod val="40000"/>
                <a:lumOff val="60000"/>
              </a:schemeClr>
            </a:solidFill>
            <a:miter lim="800000"/>
            <a:headEnd/>
            <a:tailEnd/>
          </a:ln>
        </p:spPr>
        <p:txBody>
          <a:bodyPr anchor="t"/>
          <a:lstStyle/>
          <a:p>
            <a:pPr>
              <a:defRPr/>
            </a:pPr>
            <a:r>
              <a:rPr kumimoji="0" lang="ja-JP" altLang="en-US" sz="2800" dirty="0">
                <a:solidFill>
                  <a:srgbClr val="002060"/>
                </a:solidFill>
                <a:latin typeface="ＭＳ Ｐゴシック" pitchFamily="50" charset="-128"/>
                <a:ea typeface="HGｺﾞｼｯｸE" pitchFamily="49" charset="-128"/>
              </a:rPr>
              <a:t>アメリカ</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連邦法により連邦工事及び補助工事で賃金等を規定</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ユニオンが使用者と労働協約を締結し、職種別・熟</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練度別に賃金を決定</a:t>
            </a:r>
          </a:p>
        </p:txBody>
      </p:sp>
      <p:sp>
        <p:nvSpPr>
          <p:cNvPr id="7" name="フローチャート : 代替処理 4"/>
          <p:cNvSpPr>
            <a:spLocks noChangeArrowheads="1"/>
          </p:cNvSpPr>
          <p:nvPr/>
        </p:nvSpPr>
        <p:spPr bwMode="auto">
          <a:xfrm>
            <a:off x="6496" y="2844900"/>
            <a:ext cx="9137504" cy="1502656"/>
          </a:xfrm>
          <a:prstGeom prst="flowChartAlternateProcess">
            <a:avLst/>
          </a:prstGeom>
          <a:solidFill>
            <a:srgbClr val="CCFF99"/>
          </a:solidFill>
          <a:ln w="25400">
            <a:solidFill>
              <a:schemeClr val="accent6">
                <a:lumMod val="40000"/>
                <a:lumOff val="60000"/>
              </a:schemeClr>
            </a:solidFill>
            <a:miter lim="800000"/>
            <a:headEnd/>
            <a:tailEnd/>
          </a:ln>
        </p:spPr>
        <p:txBody>
          <a:bodyPr anchor="t"/>
          <a:lstStyle/>
          <a:p>
            <a:pPr>
              <a:defRPr/>
            </a:pPr>
            <a:r>
              <a:rPr kumimoji="0" lang="ja-JP" altLang="en-US" sz="2800" dirty="0">
                <a:solidFill>
                  <a:srgbClr val="002060"/>
                </a:solidFill>
                <a:latin typeface="ＭＳ Ｐゴシック" pitchFamily="50" charset="-128"/>
                <a:ea typeface="HGｺﾞｼｯｸE" pitchFamily="49" charset="-128"/>
              </a:rPr>
              <a:t>イギリス</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労使が産業規模の交渉での合意に基づく労働協約に</a:t>
            </a:r>
            <a:endParaRPr kumimoji="0" lang="en-US" altLang="ja-JP" sz="2800" dirty="0">
              <a:solidFill>
                <a:srgbClr val="002060"/>
              </a:solidFill>
              <a:latin typeface="ＭＳ Ｐゴシック" pitchFamily="50" charset="-128"/>
              <a:ea typeface="HGｺﾞｼｯｸE" pitchFamily="49" charset="-128"/>
            </a:endParaRPr>
          </a:p>
          <a:p>
            <a:pPr>
              <a:defRPr/>
            </a:pPr>
            <a:r>
              <a:rPr kumimoji="0" lang="ja-JP" altLang="en-US" sz="2800" dirty="0">
                <a:solidFill>
                  <a:srgbClr val="002060"/>
                </a:solidFill>
                <a:latin typeface="ＭＳ Ｐゴシック" pitchFamily="50" charset="-128"/>
                <a:ea typeface="HGｺﾞｼｯｸE" pitchFamily="49" charset="-128"/>
              </a:rPr>
              <a:t>　よって、熟練度別に職種を例示して賃金等を規定</a:t>
            </a:r>
          </a:p>
        </p:txBody>
      </p:sp>
      <p:sp>
        <p:nvSpPr>
          <p:cNvPr id="8" name="テキスト ボックス 3"/>
          <p:cNvSpPr txBox="1">
            <a:spLocks noChangeArrowheads="1"/>
          </p:cNvSpPr>
          <p:nvPr/>
        </p:nvSpPr>
        <p:spPr bwMode="auto">
          <a:xfrm>
            <a:off x="0" y="6581777"/>
            <a:ext cx="4716016"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lang="ja-JP" altLang="en-US" sz="1200" dirty="0">
                <a:solidFill>
                  <a:srgbClr val="FF0000"/>
                </a:solidFill>
                <a:latin typeface="Arial" pitchFamily="34" charset="0"/>
                <a:ea typeface="ＭＳ Ｐゴシック" pitchFamily="50" charset="-128"/>
              </a:rPr>
              <a:t>全建総連 第</a:t>
            </a:r>
            <a:r>
              <a:rPr lang="en-US" altLang="ja-JP" sz="1200" dirty="0">
                <a:solidFill>
                  <a:srgbClr val="FF0000"/>
                </a:solidFill>
                <a:latin typeface="Arial" pitchFamily="34" charset="0"/>
                <a:ea typeface="ＭＳ Ｐゴシック" pitchFamily="50" charset="-128"/>
              </a:rPr>
              <a:t>43</a:t>
            </a:r>
            <a:r>
              <a:rPr lang="ja-JP" altLang="en-US" sz="1200" dirty="0">
                <a:solidFill>
                  <a:srgbClr val="FF0000"/>
                </a:solidFill>
                <a:latin typeface="Arial" pitchFamily="34" charset="0"/>
                <a:ea typeface="ＭＳ Ｐゴシック" pitchFamily="50" charset="-128"/>
              </a:rPr>
              <a:t>期建設政策検討委員会資料を参考に作成</a:t>
            </a:r>
          </a:p>
        </p:txBody>
      </p:sp>
    </p:spTree>
    <p:extLst>
      <p:ext uri="{BB962C8B-B14F-4D97-AF65-F5344CB8AC3E}">
        <p14:creationId xmlns:p14="http://schemas.microsoft.com/office/powerpoint/2010/main" val="78978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53419" y="14350"/>
            <a:ext cx="5320687"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algn="ctr" eaLnBrk="1" hangingPunct="1">
              <a:lnSpc>
                <a:spcPct val="100000"/>
              </a:lnSpc>
              <a:spcBef>
                <a:spcPct val="0"/>
              </a:spcBef>
              <a:buClrTx/>
              <a:buFontTx/>
              <a:buNone/>
            </a:pPr>
            <a:r>
              <a:rPr kumimoji="0" lang="ja-JP" altLang="en-US" sz="3323" b="1" dirty="0">
                <a:solidFill>
                  <a:schemeClr val="tx1"/>
                </a:solidFill>
                <a:latin typeface="HG創英角ﾎﾟｯﾌﾟ体" panose="040B0A09000000000000" pitchFamily="49" charset="-128"/>
                <a:ea typeface="HG創英角ﾎﾟｯﾌﾟ体" panose="040B0A09000000000000" pitchFamily="49" charset="-128"/>
              </a:rPr>
              <a:t>価格決定構造変革の考え方</a:t>
            </a:r>
            <a:endParaRPr kumimoji="0" lang="ja-JP" altLang="en-US" sz="3323"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2" name="AutoShape 6"/>
          <p:cNvSpPr>
            <a:spLocks noChangeArrowheads="1"/>
          </p:cNvSpPr>
          <p:nvPr/>
        </p:nvSpPr>
        <p:spPr bwMode="auto">
          <a:xfrm>
            <a:off x="184847" y="763609"/>
            <a:ext cx="8707633" cy="2233343"/>
          </a:xfrm>
          <a:prstGeom prst="roundRect">
            <a:avLst>
              <a:gd name="adj" fmla="val 16667"/>
            </a:avLst>
          </a:prstGeom>
          <a:solidFill>
            <a:srgbClr val="CCFFFF"/>
          </a:solidFill>
          <a:ln w="9525">
            <a:solidFill>
              <a:schemeClr val="tx1"/>
            </a:solidFill>
            <a:round/>
            <a:headEnd/>
            <a:tailEnd/>
          </a:ln>
        </p:spPr>
        <p:txBody>
          <a:bodyPr wrap="none"/>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最も有利な施工体制・施工計画を立案し、所定の</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労務費・人件費を積み上げ、下請け業者に支払う</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額を定めたうえで、元請のマネジメント力と生産</a:t>
            </a:r>
            <a:endParaRPr lang="en-US" altLang="ja-JP" sz="2954" dirty="0">
              <a:solidFill>
                <a:schemeClr val="tx1"/>
              </a:solidFill>
              <a:latin typeface="Arial" panose="020B0604020202020204" pitchFamily="34" charset="0"/>
              <a:ea typeface="HGｺﾞｼｯｸE" panose="020B0909000000000000" pitchFamily="49" charset="-128"/>
            </a:endParaRPr>
          </a:p>
          <a:p>
            <a:pPr eaLnBrk="1" hangingPunct="1">
              <a:lnSpc>
                <a:spcPct val="100000"/>
              </a:lnSpc>
              <a:spcBef>
                <a:spcPct val="0"/>
              </a:spcBef>
              <a:buClrTx/>
              <a:buFontTx/>
              <a:buNone/>
            </a:pPr>
            <a:r>
              <a:rPr lang="ja-JP" altLang="en-US" sz="2954" dirty="0">
                <a:solidFill>
                  <a:schemeClr val="tx1"/>
                </a:solidFill>
                <a:latin typeface="Arial" panose="020B0604020202020204" pitchFamily="34" charset="0"/>
                <a:ea typeface="HGｺﾞｼｯｸE" panose="020B0909000000000000" pitchFamily="49" charset="-128"/>
              </a:rPr>
              <a:t>性向上を競う競争環境を実現</a:t>
            </a:r>
            <a:endParaRPr lang="en-US" altLang="ja-JP" sz="2954" dirty="0">
              <a:solidFill>
                <a:srgbClr val="C00000"/>
              </a:solidFill>
              <a:latin typeface="Arial" panose="020B0604020202020204" pitchFamily="34" charset="0"/>
              <a:ea typeface="HGｺﾞｼｯｸE" panose="020B0909000000000000" pitchFamily="49" charset="-128"/>
            </a:endParaRPr>
          </a:p>
        </p:txBody>
      </p:sp>
      <p:sp>
        <p:nvSpPr>
          <p:cNvPr id="13" name="AutoShape 7"/>
          <p:cNvSpPr>
            <a:spLocks noChangeArrowheads="1"/>
          </p:cNvSpPr>
          <p:nvPr/>
        </p:nvSpPr>
        <p:spPr bwMode="auto">
          <a:xfrm>
            <a:off x="190657" y="4157140"/>
            <a:ext cx="8707633" cy="781398"/>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事前に見積りを取って下請価格を応札前に決定</a:t>
            </a:r>
            <a:endParaRPr kumimoji="0" lang="ja-JP" altLang="en-US" sz="3200" b="1" dirty="0">
              <a:solidFill>
                <a:srgbClr val="C00000"/>
              </a:solidFill>
              <a:latin typeface="Arial" charset="0"/>
              <a:ea typeface="HGｺﾞｼｯｸE" pitchFamily="49" charset="-128"/>
            </a:endParaRPr>
          </a:p>
        </p:txBody>
      </p:sp>
      <p:sp>
        <p:nvSpPr>
          <p:cNvPr id="10" name="下矢印 1"/>
          <p:cNvSpPr>
            <a:spLocks noChangeArrowheads="1"/>
          </p:cNvSpPr>
          <p:nvPr/>
        </p:nvSpPr>
        <p:spPr bwMode="auto">
          <a:xfrm rot="10800000">
            <a:off x="3819825" y="3129312"/>
            <a:ext cx="1587873" cy="794908"/>
          </a:xfrm>
          <a:prstGeom prst="downArrow">
            <a:avLst>
              <a:gd name="adj1" fmla="val 50000"/>
              <a:gd name="adj2" fmla="val 50126"/>
            </a:avLst>
          </a:prstGeom>
          <a:solidFill>
            <a:schemeClr val="accent1">
              <a:lumMod val="20000"/>
              <a:lumOff val="80000"/>
            </a:schemeClr>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1" name="下矢印 1"/>
          <p:cNvSpPr>
            <a:spLocks noChangeArrowheads="1"/>
          </p:cNvSpPr>
          <p:nvPr/>
        </p:nvSpPr>
        <p:spPr bwMode="auto">
          <a:xfrm rot="10800000">
            <a:off x="3884438" y="5084408"/>
            <a:ext cx="1447127" cy="576839"/>
          </a:xfrm>
          <a:prstGeom prst="downArrow">
            <a:avLst>
              <a:gd name="adj1" fmla="val 50000"/>
              <a:gd name="adj2" fmla="val 50126"/>
            </a:avLst>
          </a:prstGeom>
          <a:solidFill>
            <a:srgbClr val="FFFFCC"/>
          </a:solidFill>
          <a:ln w="25400">
            <a:solidFill>
              <a:srgbClr val="385D8A"/>
            </a:solidFill>
            <a:miter lim="800000"/>
            <a:headEnd/>
            <a:tailEnd/>
          </a:ln>
        </p:spPr>
        <p:txBody>
          <a:bodyPr anchor="ctr"/>
          <a:lstStyle/>
          <a:p>
            <a:pPr algn="ctr" eaLnBrk="1" hangingPunct="1">
              <a:defRPr/>
            </a:pPr>
            <a:endParaRPr kumimoji="0" lang="ja-JP" altLang="en-US">
              <a:solidFill>
                <a:srgbClr val="FFFFFF"/>
              </a:solidFill>
              <a:latin typeface="Calibri" pitchFamily="34" charset="0"/>
              <a:ea typeface="HGｺﾞｼｯｸE" pitchFamily="49" charset="-128"/>
            </a:endParaRPr>
          </a:p>
        </p:txBody>
      </p:sp>
      <p:sp>
        <p:nvSpPr>
          <p:cNvPr id="17" name="AutoShape 7"/>
          <p:cNvSpPr>
            <a:spLocks noChangeArrowheads="1"/>
          </p:cNvSpPr>
          <p:nvPr/>
        </p:nvSpPr>
        <p:spPr bwMode="auto">
          <a:xfrm>
            <a:off x="1187625" y="5807880"/>
            <a:ext cx="6840760" cy="717464"/>
          </a:xfrm>
          <a:prstGeom prst="roundRect">
            <a:avLst>
              <a:gd name="adj" fmla="val 16667"/>
            </a:avLst>
          </a:prstGeom>
          <a:solidFill>
            <a:srgbClr val="FFFFCC"/>
          </a:solidFill>
          <a:ln w="9525">
            <a:solidFill>
              <a:schemeClr val="tx1"/>
            </a:solidFill>
            <a:round/>
            <a:headEnd/>
            <a:tailEnd/>
          </a:ln>
          <a:effectLst/>
        </p:spPr>
        <p:txBody>
          <a:bodyPr wrap="none" anchor="ctr"/>
          <a:lstStyle/>
          <a:p>
            <a:pPr algn="ctr" eaLnBrk="1" hangingPunct="1">
              <a:defRPr/>
            </a:pPr>
            <a:r>
              <a:rPr lang="ja-JP" altLang="en-US" sz="3200" dirty="0">
                <a:solidFill>
                  <a:srgbClr val="C00000"/>
                </a:solidFill>
                <a:latin typeface="Arial" charset="0"/>
                <a:ea typeface="HGｺﾞｼｯｸE" pitchFamily="49" charset="-128"/>
              </a:rPr>
              <a:t>適正な労務賃金支払いを保証</a:t>
            </a:r>
            <a:endParaRPr lang="en-US" altLang="ja-JP" sz="3200" dirty="0">
              <a:solidFill>
                <a:srgbClr val="C00000"/>
              </a:solidFill>
              <a:latin typeface="Arial" charset="0"/>
              <a:ea typeface="HGｺﾞｼｯｸE" pitchFamily="49" charset="-128"/>
            </a:endParaRPr>
          </a:p>
        </p:txBody>
      </p:sp>
      <p:sp>
        <p:nvSpPr>
          <p:cNvPr id="3" name="スライド番号プレースホルダー 2"/>
          <p:cNvSpPr>
            <a:spLocks noGrp="1"/>
          </p:cNvSpPr>
          <p:nvPr>
            <p:ph type="sldNum" sz="quarter" idx="12"/>
          </p:nvPr>
        </p:nvSpPr>
        <p:spPr/>
        <p:txBody>
          <a:bodyPr/>
          <a:lstStyle/>
          <a:p>
            <a:pPr>
              <a:defRPr/>
            </a:pPr>
            <a:fld id="{F17E8D1B-9A71-4202-B3F0-348051FC76EA}" type="slidenum">
              <a:rPr lang="ja-JP" altLang="en-US" smtClean="0"/>
              <a:pPr>
                <a:defRPr/>
              </a:pPr>
              <a:t>47</a:t>
            </a:fld>
            <a:endParaRPr lang="en-US" altLang="ja-JP"/>
          </a:p>
        </p:txBody>
      </p:sp>
    </p:spTree>
    <p:extLst>
      <p:ext uri="{BB962C8B-B14F-4D97-AF65-F5344CB8AC3E}">
        <p14:creationId xmlns:p14="http://schemas.microsoft.com/office/powerpoint/2010/main" val="3681573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48</a:t>
            </a:fld>
            <a:endParaRPr lang="en-US" altLang="ja-JP"/>
          </a:p>
        </p:txBody>
      </p:sp>
      <p:sp>
        <p:nvSpPr>
          <p:cNvPr id="3" name="テキスト ボックス 2"/>
          <p:cNvSpPr txBox="1"/>
          <p:nvPr/>
        </p:nvSpPr>
        <p:spPr>
          <a:xfrm>
            <a:off x="251520" y="1125444"/>
            <a:ext cx="8628567" cy="830997"/>
          </a:xfrm>
          <a:prstGeom prst="rect">
            <a:avLst/>
          </a:prstGeom>
          <a:noFill/>
        </p:spPr>
        <p:txBody>
          <a:bodyPr wrap="square" rtlCol="0">
            <a:spAutoFit/>
          </a:bodyPr>
          <a:lstStyle/>
          <a:p>
            <a:r>
              <a:rPr lang="ja-JP" altLang="en-US" sz="2400" dirty="0"/>
              <a:t>　価格競争に適しない場合には、価格競争によることは「できない」旨の規定に改正する</a:t>
            </a:r>
            <a:endParaRPr kumimoji="1" lang="ja-JP" altLang="en-US" sz="2400" dirty="0"/>
          </a:p>
        </p:txBody>
      </p:sp>
      <p:sp>
        <p:nvSpPr>
          <p:cNvPr id="4" name="タイトル 1"/>
          <p:cNvSpPr txBox="1">
            <a:spLocks noChangeArrowheads="1"/>
          </p:cNvSpPr>
          <p:nvPr/>
        </p:nvSpPr>
        <p:spPr>
          <a:xfrm>
            <a:off x="1187624" y="88252"/>
            <a:ext cx="6408712" cy="463062"/>
          </a:xfrm>
          <a:prstGeom prst="rect">
            <a:avLst/>
          </a:prstGeom>
        </p:spPr>
        <p:txBody>
          <a:bodyPr vert="horz" anchor="ctr">
            <a:normAutofit fontScale="82500" lnSpcReduction="1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altLang="ja-JP" sz="2954" dirty="0">
                <a:solidFill>
                  <a:srgbClr val="002060"/>
                </a:solidFill>
                <a:latin typeface="HGP創英角ﾎﾟｯﾌﾟ体" panose="040B0A00000000000000" pitchFamily="50" charset="-128"/>
                <a:ea typeface="HGP創英角ﾎﾟｯﾌﾟ体" panose="040B0A00000000000000" pitchFamily="50" charset="-128"/>
              </a:rPr>
              <a:t>2017.9 </a:t>
            </a:r>
            <a:r>
              <a:rPr lang="ja-JP" altLang="en-US" sz="2954" dirty="0">
                <a:solidFill>
                  <a:srgbClr val="002060"/>
                </a:solidFill>
                <a:latin typeface="HGP創英角ﾎﾟｯﾌﾟ体" panose="040B0A00000000000000" pitchFamily="50" charset="-128"/>
                <a:ea typeface="HGP創英角ﾎﾟｯﾌﾟ体" panose="040B0A00000000000000" pitchFamily="50" charset="-128"/>
              </a:rPr>
              <a:t>日本学術会議による制度改善の提案</a:t>
            </a:r>
            <a:endParaRPr lang="ja-JP" altLang="en-US"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5"/>
          <p:cNvSpPr txBox="1">
            <a:spLocks noChangeArrowheads="1"/>
          </p:cNvSpPr>
          <p:nvPr/>
        </p:nvSpPr>
        <p:spPr bwMode="auto">
          <a:xfrm>
            <a:off x="62794" y="663779"/>
            <a:ext cx="6496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en-US" altLang="ja-JP" sz="2400" b="1" dirty="0">
                <a:solidFill>
                  <a:srgbClr val="7030A0"/>
                </a:solidFill>
                <a:latin typeface="Arial" panose="020B0604020202020204" pitchFamily="34" charset="0"/>
                <a:ea typeface="ＭＳ Ｐゴシック" panose="020B0600070205080204" pitchFamily="50" charset="-128"/>
              </a:rPr>
              <a:t>【</a:t>
            </a:r>
            <a:r>
              <a:rPr lang="ja-JP" altLang="en-US" sz="2400" b="1" dirty="0">
                <a:solidFill>
                  <a:srgbClr val="7030A0"/>
                </a:solidFill>
                <a:latin typeface="Arial" panose="020B0604020202020204" pitchFamily="34" charset="0"/>
                <a:ea typeface="ＭＳ Ｐゴシック" panose="020B0600070205080204" pitchFamily="50" charset="-128"/>
              </a:rPr>
              <a:t>第一案</a:t>
            </a:r>
            <a:r>
              <a:rPr lang="en-US" altLang="ja-JP" sz="2400" b="1" dirty="0">
                <a:solidFill>
                  <a:srgbClr val="7030A0"/>
                </a:solidFill>
                <a:latin typeface="Arial" panose="020B0604020202020204" pitchFamily="34" charset="0"/>
                <a:ea typeface="ＭＳ Ｐゴシック" panose="020B0600070205080204" pitchFamily="50" charset="-128"/>
              </a:rPr>
              <a:t>】</a:t>
            </a:r>
            <a:r>
              <a:rPr lang="ja-JP" altLang="en-US" sz="2400" b="1" dirty="0">
                <a:solidFill>
                  <a:srgbClr val="7030A0"/>
                </a:solidFill>
                <a:latin typeface="Arial" panose="020B0604020202020204" pitchFamily="34" charset="0"/>
                <a:ea typeface="ＭＳ Ｐゴシック" panose="020B0600070205080204" pitchFamily="50" charset="-128"/>
              </a:rPr>
              <a:t>　</a:t>
            </a:r>
            <a:r>
              <a:rPr lang="ja-JP" altLang="ja-JP" sz="2400" dirty="0">
                <a:solidFill>
                  <a:srgbClr val="7030A0"/>
                </a:solidFill>
              </a:rPr>
              <a:t>会計法、地方自治法そのものを改正</a:t>
            </a:r>
            <a:endParaRPr lang="en-US" altLang="ja-JP" sz="2400" b="1" dirty="0">
              <a:solidFill>
                <a:srgbClr val="7030A0"/>
              </a:solidFill>
              <a:latin typeface="Arial" panose="020B0604020202020204" pitchFamily="34" charset="0"/>
              <a:ea typeface="ＭＳ Ｐゴシック" panose="020B0600070205080204" pitchFamily="50" charset="-128"/>
            </a:endParaRPr>
          </a:p>
        </p:txBody>
      </p:sp>
      <p:sp>
        <p:nvSpPr>
          <p:cNvPr id="6" name="テキスト ボックス 5"/>
          <p:cNvSpPr txBox="1"/>
          <p:nvPr/>
        </p:nvSpPr>
        <p:spPr>
          <a:xfrm>
            <a:off x="251520" y="3085652"/>
            <a:ext cx="8628567" cy="1938992"/>
          </a:xfrm>
          <a:prstGeom prst="rect">
            <a:avLst/>
          </a:prstGeom>
          <a:noFill/>
        </p:spPr>
        <p:txBody>
          <a:bodyPr wrap="square" rtlCol="0">
            <a:spAutoFit/>
          </a:bodyPr>
          <a:lstStyle/>
          <a:p>
            <a:r>
              <a:rPr lang="ja-JP" altLang="en-US" sz="2400" dirty="0"/>
              <a:t>　</a:t>
            </a:r>
            <a:r>
              <a:rPr lang="ja-JP" altLang="ja-JP" sz="2400" dirty="0"/>
              <a:t>公共工事品確法をさらに改正して建築デザインなどを含む幅の広いものに改めたうえで、会計法及び地方自治法に対する特別法として位置づけるか、あるいは、知的作業や創造性が必要な業務の調達に関する法律を別途つくってそれを会計法及び地方自治法に対する特別法として位置づける</a:t>
            </a:r>
            <a:endParaRPr kumimoji="1" lang="ja-JP" altLang="en-US" sz="2400" dirty="0"/>
          </a:p>
        </p:txBody>
      </p:sp>
      <p:sp>
        <p:nvSpPr>
          <p:cNvPr id="7" name="テキスト ボックス 5"/>
          <p:cNvSpPr txBox="1">
            <a:spLocks noChangeArrowheads="1"/>
          </p:cNvSpPr>
          <p:nvPr/>
        </p:nvSpPr>
        <p:spPr bwMode="auto">
          <a:xfrm>
            <a:off x="62794" y="2254655"/>
            <a:ext cx="90812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anose="05020102010507070707" pitchFamily="18" charset="2"/>
              <a:buChar char=""/>
              <a:defRPr kumimoji="1" sz="1900">
                <a:solidFill>
                  <a:srgbClr val="595959"/>
                </a:solidFill>
                <a:latin typeface="Corbel" panose="020B0503020204020204" pitchFamily="34" charset="0"/>
                <a:ea typeface="ＭＳ ゴシック" panose="020B0609070205080204" pitchFamily="49" charset="-128"/>
              </a:defRPr>
            </a:lvl1pPr>
            <a:lvl2pPr marL="742950" indent="-285750">
              <a:lnSpc>
                <a:spcPct val="90000"/>
              </a:lnSpc>
              <a:spcBef>
                <a:spcPts val="250"/>
              </a:spcBef>
              <a:spcAft>
                <a:spcPts val="250"/>
              </a:spcAft>
              <a:buClr>
                <a:schemeClr val="accent1"/>
              </a:buClr>
              <a:buFont typeface="Wingdings 2" panose="05020102010507070707" pitchFamily="18" charset="2"/>
              <a:buChar char=""/>
              <a:defRPr kumimoji="1" sz="1700">
                <a:solidFill>
                  <a:srgbClr val="595959"/>
                </a:solidFill>
                <a:latin typeface="Corbel" panose="020B0503020204020204" pitchFamily="34" charset="0"/>
                <a:ea typeface="ＭＳ ゴシック" panose="020B0609070205080204" pitchFamily="49" charset="-128"/>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kumimoji="1" sz="1500">
                <a:solidFill>
                  <a:srgbClr val="595959"/>
                </a:solidFill>
                <a:latin typeface="Corbel" panose="020B0503020204020204" pitchFamily="34" charset="0"/>
                <a:ea typeface="ＭＳ ゴシック" panose="020B0609070205080204" pitchFamily="49" charset="-128"/>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kumimoji="1" sz="1300">
                <a:solidFill>
                  <a:srgbClr val="595959"/>
                </a:solidFill>
                <a:latin typeface="Corbel" panose="020B0503020204020204" pitchFamily="34" charset="0"/>
                <a:ea typeface="ＭＳ ゴシック" panose="020B0609070205080204" pitchFamily="49" charset="-128"/>
              </a:defRPr>
            </a:lvl9pPr>
          </a:lstStyle>
          <a:p>
            <a:pPr eaLnBrk="1" hangingPunct="1">
              <a:lnSpc>
                <a:spcPct val="100000"/>
              </a:lnSpc>
              <a:spcBef>
                <a:spcPct val="0"/>
              </a:spcBef>
              <a:buClrTx/>
              <a:buFontTx/>
              <a:buNone/>
            </a:pPr>
            <a:r>
              <a:rPr lang="en-US" altLang="ja-JP" sz="2400" b="1" dirty="0">
                <a:solidFill>
                  <a:srgbClr val="7030A0"/>
                </a:solidFill>
                <a:latin typeface="Arial" panose="020B0604020202020204" pitchFamily="34" charset="0"/>
                <a:ea typeface="ＭＳ Ｐゴシック" panose="020B0600070205080204" pitchFamily="50" charset="-128"/>
              </a:rPr>
              <a:t>【</a:t>
            </a:r>
            <a:r>
              <a:rPr lang="ja-JP" altLang="en-US" sz="2400" b="1" dirty="0">
                <a:solidFill>
                  <a:srgbClr val="7030A0"/>
                </a:solidFill>
                <a:latin typeface="Arial" panose="020B0604020202020204" pitchFamily="34" charset="0"/>
                <a:ea typeface="ＭＳ Ｐゴシック" panose="020B0600070205080204" pitchFamily="50" charset="-128"/>
              </a:rPr>
              <a:t>第二案</a:t>
            </a:r>
            <a:r>
              <a:rPr lang="en-US" altLang="ja-JP" sz="2400" b="1" dirty="0">
                <a:solidFill>
                  <a:srgbClr val="7030A0"/>
                </a:solidFill>
                <a:latin typeface="Arial" panose="020B0604020202020204" pitchFamily="34" charset="0"/>
                <a:ea typeface="ＭＳ Ｐゴシック" panose="020B0600070205080204" pitchFamily="50" charset="-128"/>
              </a:rPr>
              <a:t>】</a:t>
            </a:r>
            <a:r>
              <a:rPr lang="ja-JP" altLang="en-US" sz="2400" b="1" dirty="0">
                <a:solidFill>
                  <a:srgbClr val="7030A0"/>
                </a:solidFill>
                <a:latin typeface="Arial" panose="020B0604020202020204" pitchFamily="34" charset="0"/>
                <a:ea typeface="ＭＳ Ｐゴシック" panose="020B0600070205080204" pitchFamily="50" charset="-128"/>
              </a:rPr>
              <a:t>　</a:t>
            </a:r>
            <a:r>
              <a:rPr lang="ja-JP" altLang="en-US" sz="2400" dirty="0">
                <a:solidFill>
                  <a:srgbClr val="7030A0"/>
                </a:solidFill>
              </a:rPr>
              <a:t>価値の発揮を目指すことが妥当である契約について、価格競争ではなく企画競争方式等を原則とする旨の特別法を制定</a:t>
            </a:r>
            <a:endParaRPr lang="en-US" altLang="ja-JP" sz="2400" b="1" dirty="0">
              <a:solidFill>
                <a:srgbClr val="7030A0"/>
              </a:solidFill>
              <a:latin typeface="Arial" panose="020B0604020202020204" pitchFamily="34" charset="0"/>
              <a:ea typeface="ＭＳ Ｐゴシック" panose="020B0600070205080204" pitchFamily="50" charset="-128"/>
            </a:endParaRPr>
          </a:p>
        </p:txBody>
      </p:sp>
      <p:sp>
        <p:nvSpPr>
          <p:cNvPr id="8" name="テキスト ボックス 7"/>
          <p:cNvSpPr txBox="1"/>
          <p:nvPr/>
        </p:nvSpPr>
        <p:spPr>
          <a:xfrm>
            <a:off x="434400" y="5208462"/>
            <a:ext cx="8395752" cy="1015663"/>
          </a:xfrm>
          <a:prstGeom prst="rect">
            <a:avLst/>
          </a:prstGeom>
          <a:noFill/>
        </p:spPr>
        <p:txBody>
          <a:bodyPr wrap="square" rtlCol="0">
            <a:spAutoFit/>
          </a:bodyPr>
          <a:lstStyle/>
          <a:p>
            <a:pPr algn="ctr"/>
            <a:r>
              <a:rPr lang="ja-JP" altLang="en-US" sz="2000" dirty="0">
                <a:solidFill>
                  <a:srgbClr val="C00000"/>
                </a:solidFill>
              </a:rPr>
              <a:t>日本学術会議法学委員会、経済学委員会、土木工学・建築学委員会合同</a:t>
            </a:r>
          </a:p>
          <a:p>
            <a:pPr algn="ctr"/>
            <a:r>
              <a:rPr lang="ja-JP" altLang="en-US" sz="2000" dirty="0">
                <a:solidFill>
                  <a:srgbClr val="C00000"/>
                </a:solidFill>
              </a:rPr>
              <a:t>知的生産者の公共調達検討分科会</a:t>
            </a:r>
            <a:endParaRPr lang="en-US" altLang="ja-JP" sz="2000" dirty="0">
              <a:solidFill>
                <a:srgbClr val="C00000"/>
              </a:solidFill>
            </a:endParaRPr>
          </a:p>
          <a:p>
            <a:pPr algn="ctr"/>
            <a:r>
              <a:rPr lang="ja-JP" altLang="en-US" sz="2000" dirty="0">
                <a:solidFill>
                  <a:srgbClr val="C00000"/>
                </a:solidFill>
              </a:rPr>
              <a:t>において　知的生産者の公共調達に関わる法整備に関する提言を検討中</a:t>
            </a:r>
            <a:endParaRPr kumimoji="1" lang="ja-JP" altLang="en-US" sz="2000" dirty="0">
              <a:solidFill>
                <a:srgbClr val="C00000"/>
              </a:solidFill>
            </a:endParaRPr>
          </a:p>
        </p:txBody>
      </p:sp>
      <p:sp>
        <p:nvSpPr>
          <p:cNvPr id="9" name="左中かっこ 8"/>
          <p:cNvSpPr/>
          <p:nvPr/>
        </p:nvSpPr>
        <p:spPr>
          <a:xfrm>
            <a:off x="434400" y="5279400"/>
            <a:ext cx="155448" cy="914400"/>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右中かっこ 10"/>
          <p:cNvSpPr/>
          <p:nvPr/>
        </p:nvSpPr>
        <p:spPr>
          <a:xfrm>
            <a:off x="8647272" y="5258729"/>
            <a:ext cx="154451" cy="882105"/>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58626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1"/>
          <p:cNvSpPr txBox="1">
            <a:spLocks/>
          </p:cNvSpPr>
          <p:nvPr/>
        </p:nvSpPr>
        <p:spPr bwMode="auto">
          <a:xfrm>
            <a:off x="383930" y="34596"/>
            <a:ext cx="8229600" cy="57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defTabSz="957263">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defTabSz="957263">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defTabSz="957263">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defTabSz="957263">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defTabSz="957263"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defTabSz="957263"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defTabSz="957263"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defTabSz="957263"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algn="ctr" eaLnBrk="1" hangingPunct="1">
              <a:lnSpc>
                <a:spcPct val="100000"/>
              </a:lnSpc>
              <a:spcBef>
                <a:spcPct val="0"/>
              </a:spcBef>
              <a:buClrTx/>
              <a:buFontTx/>
              <a:buNone/>
            </a:pPr>
            <a:r>
              <a:rPr lang="ja-JP" altLang="en-US" sz="3200" dirty="0">
                <a:solidFill>
                  <a:srgbClr val="C00000"/>
                </a:solidFill>
                <a:latin typeface="HG創英角ﾎﾟｯﾌﾟ体" pitchFamily="49" charset="-128"/>
                <a:ea typeface="HG創英角ﾎﾟｯﾌﾟ体" pitchFamily="49" charset="-128"/>
              </a:rPr>
              <a:t>土木学会 建設マネジメント委員会</a:t>
            </a:r>
          </a:p>
        </p:txBody>
      </p:sp>
      <p:sp>
        <p:nvSpPr>
          <p:cNvPr id="9" name="角丸四角形 8"/>
          <p:cNvSpPr/>
          <p:nvPr/>
        </p:nvSpPr>
        <p:spPr>
          <a:xfrm>
            <a:off x="125314" y="753926"/>
            <a:ext cx="8928992" cy="4677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ja-JP" altLang="en-US" sz="2800" dirty="0">
                <a:solidFill>
                  <a:schemeClr val="accent1">
                    <a:lumMod val="50000"/>
                  </a:schemeClr>
                </a:solidFill>
                <a:ea typeface="HGｺﾞｼｯｸE" pitchFamily="49" charset="-128"/>
              </a:rPr>
              <a:t>公共事業改革プロジェクト小委員会（</a:t>
            </a:r>
            <a:r>
              <a:rPr kumimoji="0" lang="en-US" altLang="ja-JP" sz="2800" dirty="0">
                <a:solidFill>
                  <a:schemeClr val="accent1">
                    <a:lumMod val="50000"/>
                  </a:schemeClr>
                </a:solidFill>
                <a:ea typeface="HGｺﾞｼｯｸE" pitchFamily="49" charset="-128"/>
              </a:rPr>
              <a:t>2010-2011)</a:t>
            </a:r>
          </a:p>
        </p:txBody>
      </p:sp>
      <p:sp>
        <p:nvSpPr>
          <p:cNvPr id="15" name="角丸四角形 14"/>
          <p:cNvSpPr/>
          <p:nvPr/>
        </p:nvSpPr>
        <p:spPr>
          <a:xfrm>
            <a:off x="132218" y="2356888"/>
            <a:ext cx="8928992" cy="48728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ja-JP" altLang="en-US" sz="2800" dirty="0">
                <a:solidFill>
                  <a:srgbClr val="C00000"/>
                </a:solidFill>
                <a:ea typeface="HGｺﾞｼｯｸE" pitchFamily="49" charset="-128"/>
              </a:rPr>
              <a:t>公共事業執行システム研究小委員会（</a:t>
            </a:r>
            <a:r>
              <a:rPr kumimoji="0" lang="en-US" altLang="ja-JP" sz="2800" dirty="0">
                <a:solidFill>
                  <a:srgbClr val="C00000"/>
                </a:solidFill>
                <a:ea typeface="HGｺﾞｼｯｸE" pitchFamily="49" charset="-128"/>
              </a:rPr>
              <a:t>2012-2014 )</a:t>
            </a:r>
          </a:p>
        </p:txBody>
      </p:sp>
      <p:sp>
        <p:nvSpPr>
          <p:cNvPr id="2" name="下矢印 1"/>
          <p:cNvSpPr/>
          <p:nvPr/>
        </p:nvSpPr>
        <p:spPr>
          <a:xfrm>
            <a:off x="2640906" y="1792186"/>
            <a:ext cx="3921369" cy="47171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下矢印 10"/>
          <p:cNvSpPr/>
          <p:nvPr/>
        </p:nvSpPr>
        <p:spPr>
          <a:xfrm>
            <a:off x="2654767" y="3406828"/>
            <a:ext cx="3921369" cy="482141"/>
          </a:xfrm>
          <a:prstGeom prst="downArrow">
            <a:avLst/>
          </a:prstGeom>
          <a:solidFill>
            <a:srgbClr val="FFF5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角丸四角形 11"/>
          <p:cNvSpPr/>
          <p:nvPr/>
        </p:nvSpPr>
        <p:spPr>
          <a:xfrm>
            <a:off x="136163" y="3994905"/>
            <a:ext cx="8928992" cy="55880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ja-JP" sz="2800" dirty="0">
                <a:solidFill>
                  <a:schemeClr val="accent6">
                    <a:lumMod val="50000"/>
                  </a:schemeClr>
                </a:solidFill>
                <a:latin typeface="HGｺﾞｼｯｸE" panose="020B0909000000000000" pitchFamily="49" charset="-128"/>
                <a:ea typeface="HGｺﾞｼｯｸE" panose="020B0909000000000000" pitchFamily="49" charset="-128"/>
              </a:rPr>
              <a:t>公共工事発注者のあり方研究小委員会</a:t>
            </a:r>
            <a:r>
              <a:rPr kumimoji="0" lang="ja-JP" altLang="en-US" sz="2800" dirty="0">
                <a:solidFill>
                  <a:schemeClr val="accent6">
                    <a:lumMod val="50000"/>
                  </a:schemeClr>
                </a:solidFill>
                <a:ea typeface="HGｺﾞｼｯｸE" pitchFamily="49" charset="-128"/>
              </a:rPr>
              <a:t>（</a:t>
            </a:r>
            <a:r>
              <a:rPr kumimoji="0" lang="en-US" altLang="ja-JP" sz="2800" dirty="0">
                <a:solidFill>
                  <a:schemeClr val="accent6">
                    <a:lumMod val="50000"/>
                  </a:schemeClr>
                </a:solidFill>
                <a:ea typeface="HGｺﾞｼｯｸE" pitchFamily="49" charset="-128"/>
              </a:rPr>
              <a:t>2014-2016 )</a:t>
            </a:r>
          </a:p>
        </p:txBody>
      </p:sp>
      <p:sp>
        <p:nvSpPr>
          <p:cNvPr id="3" name="スライド番号プレースホルダー 2"/>
          <p:cNvSpPr>
            <a:spLocks noGrp="1"/>
          </p:cNvSpPr>
          <p:nvPr>
            <p:ph type="sldNum" sz="quarter" idx="12"/>
          </p:nvPr>
        </p:nvSpPr>
        <p:spPr/>
        <p:txBody>
          <a:bodyPr/>
          <a:lstStyle/>
          <a:p>
            <a:pPr>
              <a:defRPr/>
            </a:pPr>
            <a:fld id="{2216A190-258A-4BF0-B492-6E4BEC405011}" type="slidenum">
              <a:rPr lang="ja-JP" altLang="en-US" smtClean="0"/>
              <a:pPr>
                <a:defRPr/>
              </a:pPr>
              <a:t>49</a:t>
            </a:fld>
            <a:endParaRPr lang="en-US" altLang="ja-JP"/>
          </a:p>
        </p:txBody>
      </p:sp>
      <p:sp>
        <p:nvSpPr>
          <p:cNvPr id="13" name="テキスト ボックス 1"/>
          <p:cNvSpPr txBox="1">
            <a:spLocks noChangeArrowheads="1"/>
          </p:cNvSpPr>
          <p:nvPr/>
        </p:nvSpPr>
        <p:spPr bwMode="auto">
          <a:xfrm>
            <a:off x="397728" y="1268927"/>
            <a:ext cx="169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en-US" altLang="ja-JP" sz="2400" dirty="0">
                <a:solidFill>
                  <a:schemeClr val="tx1"/>
                </a:solidFill>
                <a:latin typeface="Arial" pitchFamily="34" charset="0"/>
                <a:ea typeface="HGｺﾞｼｯｸE" pitchFamily="49" charset="-128"/>
              </a:rPr>
              <a:t>2011</a:t>
            </a:r>
            <a:r>
              <a:rPr kumimoji="0" lang="ja-JP" altLang="en-US" sz="2400" dirty="0">
                <a:solidFill>
                  <a:schemeClr val="tx1"/>
                </a:solidFill>
                <a:latin typeface="Arial" pitchFamily="34" charset="0"/>
                <a:ea typeface="HGｺﾞｼｯｸE" pitchFamily="49" charset="-128"/>
              </a:rPr>
              <a:t>年</a:t>
            </a:r>
            <a:r>
              <a:rPr kumimoji="0" lang="en-US" altLang="ja-JP" sz="2400" dirty="0">
                <a:solidFill>
                  <a:schemeClr val="tx1"/>
                </a:solidFill>
                <a:latin typeface="Arial" pitchFamily="34" charset="0"/>
                <a:ea typeface="HGｺﾞｼｯｸE" pitchFamily="49" charset="-128"/>
              </a:rPr>
              <a:t>8</a:t>
            </a:r>
            <a:r>
              <a:rPr kumimoji="0" lang="ja-JP" altLang="en-US" sz="2400" dirty="0">
                <a:solidFill>
                  <a:schemeClr val="tx1"/>
                </a:solidFill>
                <a:latin typeface="Arial" pitchFamily="34" charset="0"/>
                <a:ea typeface="HGｺﾞｼｯｸE" pitchFamily="49" charset="-128"/>
              </a:rPr>
              <a:t>月</a:t>
            </a:r>
          </a:p>
        </p:txBody>
      </p:sp>
      <p:sp>
        <p:nvSpPr>
          <p:cNvPr id="17" name="テキスト ボックス 1"/>
          <p:cNvSpPr txBox="1">
            <a:spLocks noChangeArrowheads="1"/>
          </p:cNvSpPr>
          <p:nvPr/>
        </p:nvSpPr>
        <p:spPr bwMode="auto">
          <a:xfrm>
            <a:off x="2094620" y="1278013"/>
            <a:ext cx="6909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accent1"/>
              </a:buClr>
              <a:buFont typeface="Wingdings 2" pitchFamily="18" charset="2"/>
              <a:buChar char=""/>
              <a:defRPr kumimoji="1" sz="1900">
                <a:solidFill>
                  <a:srgbClr val="595959"/>
                </a:solidFill>
                <a:latin typeface="Corbel" pitchFamily="34" charset="0"/>
                <a:ea typeface="ＭＳ ゴシック" pitchFamily="49" charset="-128"/>
              </a:defRPr>
            </a:lvl1pPr>
            <a:lvl2pPr marL="742950" indent="-285750">
              <a:lnSpc>
                <a:spcPct val="90000"/>
              </a:lnSpc>
              <a:spcBef>
                <a:spcPts val="250"/>
              </a:spcBef>
              <a:spcAft>
                <a:spcPts val="250"/>
              </a:spcAft>
              <a:buClr>
                <a:schemeClr val="accent1"/>
              </a:buClr>
              <a:buFont typeface="Wingdings 2" pitchFamily="18" charset="2"/>
              <a:buChar char=""/>
              <a:defRPr kumimoji="1" sz="1700">
                <a:solidFill>
                  <a:srgbClr val="595959"/>
                </a:solidFill>
                <a:latin typeface="Corbel" pitchFamily="34" charset="0"/>
                <a:ea typeface="ＭＳ ゴシック" pitchFamily="49" charset="-128"/>
              </a:defRPr>
            </a:lvl2pPr>
            <a:lvl3pPr marL="1143000" indent="-228600">
              <a:lnSpc>
                <a:spcPct val="90000"/>
              </a:lnSpc>
              <a:spcBef>
                <a:spcPts val="250"/>
              </a:spcBef>
              <a:spcAft>
                <a:spcPts val="250"/>
              </a:spcAft>
              <a:buClr>
                <a:schemeClr val="accent1"/>
              </a:buClr>
              <a:buFont typeface="Wingdings 2" pitchFamily="18" charset="2"/>
              <a:buChar char=""/>
              <a:defRPr kumimoji="1" sz="1500">
                <a:solidFill>
                  <a:srgbClr val="595959"/>
                </a:solidFill>
                <a:latin typeface="Corbel" pitchFamily="34" charset="0"/>
                <a:ea typeface="ＭＳ ゴシック" pitchFamily="49" charset="-128"/>
              </a:defRPr>
            </a:lvl3pPr>
            <a:lvl4pPr marL="16002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4pPr>
            <a:lvl5pPr marL="2057400" indent="-22860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5pPr>
            <a:lvl6pPr marL="25146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6pPr>
            <a:lvl7pPr marL="29718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7pPr>
            <a:lvl8pPr marL="34290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8pPr>
            <a:lvl9pPr marL="3886200" indent="-228600" eaLnBrk="0" fontAlgn="base" hangingPunct="0">
              <a:lnSpc>
                <a:spcPct val="90000"/>
              </a:lnSpc>
              <a:spcBef>
                <a:spcPts val="250"/>
              </a:spcBef>
              <a:spcAft>
                <a:spcPts val="250"/>
              </a:spcAft>
              <a:buClr>
                <a:schemeClr val="accent1"/>
              </a:buClr>
              <a:buFont typeface="Wingdings 2" pitchFamily="18" charset="2"/>
              <a:buChar char=""/>
              <a:defRPr kumimoji="1" sz="1300">
                <a:solidFill>
                  <a:srgbClr val="595959"/>
                </a:solidFill>
                <a:latin typeface="Corbel" pitchFamily="34" charset="0"/>
                <a:ea typeface="ＭＳ ゴシック" pitchFamily="49" charset="-128"/>
              </a:defRPr>
            </a:lvl9pPr>
          </a:lstStyle>
          <a:p>
            <a:pPr eaLnBrk="1" hangingPunct="1">
              <a:lnSpc>
                <a:spcPct val="100000"/>
              </a:lnSpc>
              <a:spcBef>
                <a:spcPct val="0"/>
              </a:spcBef>
              <a:buClrTx/>
              <a:buFontTx/>
              <a:buNone/>
            </a:pPr>
            <a:r>
              <a:rPr kumimoji="0" lang="ja-JP" altLang="en-US" sz="2400" b="1" dirty="0">
                <a:solidFill>
                  <a:schemeClr val="tx1"/>
                </a:solidFill>
                <a:latin typeface="Arial" pitchFamily="34" charset="0"/>
                <a:ea typeface="HGｺﾞｼｯｸE" pitchFamily="49" charset="-128"/>
              </a:rPr>
              <a:t>マネジメント手法確立と</a:t>
            </a:r>
            <a:r>
              <a:rPr kumimoji="0" lang="ja-JP" altLang="en-US" sz="2400" b="1" dirty="0">
                <a:solidFill>
                  <a:srgbClr val="FF0000"/>
                </a:solidFill>
                <a:latin typeface="Arial" pitchFamily="34" charset="0"/>
                <a:ea typeface="HGｺﾞｼｯｸE" pitchFamily="49" charset="-128"/>
              </a:rPr>
              <a:t>公共事業調達法の提案</a:t>
            </a:r>
          </a:p>
        </p:txBody>
      </p:sp>
      <p:sp>
        <p:nvSpPr>
          <p:cNvPr id="18" name="タイトル 1"/>
          <p:cNvSpPr txBox="1">
            <a:spLocks/>
          </p:cNvSpPr>
          <p:nvPr/>
        </p:nvSpPr>
        <p:spPr>
          <a:xfrm>
            <a:off x="191865" y="2905958"/>
            <a:ext cx="1696892" cy="476240"/>
          </a:xfrm>
          <a:prstGeom prst="rect">
            <a:avLst/>
          </a:prstGeom>
        </p:spPr>
        <p:txBody>
          <a:bodyPr vert="horz" anchor="t">
            <a:noAutofit/>
          </a:bodyPr>
          <a:lstStyle/>
          <a:p>
            <a:pPr lvl="0" fontAlgn="auto">
              <a:spcAft>
                <a:spcPts val="0"/>
              </a:spcAft>
              <a:defRPr/>
            </a:pPr>
            <a:r>
              <a:rPr lang="en-US" altLang="ja-JP" sz="2400" b="1" dirty="0">
                <a:solidFill>
                  <a:srgbClr val="990000"/>
                </a:solidFill>
                <a:ea typeface="HGｺﾞｼｯｸE" panose="020B0909000000000000" pitchFamily="49" charset="-128"/>
              </a:rPr>
              <a:t>2014</a:t>
            </a:r>
            <a:r>
              <a:rPr lang="ja-JP" altLang="en-US" sz="2400" b="1" dirty="0">
                <a:solidFill>
                  <a:srgbClr val="990000"/>
                </a:solidFill>
                <a:ea typeface="HGｺﾞｼｯｸE" panose="020B0909000000000000" pitchFamily="49" charset="-128"/>
              </a:rPr>
              <a:t>年</a:t>
            </a:r>
            <a:r>
              <a:rPr lang="en-US" altLang="ja-JP" sz="2400" b="1" dirty="0">
                <a:solidFill>
                  <a:srgbClr val="990000"/>
                </a:solidFill>
                <a:ea typeface="HGｺﾞｼｯｸE" panose="020B0909000000000000" pitchFamily="49" charset="-128"/>
              </a:rPr>
              <a:t>8</a:t>
            </a:r>
            <a:r>
              <a:rPr lang="ja-JP" altLang="en-US" sz="2400" b="1" dirty="0">
                <a:solidFill>
                  <a:srgbClr val="990000"/>
                </a:solidFill>
                <a:ea typeface="HGｺﾞｼｯｸE" panose="020B0909000000000000" pitchFamily="49" charset="-128"/>
              </a:rPr>
              <a:t>月</a:t>
            </a:r>
          </a:p>
        </p:txBody>
      </p:sp>
      <p:sp>
        <p:nvSpPr>
          <p:cNvPr id="19" name="タイトル 1"/>
          <p:cNvSpPr txBox="1">
            <a:spLocks/>
          </p:cNvSpPr>
          <p:nvPr/>
        </p:nvSpPr>
        <p:spPr>
          <a:xfrm>
            <a:off x="1844065" y="2893027"/>
            <a:ext cx="7308303" cy="722471"/>
          </a:xfrm>
          <a:prstGeom prst="rect">
            <a:avLst/>
          </a:prstGeom>
        </p:spPr>
        <p:txBody>
          <a:bodyPr vert="horz" anchor="t">
            <a:noAutofit/>
          </a:bodyPr>
          <a:lstStyle/>
          <a:p>
            <a:pPr lvl="0" fontAlgn="auto">
              <a:spcAft>
                <a:spcPts val="0"/>
              </a:spcAft>
              <a:defRPr/>
            </a:pPr>
            <a:r>
              <a:rPr lang="ja-JP" altLang="en-US" sz="2400" b="1" dirty="0">
                <a:solidFill>
                  <a:srgbClr val="990000"/>
                </a:solidFill>
                <a:ea typeface="HGｺﾞｼｯｸE" panose="020B0909000000000000" pitchFamily="49" charset="-128"/>
              </a:rPr>
              <a:t>品確法</a:t>
            </a:r>
            <a:r>
              <a:rPr lang="en-US" altLang="ja-JP" sz="2400" b="1" dirty="0">
                <a:solidFill>
                  <a:srgbClr val="990000"/>
                </a:solidFill>
                <a:ea typeface="HGｺﾞｼｯｸE" panose="020B0909000000000000" pitchFamily="49" charset="-128"/>
              </a:rPr>
              <a:t>2014.6</a:t>
            </a:r>
            <a:r>
              <a:rPr lang="ja-JP" altLang="en-US" sz="2400" b="1" dirty="0">
                <a:solidFill>
                  <a:srgbClr val="990000"/>
                </a:solidFill>
                <a:ea typeface="HGｺﾞｼｯｸE" panose="020B0909000000000000" pitchFamily="49" charset="-128"/>
              </a:rPr>
              <a:t>改正を踏まえ今後の改革の道筋を提案</a:t>
            </a:r>
          </a:p>
        </p:txBody>
      </p:sp>
      <p:sp>
        <p:nvSpPr>
          <p:cNvPr id="14" name="タイトル 1"/>
          <p:cNvSpPr txBox="1">
            <a:spLocks/>
          </p:cNvSpPr>
          <p:nvPr/>
        </p:nvSpPr>
        <p:spPr>
          <a:xfrm>
            <a:off x="2094620" y="4553708"/>
            <a:ext cx="5616624" cy="840013"/>
          </a:xfrm>
          <a:prstGeom prst="rect">
            <a:avLst/>
          </a:prstGeom>
        </p:spPr>
        <p:txBody>
          <a:bodyPr vert="horz" anchor="t">
            <a:noAutofit/>
          </a:bodyPr>
          <a:lstStyle/>
          <a:p>
            <a:pPr lvl="0" fontAlgn="auto">
              <a:spcAft>
                <a:spcPts val="0"/>
              </a:spcAft>
              <a:defRPr/>
            </a:pPr>
            <a:r>
              <a:rPr lang="ja-JP" altLang="en-US" sz="2400" b="1" dirty="0">
                <a:solidFill>
                  <a:srgbClr val="C00000"/>
                </a:solidFill>
                <a:latin typeface="HGｺﾞｼｯｸE" panose="020B0909000000000000" pitchFamily="49" charset="-128"/>
                <a:ea typeface="HGｺﾞｼｯｸE" panose="020B0909000000000000" pitchFamily="49" charset="-128"/>
              </a:rPr>
              <a:t>１．発注者の体制の評価と技術力確保</a:t>
            </a:r>
            <a:endParaRPr lang="en-US" altLang="ja-JP" sz="2400" b="1" dirty="0">
              <a:solidFill>
                <a:srgbClr val="C00000"/>
              </a:solidFill>
              <a:latin typeface="HGｺﾞｼｯｸE" panose="020B0909000000000000" pitchFamily="49" charset="-128"/>
              <a:ea typeface="HGｺﾞｼｯｸE" panose="020B0909000000000000" pitchFamily="49" charset="-128"/>
            </a:endParaRPr>
          </a:p>
          <a:p>
            <a:pPr lvl="0" fontAlgn="auto">
              <a:spcAft>
                <a:spcPts val="0"/>
              </a:spcAft>
              <a:defRPr/>
            </a:pPr>
            <a:r>
              <a:rPr lang="ja-JP" altLang="en-US" sz="2400" b="1" dirty="0">
                <a:solidFill>
                  <a:srgbClr val="C00000"/>
                </a:solidFill>
                <a:latin typeface="HGｺﾞｼｯｸE" panose="020B0909000000000000" pitchFamily="49" charset="-128"/>
                <a:ea typeface="HGｺﾞｼｯｸE" panose="020B0909000000000000" pitchFamily="49" charset="-128"/>
              </a:rPr>
              <a:t>２．価格決定構造の見直し</a:t>
            </a:r>
          </a:p>
        </p:txBody>
      </p:sp>
      <p:sp>
        <p:nvSpPr>
          <p:cNvPr id="16" name="角丸四角形 11"/>
          <p:cNvSpPr/>
          <p:nvPr/>
        </p:nvSpPr>
        <p:spPr>
          <a:xfrm>
            <a:off x="125314" y="5998420"/>
            <a:ext cx="8928992" cy="558803"/>
          </a:xfrm>
          <a:prstGeom prst="round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accent6">
                    <a:lumMod val="50000"/>
                  </a:schemeClr>
                </a:solidFill>
                <a:latin typeface="HGｺﾞｼｯｸE" panose="020B0909000000000000" pitchFamily="49" charset="-128"/>
                <a:ea typeface="HGｺﾞｼｯｸE" panose="020B0909000000000000" pitchFamily="49" charset="-128"/>
              </a:rPr>
              <a:t>公共事業における技術力結集研究小委員会</a:t>
            </a:r>
            <a:r>
              <a:rPr kumimoji="0" lang="ja-JP" altLang="en-US" sz="2800" dirty="0">
                <a:solidFill>
                  <a:schemeClr val="accent6">
                    <a:lumMod val="50000"/>
                  </a:schemeClr>
                </a:solidFill>
                <a:ea typeface="HGｺﾞｼｯｸE" pitchFamily="49" charset="-128"/>
              </a:rPr>
              <a:t>（</a:t>
            </a:r>
            <a:r>
              <a:rPr kumimoji="0" lang="en-US" altLang="ja-JP" sz="2800" dirty="0">
                <a:solidFill>
                  <a:schemeClr val="accent6">
                    <a:lumMod val="50000"/>
                  </a:schemeClr>
                </a:solidFill>
                <a:ea typeface="HGｺﾞｼｯｸE" pitchFamily="49" charset="-128"/>
              </a:rPr>
              <a:t>2017- )</a:t>
            </a:r>
          </a:p>
        </p:txBody>
      </p:sp>
      <p:sp>
        <p:nvSpPr>
          <p:cNvPr id="20" name="下矢印 10"/>
          <p:cNvSpPr/>
          <p:nvPr/>
        </p:nvSpPr>
        <p:spPr>
          <a:xfrm>
            <a:off x="2654767" y="5425540"/>
            <a:ext cx="3921369" cy="482141"/>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175441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テキスト ボックス 3"/>
          <p:cNvSpPr txBox="1">
            <a:spLocks noChangeArrowheads="1"/>
          </p:cNvSpPr>
          <p:nvPr/>
        </p:nvSpPr>
        <p:spPr bwMode="auto">
          <a:xfrm>
            <a:off x="139700" y="2418954"/>
            <a:ext cx="9004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b="1" dirty="0">
                <a:solidFill>
                  <a:schemeClr val="accent4"/>
                </a:solidFill>
                <a:latin typeface="+mn-ea"/>
                <a:ea typeface="+mn-ea"/>
              </a:rPr>
              <a:t>会計法 第２９条の６ 第</a:t>
            </a:r>
            <a:r>
              <a:rPr lang="en-US" altLang="ja-JP" sz="2400" b="1" dirty="0">
                <a:solidFill>
                  <a:schemeClr val="accent4"/>
                </a:solidFill>
                <a:latin typeface="+mn-ea"/>
                <a:ea typeface="+mn-ea"/>
              </a:rPr>
              <a:t>1</a:t>
            </a:r>
            <a:r>
              <a:rPr lang="ja-JP" altLang="en-US" sz="2400" b="1" dirty="0">
                <a:solidFill>
                  <a:schemeClr val="accent4"/>
                </a:solidFill>
                <a:latin typeface="+mn-ea"/>
                <a:ea typeface="+mn-ea"/>
              </a:rPr>
              <a:t>項</a:t>
            </a:r>
            <a:endParaRPr lang="en-US" altLang="ja-JP" sz="2400" b="1" dirty="0">
              <a:solidFill>
                <a:schemeClr val="accent4"/>
              </a:solidFill>
              <a:latin typeface="+mn-ea"/>
              <a:ea typeface="+mn-ea"/>
            </a:endParaRPr>
          </a:p>
          <a:p>
            <a:pPr eaLnBrk="1" hangingPunct="1">
              <a:defRPr/>
            </a:pPr>
            <a:r>
              <a:rPr lang="ja-JP" altLang="en-US" sz="2400" b="1" dirty="0">
                <a:latin typeface="+mn-ea"/>
                <a:ea typeface="+mn-ea"/>
              </a:rPr>
              <a:t>～</a:t>
            </a:r>
            <a:r>
              <a:rPr lang="ja-JP" altLang="en-US" sz="2400" b="1" dirty="0">
                <a:solidFill>
                  <a:srgbClr val="C00000"/>
                </a:solidFill>
                <a:latin typeface="+mn-ea"/>
                <a:ea typeface="+mn-ea"/>
              </a:rPr>
              <a:t>予定価格の制限の範囲内で</a:t>
            </a:r>
            <a:r>
              <a:rPr lang="ja-JP" altLang="en-US" sz="2400" b="1" dirty="0">
                <a:latin typeface="+mn-ea"/>
                <a:ea typeface="+mn-ea"/>
              </a:rPr>
              <a:t>最高又は最低の価格をもつて申込みをした者を契約の相手方とするものとする。～</a:t>
            </a:r>
          </a:p>
        </p:txBody>
      </p:sp>
      <p:sp>
        <p:nvSpPr>
          <p:cNvPr id="10244" name="テキスト ボックス 4"/>
          <p:cNvSpPr txBox="1">
            <a:spLocks noChangeArrowheads="1"/>
          </p:cNvSpPr>
          <p:nvPr/>
        </p:nvSpPr>
        <p:spPr bwMode="auto">
          <a:xfrm>
            <a:off x="0" y="1539677"/>
            <a:ext cx="810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rgbClr val="FF5050"/>
                </a:solidFill>
              </a:rPr>
              <a:t>● 落札額は予定価格の制限を超えることができない</a:t>
            </a:r>
            <a:endParaRPr lang="en-US" altLang="ja-JP" sz="2800" dirty="0">
              <a:solidFill>
                <a:srgbClr val="FF5050"/>
              </a:solidFill>
            </a:endParaRPr>
          </a:p>
        </p:txBody>
      </p:sp>
      <p:sp>
        <p:nvSpPr>
          <p:cNvPr id="10246" name="テキスト ボックス 6"/>
          <p:cNvSpPr txBox="1">
            <a:spLocks noChangeArrowheads="1"/>
          </p:cNvSpPr>
          <p:nvPr/>
        </p:nvSpPr>
        <p:spPr bwMode="auto">
          <a:xfrm>
            <a:off x="467544" y="623288"/>
            <a:ext cx="4786312" cy="646112"/>
          </a:xfrm>
          <a:prstGeom prst="rect">
            <a:avLst/>
          </a:prstGeom>
          <a:solidFill>
            <a:srgbClr val="FFFFCC"/>
          </a:solidFill>
          <a:ln w="9525">
            <a:solidFill>
              <a:srgbClr val="CC660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600">
                <a:solidFill>
                  <a:srgbClr val="FF0000"/>
                </a:solidFill>
              </a:rPr>
              <a:t>予定価格は上限拘束！</a:t>
            </a:r>
          </a:p>
        </p:txBody>
      </p:sp>
      <p:sp>
        <p:nvSpPr>
          <p:cNvPr id="10248"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FE27A7E-3870-4053-A6D2-5FEA2D2236D5}" type="slidenum">
              <a:rPr lang="ja-JP" altLang="en-US"/>
              <a:pPr eaLnBrk="1" hangingPunct="1"/>
              <a:t>5</a:t>
            </a:fld>
            <a:endParaRPr lang="en-US" altLang="ja-JP"/>
          </a:p>
        </p:txBody>
      </p:sp>
      <p:sp>
        <p:nvSpPr>
          <p:cNvPr id="9" name="テキスト ボックス 3"/>
          <p:cNvSpPr txBox="1">
            <a:spLocks noChangeArrowheads="1"/>
          </p:cNvSpPr>
          <p:nvPr/>
        </p:nvSpPr>
        <p:spPr bwMode="auto">
          <a:xfrm>
            <a:off x="139700" y="4291405"/>
            <a:ext cx="9004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b="1" dirty="0">
                <a:solidFill>
                  <a:schemeClr val="accent4"/>
                </a:solidFill>
                <a:latin typeface="+mn-ea"/>
                <a:ea typeface="+mn-ea"/>
              </a:rPr>
              <a:t>地方自治法 第２３４条 第</a:t>
            </a:r>
            <a:r>
              <a:rPr lang="en-US" altLang="ja-JP" sz="2400" b="1" dirty="0">
                <a:solidFill>
                  <a:schemeClr val="accent4"/>
                </a:solidFill>
                <a:latin typeface="+mn-ea"/>
                <a:ea typeface="+mn-ea"/>
              </a:rPr>
              <a:t>3</a:t>
            </a:r>
            <a:r>
              <a:rPr lang="ja-JP" altLang="en-US" sz="2400" b="1" dirty="0">
                <a:solidFill>
                  <a:schemeClr val="accent4"/>
                </a:solidFill>
                <a:latin typeface="+mn-ea"/>
                <a:ea typeface="+mn-ea"/>
              </a:rPr>
              <a:t>項</a:t>
            </a:r>
            <a:endParaRPr lang="en-US" altLang="ja-JP" sz="2400" b="1" dirty="0">
              <a:solidFill>
                <a:schemeClr val="accent4"/>
              </a:solidFill>
              <a:latin typeface="+mn-ea"/>
              <a:ea typeface="+mn-ea"/>
            </a:endParaRPr>
          </a:p>
          <a:p>
            <a:pPr eaLnBrk="1" hangingPunct="1">
              <a:defRPr/>
            </a:pPr>
            <a:r>
              <a:rPr lang="ja-JP" altLang="en-US" sz="2400" b="1" dirty="0">
                <a:latin typeface="+mn-ea"/>
                <a:ea typeface="+mn-ea"/>
              </a:rPr>
              <a:t>～</a:t>
            </a:r>
            <a:r>
              <a:rPr lang="ja-JP" altLang="en-US" sz="2400" b="1" dirty="0">
                <a:solidFill>
                  <a:srgbClr val="C00000"/>
                </a:solidFill>
                <a:latin typeface="+mn-ea"/>
                <a:ea typeface="+mn-ea"/>
              </a:rPr>
              <a:t>予定価格の制限の範囲内で</a:t>
            </a:r>
            <a:r>
              <a:rPr lang="ja-JP" altLang="en-US" sz="2400" b="1" dirty="0">
                <a:latin typeface="+mn-ea"/>
                <a:ea typeface="+mn-ea"/>
              </a:rPr>
              <a:t>最高又は最低の価格をもつて申込みをした者を契約の相手方とするものとする。～</a:t>
            </a:r>
          </a:p>
        </p:txBody>
      </p:sp>
    </p:spTree>
    <p:extLst>
      <p:ext uri="{BB962C8B-B14F-4D97-AF65-F5344CB8AC3E}">
        <p14:creationId xmlns:p14="http://schemas.microsoft.com/office/powerpoint/2010/main" val="1973096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671784" y="210225"/>
            <a:ext cx="6513954" cy="797627"/>
          </a:xfrm>
          <a:prstGeom prst="rect">
            <a:avLst/>
          </a:prstGeom>
        </p:spPr>
        <p:txBody>
          <a:bodyPr>
            <a:noAutofit/>
          </a:bodyPr>
          <a:lstStyle/>
          <a:p>
            <a:pPr algn="ctr" defTabSz="844083" eaLnBrk="1" fontAlgn="auto" hangingPunct="1">
              <a:spcAft>
                <a:spcPts val="0"/>
              </a:spcAft>
              <a:defRPr/>
            </a:pPr>
            <a:r>
              <a:rPr lang="ja-JP" altLang="en-US" sz="3692" dirty="0">
                <a:solidFill>
                  <a:srgbClr val="C00000"/>
                </a:solidFill>
                <a:effectLst>
                  <a:outerShdw blurRad="50000" dist="30000" dir="5400000" algn="tl" rotWithShape="0">
                    <a:srgbClr val="000000">
                      <a:alpha val="30000"/>
                    </a:srgbClr>
                  </a:outerShdw>
                </a:effectLst>
                <a:latin typeface="HGP創英角ﾎﾟｯﾌﾟ体" pitchFamily="50" charset="-128"/>
                <a:ea typeface="HGP創英角ﾎﾟｯﾌﾟ体" pitchFamily="50" charset="-128"/>
                <a:cs typeface="+mj-cs"/>
              </a:rPr>
              <a:t>ご静聴ありがとうございました</a:t>
            </a:r>
            <a:endParaRPr lang="ja-JP" altLang="en-US" sz="3692"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4" name="サブタイトル 2"/>
          <p:cNvSpPr txBox="1">
            <a:spLocks/>
          </p:cNvSpPr>
          <p:nvPr/>
        </p:nvSpPr>
        <p:spPr>
          <a:xfrm>
            <a:off x="2540966" y="968866"/>
            <a:ext cx="4152076" cy="806723"/>
          </a:xfrm>
          <a:prstGeom prst="rect">
            <a:avLst/>
          </a:prstGeom>
        </p:spPr>
        <p:txBody>
          <a:bodyPr>
            <a:normAutofit/>
          </a:bodyPr>
          <a:lstStyle/>
          <a:p>
            <a:pPr marL="75967" algn="ctr" defTabSz="844083" eaLnBrk="1" fontAlgn="auto" hangingPunct="1">
              <a:spcBef>
                <a:spcPts val="554"/>
              </a:spcBef>
              <a:spcAft>
                <a:spcPts val="0"/>
              </a:spcAft>
              <a:buClr>
                <a:schemeClr val="accent1"/>
              </a:buClr>
              <a:buSzPct val="80000"/>
              <a:defRPr/>
            </a:pPr>
            <a:r>
              <a:rPr lang="en-US" altLang="ja-JP" sz="4062" dirty="0">
                <a:solidFill>
                  <a:srgbClr val="C00000"/>
                </a:solidFill>
                <a:latin typeface="+mn-lt"/>
                <a:ea typeface="HGｺﾞｼｯｸE" pitchFamily="49" charset="-128"/>
              </a:rPr>
              <a:t>m(｡</a:t>
            </a:r>
            <a:r>
              <a:rPr lang="ja-JP" altLang="en-US" sz="4062" dirty="0">
                <a:solidFill>
                  <a:srgbClr val="C00000"/>
                </a:solidFill>
                <a:latin typeface="+mn-lt"/>
                <a:ea typeface="HGｺﾞｼｯｸE" pitchFamily="49" charset="-128"/>
              </a:rPr>
              <a:t>･</a:t>
            </a:r>
            <a:r>
              <a:rPr lang="el-GR" altLang="ja-JP" sz="4062" dirty="0">
                <a:solidFill>
                  <a:srgbClr val="C00000"/>
                </a:solidFill>
                <a:latin typeface="Corbel" pitchFamily="34" charset="0"/>
                <a:ea typeface="HGｺﾞｼｯｸE" pitchFamily="49" charset="-128"/>
              </a:rPr>
              <a:t>ε</a:t>
            </a:r>
            <a:r>
              <a:rPr lang="ja-JP" altLang="el-GR" sz="4062" dirty="0">
                <a:solidFill>
                  <a:srgbClr val="C00000"/>
                </a:solidFill>
                <a:latin typeface="Corbel" pitchFamily="34" charset="0"/>
                <a:ea typeface="HGｺﾞｼｯｸE" pitchFamily="49" charset="-128"/>
              </a:rPr>
              <a:t>･</a:t>
            </a:r>
            <a:r>
              <a:rPr lang="el-GR" altLang="ja-JP" sz="4062" dirty="0">
                <a:solidFill>
                  <a:srgbClr val="C00000"/>
                </a:solidFill>
                <a:latin typeface="Corbel" pitchFamily="34" charset="0"/>
                <a:ea typeface="HGｺﾞｼｯｸE" pitchFamily="49" charset="-128"/>
              </a:rPr>
              <a:t>｡)</a:t>
            </a:r>
            <a:r>
              <a:rPr lang="en-US" altLang="ja-JP" sz="4062" dirty="0">
                <a:solidFill>
                  <a:srgbClr val="C00000"/>
                </a:solidFill>
                <a:latin typeface="+mn-lt"/>
                <a:ea typeface="HGｺﾞｼｯｸE" pitchFamily="49" charset="-128"/>
              </a:rPr>
              <a:t>m</a:t>
            </a:r>
            <a:endParaRPr lang="ja-JP" altLang="en-US" sz="4062" dirty="0">
              <a:solidFill>
                <a:srgbClr val="C00000"/>
              </a:solidFill>
              <a:latin typeface="+mn-lt"/>
              <a:ea typeface="HGｺﾞｼｯｸE" pitchFamily="49"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2" y="2315165"/>
            <a:ext cx="4292497" cy="2790121"/>
          </a:xfrm>
          <a:prstGeom prst="rect">
            <a:avLst/>
          </a:prstGeom>
        </p:spPr>
      </p:pic>
      <p:sp>
        <p:nvSpPr>
          <p:cNvPr id="8" name="テキスト ボックス 7"/>
          <p:cNvSpPr txBox="1">
            <a:spLocks noChangeArrowheads="1"/>
          </p:cNvSpPr>
          <p:nvPr/>
        </p:nvSpPr>
        <p:spPr bwMode="auto">
          <a:xfrm>
            <a:off x="475821" y="5640419"/>
            <a:ext cx="3771485" cy="400110"/>
          </a:xfrm>
          <a:prstGeom prst="rect">
            <a:avLst/>
          </a:prstGeom>
          <a:noFill/>
          <a:ln w="9525">
            <a:noFill/>
            <a:miter lim="800000"/>
            <a:headEnd/>
            <a:tailEnd/>
          </a:ln>
        </p:spPr>
        <p:txBody>
          <a:bodyPr wrap="square">
            <a:spAutoFit/>
          </a:bodyPr>
          <a:lstStyle/>
          <a:p>
            <a:pPr algn="ctr"/>
            <a:r>
              <a:rPr lang="ja-JP" altLang="en-US" sz="2000" dirty="0">
                <a:solidFill>
                  <a:srgbClr val="002060"/>
                </a:solidFill>
                <a:ea typeface="HGｺﾞｼｯｸE" pitchFamily="49" charset="-128"/>
              </a:rPr>
              <a:t>発行</a:t>
            </a:r>
            <a:r>
              <a:rPr lang="en-US" altLang="ja-JP" sz="2000" dirty="0">
                <a:solidFill>
                  <a:srgbClr val="002060"/>
                </a:solidFill>
                <a:ea typeface="HGｺﾞｼｯｸE" pitchFamily="49" charset="-128"/>
              </a:rPr>
              <a:t>:</a:t>
            </a:r>
            <a:r>
              <a:rPr lang="ja-JP" altLang="en-US" sz="2000" dirty="0">
                <a:solidFill>
                  <a:srgbClr val="002060"/>
                </a:solidFill>
                <a:ea typeface="HGｺﾞｼｯｸE" pitchFamily="49" charset="-128"/>
              </a:rPr>
              <a:t>一般財団法人 経済調査会</a:t>
            </a:r>
          </a:p>
        </p:txBody>
      </p:sp>
      <p:sp>
        <p:nvSpPr>
          <p:cNvPr id="10" name="テキスト ボックス 9"/>
          <p:cNvSpPr txBox="1">
            <a:spLocks noChangeArrowheads="1"/>
          </p:cNvSpPr>
          <p:nvPr/>
        </p:nvSpPr>
        <p:spPr bwMode="auto">
          <a:xfrm>
            <a:off x="487372" y="5310271"/>
            <a:ext cx="3321401" cy="400110"/>
          </a:xfrm>
          <a:prstGeom prst="rect">
            <a:avLst/>
          </a:prstGeom>
          <a:noFill/>
          <a:ln w="9525">
            <a:noFill/>
            <a:miter lim="800000"/>
            <a:headEnd/>
            <a:tailEnd/>
          </a:ln>
        </p:spPr>
        <p:txBody>
          <a:bodyPr wrap="square">
            <a:spAutoFit/>
          </a:bodyPr>
          <a:lstStyle/>
          <a:p>
            <a:pPr algn="ctr"/>
            <a:r>
              <a:rPr lang="en-US" altLang="ja-JP" sz="2000" dirty="0">
                <a:solidFill>
                  <a:srgbClr val="002060"/>
                </a:solidFill>
                <a:ea typeface="HGｺﾞｼｯｸE" pitchFamily="49" charset="-128"/>
              </a:rPr>
              <a:t>2014</a:t>
            </a:r>
            <a:r>
              <a:rPr lang="ja-JP" altLang="en-US" sz="2000" dirty="0">
                <a:solidFill>
                  <a:srgbClr val="002060"/>
                </a:solidFill>
                <a:ea typeface="HGｺﾞｼｯｸE" pitchFamily="49" charset="-128"/>
              </a:rPr>
              <a:t>年</a:t>
            </a:r>
            <a:r>
              <a:rPr lang="en-US" altLang="ja-JP" sz="2000" dirty="0">
                <a:solidFill>
                  <a:srgbClr val="002060"/>
                </a:solidFill>
                <a:ea typeface="HGｺﾞｼｯｸE" pitchFamily="49" charset="-128"/>
              </a:rPr>
              <a:t>7</a:t>
            </a:r>
            <a:r>
              <a:rPr lang="ja-JP" altLang="en-US" sz="2000" dirty="0">
                <a:solidFill>
                  <a:srgbClr val="002060"/>
                </a:solidFill>
                <a:ea typeface="HGｺﾞｼｯｸE" pitchFamily="49" charset="-128"/>
              </a:rPr>
              <a:t>月</a:t>
            </a:r>
          </a:p>
        </p:txBody>
      </p:sp>
      <p:pic>
        <p:nvPicPr>
          <p:cNvPr id="12" name="Picture 2" descr="C:\Users\er076\Desktop\契約変更の実際\3852014070公共工事における契約変更の実際ななめ_web用.jpg"/>
          <p:cNvPicPr>
            <a:picLocks noChangeAspect="1" noChangeArrowheads="1"/>
          </p:cNvPicPr>
          <p:nvPr/>
        </p:nvPicPr>
        <p:blipFill>
          <a:blip r:embed="rId4" cstate="print"/>
          <a:srcRect/>
          <a:stretch>
            <a:fillRect/>
          </a:stretch>
        </p:blipFill>
        <p:spPr bwMode="auto">
          <a:xfrm>
            <a:off x="251520" y="2780928"/>
            <a:ext cx="1152128" cy="1530762"/>
          </a:xfrm>
          <a:prstGeom prst="rect">
            <a:avLst/>
          </a:prstGeom>
          <a:noFill/>
        </p:spPr>
      </p:pic>
      <p:sp>
        <p:nvSpPr>
          <p:cNvPr id="2" name="スライド番号プレースホルダー 1"/>
          <p:cNvSpPr>
            <a:spLocks noGrp="1"/>
          </p:cNvSpPr>
          <p:nvPr>
            <p:ph type="sldNum" sz="quarter" idx="12"/>
          </p:nvPr>
        </p:nvSpPr>
        <p:spPr/>
        <p:txBody>
          <a:bodyPr/>
          <a:lstStyle/>
          <a:p>
            <a:pPr>
              <a:defRPr/>
            </a:pPr>
            <a:fld id="{F17E8D1B-9A71-4202-B3F0-348051FC76EA}" type="slidenum">
              <a:rPr lang="ja-JP" altLang="en-US" smtClean="0"/>
              <a:pPr>
                <a:defRPr/>
              </a:pPr>
              <a:t>50</a:t>
            </a:fld>
            <a:endParaRPr lang="en-US" altLang="ja-JP"/>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004" y="2054505"/>
            <a:ext cx="4441389" cy="3254087"/>
          </a:xfrm>
          <a:prstGeom prst="rect">
            <a:avLst/>
          </a:prstGeom>
        </p:spPr>
      </p:pic>
      <p:sp>
        <p:nvSpPr>
          <p:cNvPr id="15" name="テキスト ボックス 14"/>
          <p:cNvSpPr txBox="1">
            <a:spLocks noChangeArrowheads="1"/>
          </p:cNvSpPr>
          <p:nvPr/>
        </p:nvSpPr>
        <p:spPr bwMode="auto">
          <a:xfrm>
            <a:off x="4807300" y="5640419"/>
            <a:ext cx="3771485" cy="400110"/>
          </a:xfrm>
          <a:prstGeom prst="rect">
            <a:avLst/>
          </a:prstGeom>
          <a:noFill/>
          <a:ln w="9525">
            <a:noFill/>
            <a:miter lim="800000"/>
            <a:headEnd/>
            <a:tailEnd/>
          </a:ln>
        </p:spPr>
        <p:txBody>
          <a:bodyPr wrap="square">
            <a:spAutoFit/>
          </a:bodyPr>
          <a:lstStyle/>
          <a:p>
            <a:pPr algn="ctr"/>
            <a:r>
              <a:rPr lang="ja-JP" altLang="en-US" sz="2000" dirty="0">
                <a:solidFill>
                  <a:srgbClr val="002060"/>
                </a:solidFill>
                <a:ea typeface="HGｺﾞｼｯｸE" pitchFamily="49" charset="-128"/>
              </a:rPr>
              <a:t>発行</a:t>
            </a:r>
            <a:r>
              <a:rPr lang="en-US" altLang="ja-JP" sz="2000" dirty="0">
                <a:solidFill>
                  <a:srgbClr val="002060"/>
                </a:solidFill>
                <a:ea typeface="HGｺﾞｼｯｸE" pitchFamily="49" charset="-128"/>
              </a:rPr>
              <a:t>:</a:t>
            </a:r>
            <a:r>
              <a:rPr lang="ja-JP" altLang="en-US" sz="2000" dirty="0">
                <a:solidFill>
                  <a:srgbClr val="002060"/>
                </a:solidFill>
                <a:ea typeface="HGｺﾞｼｯｸE" pitchFamily="49" charset="-128"/>
              </a:rPr>
              <a:t>一般財団法人 経済調査会</a:t>
            </a:r>
          </a:p>
        </p:txBody>
      </p:sp>
      <p:sp>
        <p:nvSpPr>
          <p:cNvPr id="16" name="テキスト ボックス 15"/>
          <p:cNvSpPr txBox="1">
            <a:spLocks noChangeArrowheads="1"/>
          </p:cNvSpPr>
          <p:nvPr/>
        </p:nvSpPr>
        <p:spPr bwMode="auto">
          <a:xfrm>
            <a:off x="4928761" y="5308592"/>
            <a:ext cx="3321401" cy="400110"/>
          </a:xfrm>
          <a:prstGeom prst="rect">
            <a:avLst/>
          </a:prstGeom>
          <a:noFill/>
          <a:ln w="9525">
            <a:noFill/>
            <a:miter lim="800000"/>
            <a:headEnd/>
            <a:tailEnd/>
          </a:ln>
        </p:spPr>
        <p:txBody>
          <a:bodyPr wrap="square">
            <a:spAutoFit/>
          </a:bodyPr>
          <a:lstStyle/>
          <a:p>
            <a:pPr algn="ctr"/>
            <a:r>
              <a:rPr lang="en-US" altLang="ja-JP" sz="2000" dirty="0">
                <a:solidFill>
                  <a:srgbClr val="002060"/>
                </a:solidFill>
                <a:ea typeface="HGｺﾞｼｯｸE" pitchFamily="49" charset="-128"/>
              </a:rPr>
              <a:t>2017</a:t>
            </a:r>
            <a:r>
              <a:rPr lang="ja-JP" altLang="en-US" sz="2000" dirty="0">
                <a:solidFill>
                  <a:srgbClr val="002060"/>
                </a:solidFill>
                <a:ea typeface="HGｺﾞｼｯｸE" pitchFamily="49" charset="-128"/>
              </a:rPr>
              <a:t>年</a:t>
            </a:r>
            <a:r>
              <a:rPr lang="en-US" altLang="ja-JP" sz="2000" dirty="0">
                <a:solidFill>
                  <a:srgbClr val="002060"/>
                </a:solidFill>
                <a:ea typeface="HGｺﾞｼｯｸE" pitchFamily="49" charset="-128"/>
              </a:rPr>
              <a:t>2</a:t>
            </a:r>
            <a:r>
              <a:rPr lang="ja-JP" altLang="en-US" sz="2000" dirty="0">
                <a:solidFill>
                  <a:srgbClr val="002060"/>
                </a:solidFill>
                <a:ea typeface="HGｺﾞｼｯｸE" pitchFamily="49" charset="-128"/>
              </a:rPr>
              <a:t>月</a:t>
            </a:r>
          </a:p>
        </p:txBody>
      </p:sp>
    </p:spTree>
    <p:extLst>
      <p:ext uri="{BB962C8B-B14F-4D97-AF65-F5344CB8AC3E}">
        <p14:creationId xmlns:p14="http://schemas.microsoft.com/office/powerpoint/2010/main" val="386810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129989" y="2204864"/>
            <a:ext cx="90492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solidFill>
                  <a:schemeClr val="accent4"/>
                </a:solidFill>
              </a:rPr>
              <a:t>予算決算及び会計令第</a:t>
            </a:r>
            <a:r>
              <a:rPr lang="en-US" altLang="ja-JP" sz="2400" b="1" dirty="0">
                <a:solidFill>
                  <a:schemeClr val="accent4"/>
                </a:solidFill>
              </a:rPr>
              <a:t>80</a:t>
            </a:r>
            <a:r>
              <a:rPr lang="ja-JP" altLang="en-US" sz="2400" b="1" dirty="0">
                <a:solidFill>
                  <a:schemeClr val="accent4"/>
                </a:solidFill>
              </a:rPr>
              <a:t>条第</a:t>
            </a:r>
            <a:r>
              <a:rPr lang="en-US" altLang="ja-JP" sz="2400" b="1" dirty="0">
                <a:solidFill>
                  <a:schemeClr val="accent4"/>
                </a:solidFill>
              </a:rPr>
              <a:t>2</a:t>
            </a:r>
            <a:r>
              <a:rPr lang="ja-JP" altLang="en-US" sz="2400" b="1" dirty="0">
                <a:solidFill>
                  <a:schemeClr val="accent4"/>
                </a:solidFill>
              </a:rPr>
              <a:t>項</a:t>
            </a:r>
            <a:endParaRPr lang="en-US" altLang="ja-JP" sz="2400" b="1" dirty="0">
              <a:solidFill>
                <a:schemeClr val="accent4"/>
              </a:solidFill>
            </a:endParaRPr>
          </a:p>
          <a:p>
            <a:pPr eaLnBrk="1" hangingPunct="1"/>
            <a:r>
              <a:rPr lang="ja-JP" altLang="en-US" sz="2400" b="1" dirty="0"/>
              <a:t>予定価格は、～</a:t>
            </a:r>
            <a:r>
              <a:rPr lang="ja-JP" altLang="en-US" sz="2400" b="1" dirty="0">
                <a:solidFill>
                  <a:srgbClr val="C00000"/>
                </a:solidFill>
              </a:rPr>
              <a:t>取引の実例価格、需給の状況、</a:t>
            </a:r>
            <a:r>
              <a:rPr lang="ja-JP" altLang="en-US" sz="2400" b="1" dirty="0"/>
              <a:t>履行の難易、数量の</a:t>
            </a:r>
            <a:endParaRPr lang="en-US" altLang="ja-JP" sz="2400" b="1" dirty="0"/>
          </a:p>
          <a:p>
            <a:pPr eaLnBrk="1" hangingPunct="1"/>
            <a:r>
              <a:rPr lang="ja-JP" altLang="en-US" sz="2400" b="1" dirty="0"/>
              <a:t>多寡、履行期間の長短等を考慮して適正に定めなければならない。</a:t>
            </a:r>
          </a:p>
        </p:txBody>
      </p:sp>
      <p:sp>
        <p:nvSpPr>
          <p:cNvPr id="10245" name="テキスト ボックス 5"/>
          <p:cNvSpPr txBox="1">
            <a:spLocks noChangeArrowheads="1"/>
          </p:cNvSpPr>
          <p:nvPr/>
        </p:nvSpPr>
        <p:spPr bwMode="auto">
          <a:xfrm>
            <a:off x="98425" y="1168640"/>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a:solidFill>
                  <a:srgbClr val="FF5050"/>
                </a:solidFill>
              </a:rPr>
              <a:t>● 標準的な者が標準的な方法で履行するのに必要な価格　で、発注者が定めるもの</a:t>
            </a:r>
            <a:endParaRPr lang="en-US" altLang="ja-JP" sz="2800" dirty="0">
              <a:solidFill>
                <a:srgbClr val="FF5050"/>
              </a:solidFill>
            </a:endParaRPr>
          </a:p>
        </p:txBody>
      </p:sp>
      <p:sp>
        <p:nvSpPr>
          <p:cNvPr id="10247" name="テキスト ボックス 7"/>
          <p:cNvSpPr txBox="1">
            <a:spLocks noChangeArrowheads="1"/>
          </p:cNvSpPr>
          <p:nvPr/>
        </p:nvSpPr>
        <p:spPr bwMode="auto">
          <a:xfrm>
            <a:off x="527050" y="347108"/>
            <a:ext cx="8286750" cy="646113"/>
          </a:xfrm>
          <a:prstGeom prst="rect">
            <a:avLst/>
          </a:prstGeom>
          <a:solidFill>
            <a:srgbClr val="FFFFCC"/>
          </a:solidFill>
          <a:ln w="9525">
            <a:solidFill>
              <a:srgbClr val="CC660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600" dirty="0">
                <a:solidFill>
                  <a:srgbClr val="FF0000"/>
                </a:solidFill>
              </a:rPr>
              <a:t>予定価格はメーカーの定価ではない！</a:t>
            </a:r>
          </a:p>
        </p:txBody>
      </p:sp>
      <p:sp>
        <p:nvSpPr>
          <p:cNvPr id="10248"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FE27A7E-3870-4053-A6D2-5FEA2D2236D5}" type="slidenum">
              <a:rPr lang="ja-JP" altLang="en-US"/>
              <a:pPr eaLnBrk="1" hangingPunct="1"/>
              <a:t>6</a:t>
            </a:fld>
            <a:endParaRPr lang="en-US" altLang="ja-JP"/>
          </a:p>
        </p:txBody>
      </p:sp>
      <p:sp>
        <p:nvSpPr>
          <p:cNvPr id="9" name="テキスト ボックス 2"/>
          <p:cNvSpPr txBox="1">
            <a:spLocks noChangeArrowheads="1"/>
          </p:cNvSpPr>
          <p:nvPr/>
        </p:nvSpPr>
        <p:spPr bwMode="auto">
          <a:xfrm>
            <a:off x="96447" y="3645024"/>
            <a:ext cx="9045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solidFill>
                  <a:schemeClr val="accent4"/>
                </a:solidFill>
              </a:rPr>
              <a:t>公共工事の入札及び契約の適正化を図るための措置に関する指針</a:t>
            </a:r>
            <a:endParaRPr lang="en-US" altLang="ja-JP" sz="2400" b="1" dirty="0">
              <a:solidFill>
                <a:schemeClr val="accent4"/>
              </a:solidFill>
            </a:endParaRPr>
          </a:p>
          <a:p>
            <a:pPr eaLnBrk="1" hangingPunct="1"/>
            <a:r>
              <a:rPr lang="ja-JP" altLang="en-US" sz="2400" b="1" dirty="0">
                <a:solidFill>
                  <a:schemeClr val="accent4"/>
                </a:solidFill>
              </a:rPr>
              <a:t>（平成２６年９月３０日閣議決定）第２の</a:t>
            </a:r>
            <a:r>
              <a:rPr lang="en-US" altLang="ja-JP" sz="2400" b="1" dirty="0">
                <a:solidFill>
                  <a:schemeClr val="accent4"/>
                </a:solidFill>
              </a:rPr>
              <a:t>4 (1)</a:t>
            </a:r>
          </a:p>
          <a:p>
            <a:pPr eaLnBrk="1" hangingPunct="1"/>
            <a:r>
              <a:rPr lang="ja-JP" altLang="en-US" sz="2400" b="1" dirty="0">
                <a:latin typeface="+mn-ea"/>
              </a:rPr>
              <a:t>～予定価格の設定に当たっては、</a:t>
            </a:r>
            <a:r>
              <a:rPr lang="ja-JP" altLang="en-US" sz="2400" b="1" dirty="0"/>
              <a:t>適切に作成された仕様書及び設計</a:t>
            </a:r>
            <a:endParaRPr lang="en-US" altLang="ja-JP" sz="2400" b="1" dirty="0"/>
          </a:p>
          <a:p>
            <a:pPr eaLnBrk="1" hangingPunct="1"/>
            <a:r>
              <a:rPr lang="ja-JP" altLang="en-US" sz="2400" b="1" dirty="0"/>
              <a:t>書に基づき、経済社会情勢の変化を勘案し、市場における労務及び</a:t>
            </a:r>
            <a:endParaRPr lang="en-US" altLang="ja-JP" sz="2400" b="1" dirty="0"/>
          </a:p>
          <a:p>
            <a:pPr eaLnBrk="1" hangingPunct="1"/>
            <a:r>
              <a:rPr lang="ja-JP" altLang="en-US" sz="2400" b="1" dirty="0"/>
              <a:t>資材等の最新の実勢価格を適切に反映させつつ、実際の施工に要する通常妥当な経費について適正な積算を行うものとする。</a:t>
            </a:r>
          </a:p>
        </p:txBody>
      </p:sp>
    </p:spTree>
    <p:extLst>
      <p:ext uri="{BB962C8B-B14F-4D97-AF65-F5344CB8AC3E}">
        <p14:creationId xmlns:p14="http://schemas.microsoft.com/office/powerpoint/2010/main" val="174608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noChangeArrowheads="1"/>
          </p:cNvSpPr>
          <p:nvPr>
            <p:ph type="title" idx="4294967295"/>
          </p:nvPr>
        </p:nvSpPr>
        <p:spPr>
          <a:xfrm>
            <a:off x="384969" y="128964"/>
            <a:ext cx="8328025" cy="503238"/>
          </a:xfrm>
        </p:spPr>
        <p:txBody>
          <a:bodyPr>
            <a:normAutofit fontScale="90000"/>
          </a:bodyPr>
          <a:lstStyle/>
          <a:p>
            <a:pPr eaLnBrk="1" hangingPunct="1"/>
            <a:r>
              <a:rPr lang="ja-JP" altLang="en-US" sz="3600" dirty="0">
                <a:solidFill>
                  <a:srgbClr val="C00000"/>
                </a:solidFill>
                <a:latin typeface="HGｺﾞｼｯｸM" panose="020B0609000000000000" pitchFamily="49" charset="-128"/>
              </a:rPr>
              <a:t>入札制度の疑問</a:t>
            </a:r>
            <a:endParaRPr lang="ja-JP" altLang="en-US" sz="3600" dirty="0"/>
          </a:p>
        </p:txBody>
      </p:sp>
      <p:sp>
        <p:nvSpPr>
          <p:cNvPr id="7171" name="フローチャート : 代替処理 4"/>
          <p:cNvSpPr>
            <a:spLocks noChangeArrowheads="1"/>
          </p:cNvSpPr>
          <p:nvPr/>
        </p:nvSpPr>
        <p:spPr bwMode="auto">
          <a:xfrm>
            <a:off x="616197" y="930134"/>
            <a:ext cx="7632700" cy="720725"/>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a:solidFill>
                  <a:srgbClr val="254061"/>
                </a:solidFill>
                <a:latin typeface="ＭＳ Ｐゴシック" panose="020B0600070205080204" pitchFamily="50" charset="-128"/>
              </a:rPr>
              <a:t>安ければいい？（落札率が低いほど）</a:t>
            </a:r>
            <a:endParaRPr lang="en-US" altLang="ja-JP" sz="3200"/>
          </a:p>
        </p:txBody>
      </p:sp>
      <p:sp>
        <p:nvSpPr>
          <p:cNvPr id="7172" name="フローチャート : 代替処理 4"/>
          <p:cNvSpPr>
            <a:spLocks noChangeArrowheads="1"/>
          </p:cNvSpPr>
          <p:nvPr/>
        </p:nvSpPr>
        <p:spPr bwMode="auto">
          <a:xfrm>
            <a:off x="616197" y="1946341"/>
            <a:ext cx="7632700" cy="719137"/>
          </a:xfrm>
          <a:prstGeom prst="flowChartAlternateProcess">
            <a:avLst/>
          </a:prstGeom>
          <a:solidFill>
            <a:srgbClr val="FFCCFF"/>
          </a:solidFill>
          <a:ln w="25400">
            <a:solidFill>
              <a:srgbClr val="385D8A"/>
            </a:solidFill>
            <a:miter lim="800000"/>
            <a:headEnd/>
            <a:tailEnd/>
          </a:ln>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dirty="0">
                <a:solidFill>
                  <a:srgbClr val="254061"/>
                </a:solidFill>
                <a:latin typeface="ＭＳ Ｐゴシック" panose="020B0600070205080204" pitchFamily="50" charset="-128"/>
              </a:rPr>
              <a:t>一番安い入札者と自動的に契約？</a:t>
            </a:r>
            <a:endParaRPr lang="en-US" altLang="ja-JP" sz="3200" dirty="0">
              <a:solidFill>
                <a:srgbClr val="254061"/>
              </a:solidFill>
              <a:latin typeface="ＭＳ Ｐゴシック" panose="020B0600070205080204" pitchFamily="50" charset="-128"/>
            </a:endParaRPr>
          </a:p>
          <a:p>
            <a:pPr eaLnBrk="1" hangingPunct="1"/>
            <a:endParaRPr lang="en-US" altLang="ja-JP" dirty="0"/>
          </a:p>
        </p:txBody>
      </p:sp>
      <p:sp>
        <p:nvSpPr>
          <p:cNvPr id="7174" name="フローチャート: 処理 3"/>
          <p:cNvSpPr>
            <a:spLocks noChangeArrowheads="1"/>
          </p:cNvSpPr>
          <p:nvPr/>
        </p:nvSpPr>
        <p:spPr bwMode="auto">
          <a:xfrm>
            <a:off x="84932" y="3140968"/>
            <a:ext cx="8928100" cy="2933502"/>
          </a:xfrm>
          <a:prstGeom prst="flowChartProcess">
            <a:avLst/>
          </a:prstGeom>
          <a:solidFill>
            <a:srgbClr val="DCE6F2"/>
          </a:solidFill>
          <a:ln w="25400">
            <a:solidFill>
              <a:srgbClr val="385D8A"/>
            </a:solidFill>
            <a:miter lim="800000"/>
            <a:headEnd/>
            <a:tailEnd/>
          </a:ln>
        </p:spPr>
        <p:txBody>
          <a:bodyPr anchor="ctr"/>
          <a:lstStyle>
            <a:lvl1pPr indent="1333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sym typeface="Times New Roman" panose="02020603050405020304" pitchFamily="18" charset="0"/>
              </a:rPr>
              <a:t>会計法　第</a:t>
            </a:r>
            <a:r>
              <a:rPr lang="en-US" altLang="ja-JP" sz="2400" b="1" dirty="0">
                <a:sym typeface="Times New Roman" panose="02020603050405020304" pitchFamily="18" charset="0"/>
              </a:rPr>
              <a:t>29</a:t>
            </a:r>
            <a:r>
              <a:rPr lang="ja-JP" altLang="en-US" sz="2400" b="1" dirty="0">
                <a:sym typeface="Times New Roman" panose="02020603050405020304" pitchFamily="18" charset="0"/>
              </a:rPr>
              <a:t>条の</a:t>
            </a:r>
            <a:r>
              <a:rPr lang="en-US" altLang="ja-JP" sz="2400" b="1" dirty="0">
                <a:sym typeface="Times New Roman" panose="02020603050405020304" pitchFamily="18" charset="0"/>
              </a:rPr>
              <a:t>3</a:t>
            </a:r>
            <a:r>
              <a:rPr lang="ja-JP" altLang="en-US" sz="2400" b="1" dirty="0">
                <a:sym typeface="Times New Roman" panose="02020603050405020304" pitchFamily="18" charset="0"/>
              </a:rPr>
              <a:t>　～</a:t>
            </a:r>
            <a:r>
              <a:rPr lang="ja-JP" altLang="en-US" sz="2400" b="1" u="sng" dirty="0">
                <a:sym typeface="Times New Roman" panose="02020603050405020304" pitchFamily="18" charset="0"/>
              </a:rPr>
              <a:t>公告して申込みをさせることにより競争に</a:t>
            </a:r>
            <a:endParaRPr lang="en-US" altLang="ja-JP" sz="2400" b="1" u="sng" dirty="0">
              <a:sym typeface="Times New Roman" panose="02020603050405020304" pitchFamily="18" charset="0"/>
            </a:endParaRPr>
          </a:p>
          <a:p>
            <a:pPr eaLnBrk="1" hangingPunct="1"/>
            <a:r>
              <a:rPr lang="ja-JP" altLang="en-US" sz="2400" b="1" dirty="0">
                <a:sym typeface="Times New Roman" panose="02020603050405020304" pitchFamily="18" charset="0"/>
              </a:rPr>
              <a:t>　　</a:t>
            </a:r>
            <a:r>
              <a:rPr lang="ja-JP" altLang="en-US" sz="2400" b="1" u="sng" dirty="0">
                <a:sym typeface="Times New Roman" panose="02020603050405020304" pitchFamily="18" charset="0"/>
              </a:rPr>
              <a:t>付さなければ</a:t>
            </a:r>
            <a:r>
              <a:rPr lang="ja-JP" altLang="en-US" sz="2400" b="1" dirty="0">
                <a:sym typeface="Times New Roman" panose="02020603050405020304" pitchFamily="18" charset="0"/>
              </a:rPr>
              <a:t>ならない。　～においては、～指名競争に付する</a:t>
            </a:r>
            <a:endParaRPr lang="en-US" altLang="ja-JP" sz="2400" b="1" dirty="0">
              <a:sym typeface="Times New Roman" panose="02020603050405020304" pitchFamily="18" charset="0"/>
            </a:endParaRPr>
          </a:p>
          <a:p>
            <a:pPr eaLnBrk="1" hangingPunct="1"/>
            <a:r>
              <a:rPr lang="ja-JP" altLang="en-US" sz="2400" b="1" dirty="0">
                <a:sym typeface="Times New Roman" panose="02020603050405020304" pitchFamily="18" charset="0"/>
              </a:rPr>
              <a:t>　　ものとする。　～においては、～随意契約によるものとする。</a:t>
            </a:r>
          </a:p>
          <a:p>
            <a:pPr eaLnBrk="1" hangingPunct="1"/>
            <a:r>
              <a:rPr lang="ja-JP" altLang="en-US" sz="2400" b="1" dirty="0">
                <a:solidFill>
                  <a:srgbClr val="C00000"/>
                </a:solidFill>
                <a:sym typeface="Times New Roman" panose="02020603050405020304" pitchFamily="18" charset="0"/>
              </a:rPr>
              <a:t>予算決算及び会計令　第</a:t>
            </a:r>
            <a:r>
              <a:rPr lang="en-US" altLang="ja-JP" sz="2400" b="1" dirty="0">
                <a:solidFill>
                  <a:srgbClr val="C00000"/>
                </a:solidFill>
                <a:sym typeface="Times New Roman" panose="02020603050405020304" pitchFamily="18" charset="0"/>
              </a:rPr>
              <a:t>79</a:t>
            </a:r>
            <a:r>
              <a:rPr lang="ja-JP" altLang="en-US" sz="2400" b="1" dirty="0">
                <a:solidFill>
                  <a:srgbClr val="C00000"/>
                </a:solidFill>
                <a:sym typeface="Times New Roman" panose="02020603050405020304" pitchFamily="18" charset="0"/>
              </a:rPr>
              <a:t>条　～予定価格を記載し、又は記録</a:t>
            </a:r>
            <a:endParaRPr lang="en-US" altLang="ja-JP" sz="2400" b="1" dirty="0">
              <a:solidFill>
                <a:srgbClr val="C00000"/>
              </a:solidFill>
              <a:sym typeface="Times New Roman" panose="02020603050405020304" pitchFamily="18" charset="0"/>
            </a:endParaRPr>
          </a:p>
          <a:p>
            <a:pPr eaLnBrk="1" hangingPunct="1"/>
            <a:r>
              <a:rPr lang="ja-JP" altLang="en-US" sz="2400" b="1" dirty="0">
                <a:solidFill>
                  <a:srgbClr val="C00000"/>
                </a:solidFill>
                <a:sym typeface="Times New Roman" panose="02020603050405020304" pitchFamily="18" charset="0"/>
              </a:rPr>
              <a:t>　　した書面をその</a:t>
            </a:r>
            <a:r>
              <a:rPr lang="ja-JP" altLang="en-US" sz="2400" b="1" u="sng" dirty="0">
                <a:solidFill>
                  <a:srgbClr val="C00000"/>
                </a:solidFill>
                <a:sym typeface="Times New Roman" panose="02020603050405020304" pitchFamily="18" charset="0"/>
              </a:rPr>
              <a:t>内容が認知できない方法により</a:t>
            </a:r>
            <a:r>
              <a:rPr lang="ja-JP" altLang="en-US" sz="2400" b="1" dirty="0">
                <a:solidFill>
                  <a:srgbClr val="C00000"/>
                </a:solidFill>
                <a:sym typeface="Times New Roman" panose="02020603050405020304" pitchFamily="18" charset="0"/>
              </a:rPr>
              <a:t>、改札の際これ</a:t>
            </a:r>
            <a:endParaRPr lang="en-US" altLang="ja-JP" sz="2400" b="1" dirty="0">
              <a:solidFill>
                <a:srgbClr val="C00000"/>
              </a:solidFill>
              <a:sym typeface="Times New Roman" panose="02020603050405020304" pitchFamily="18" charset="0"/>
            </a:endParaRPr>
          </a:p>
          <a:p>
            <a:pPr eaLnBrk="1" hangingPunct="1"/>
            <a:r>
              <a:rPr lang="ja-JP" altLang="en-US" sz="2400" b="1" dirty="0">
                <a:solidFill>
                  <a:srgbClr val="C00000"/>
                </a:solidFill>
                <a:sym typeface="Times New Roman" panose="02020603050405020304" pitchFamily="18" charset="0"/>
              </a:rPr>
              <a:t>　　を改札場所に置かなければならない。</a:t>
            </a:r>
            <a:endParaRPr lang="en-US" altLang="ja-JP" sz="2400" b="1" dirty="0">
              <a:solidFill>
                <a:srgbClr val="C00000"/>
              </a:solidFill>
              <a:sym typeface="Times New Roman" panose="02020603050405020304" pitchFamily="18" charset="0"/>
            </a:endParaRPr>
          </a:p>
        </p:txBody>
      </p:sp>
      <p:sp>
        <p:nvSpPr>
          <p:cNvPr id="717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AA544C7-A9A5-4317-8F61-0771498E5D65}" type="slidenum">
              <a:rPr lang="ja-JP" altLang="en-US"/>
              <a:pPr eaLnBrk="1" hangingPunct="1"/>
              <a:t>7</a:t>
            </a:fld>
            <a:endParaRPr lang="en-US" altLang="ja-JP"/>
          </a:p>
        </p:txBody>
      </p:sp>
    </p:spTree>
    <p:extLst>
      <p:ext uri="{BB962C8B-B14F-4D97-AF65-F5344CB8AC3E}">
        <p14:creationId xmlns:p14="http://schemas.microsoft.com/office/powerpoint/2010/main" val="69265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1" name="Rectangle 3"/>
          <p:cNvSpPr>
            <a:spLocks noGrp="1" noChangeArrowheads="1"/>
          </p:cNvSpPr>
          <p:nvPr>
            <p:ph type="title" idx="4294967295"/>
          </p:nvPr>
        </p:nvSpPr>
        <p:spPr>
          <a:xfrm>
            <a:off x="1131888" y="0"/>
            <a:ext cx="7023100" cy="1190625"/>
          </a:xfrm>
        </p:spPr>
        <p:txBody>
          <a:bodyPr>
            <a:spAutoFit/>
          </a:bodyPr>
          <a:lstStyle/>
          <a:p>
            <a:pPr eaLnBrk="1" hangingPunct="1">
              <a:defRPr/>
            </a:pPr>
            <a:r>
              <a:rPr lang="ja-JP" altLang="en-US" sz="3600" dirty="0">
                <a:effectLst>
                  <a:outerShdw blurRad="38100" dist="38100" dir="2700000" algn="tl">
                    <a:srgbClr val="C0C0C0"/>
                  </a:outerShdw>
                </a:effectLst>
                <a:latin typeface="HGP創英角ｺﾞｼｯｸUB" pitchFamily="50" charset="-128"/>
                <a:ea typeface="HGP創英角ｺﾞｼｯｸUB" pitchFamily="50" charset="-128"/>
              </a:rPr>
              <a:t>公共工事の特性</a:t>
            </a:r>
            <a:r>
              <a:rPr lang="en-US" altLang="ja-JP" sz="3600" dirty="0">
                <a:effectLst>
                  <a:outerShdw blurRad="38100" dist="38100" dir="2700000" algn="tl">
                    <a:srgbClr val="C0C0C0"/>
                  </a:outerShdw>
                </a:effectLst>
                <a:latin typeface="HGP創英角ｺﾞｼｯｸUB" pitchFamily="50" charset="-128"/>
                <a:ea typeface="HGP創英角ｺﾞｼｯｸUB" pitchFamily="50" charset="-128"/>
              </a:rPr>
              <a:t/>
            </a:r>
            <a:br>
              <a:rPr lang="en-US" altLang="ja-JP" sz="3600" dirty="0">
                <a:effectLst>
                  <a:outerShdw blurRad="38100" dist="38100" dir="2700000" algn="tl">
                    <a:srgbClr val="C0C0C0"/>
                  </a:outerShdw>
                </a:effectLst>
                <a:latin typeface="HGP創英角ｺﾞｼｯｸUB" pitchFamily="50" charset="-128"/>
                <a:ea typeface="HGP創英角ｺﾞｼｯｸUB" pitchFamily="50" charset="-128"/>
              </a:rPr>
            </a:br>
            <a:r>
              <a:rPr lang="ja-JP" altLang="en-US" sz="3600" dirty="0">
                <a:effectLst>
                  <a:outerShdw blurRad="38100" dist="38100" dir="2700000" algn="tl">
                    <a:srgbClr val="C0C0C0"/>
                  </a:outerShdw>
                </a:effectLst>
                <a:latin typeface="HGP創英角ｺﾞｼｯｸUB" pitchFamily="50" charset="-128"/>
                <a:ea typeface="HGP創英角ｺﾞｼｯｸUB" pitchFamily="50" charset="-128"/>
              </a:rPr>
              <a:t>（一般の製造業には無い特徴）</a:t>
            </a:r>
          </a:p>
        </p:txBody>
      </p:sp>
      <p:sp>
        <p:nvSpPr>
          <p:cNvPr id="8195" name="Text Box 4"/>
          <p:cNvSpPr txBox="1">
            <a:spLocks noChangeArrowheads="1"/>
          </p:cNvSpPr>
          <p:nvPr/>
        </p:nvSpPr>
        <p:spPr bwMode="auto">
          <a:xfrm>
            <a:off x="107950" y="4159250"/>
            <a:ext cx="8896350" cy="2438400"/>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2400" b="1">
                <a:solidFill>
                  <a:srgbClr val="C00000"/>
                </a:solidFill>
                <a:ea typeface="HG丸ｺﾞｼｯｸM-PRO" panose="020F0600000000000000" pitchFamily="50" charset="-128"/>
              </a:rPr>
              <a:t>・不特定多数の国民が長期にわたり活用</a:t>
            </a:r>
          </a:p>
          <a:p>
            <a:pPr eaLnBrk="1" hangingPunct="1">
              <a:lnSpc>
                <a:spcPct val="120000"/>
              </a:lnSpc>
            </a:pPr>
            <a:r>
              <a:rPr lang="ja-JP" altLang="en-US" sz="2400" b="1">
                <a:solidFill>
                  <a:srgbClr val="C00000"/>
                </a:solidFill>
                <a:ea typeface="HG丸ｺﾞｼｯｸM-PRO" panose="020F0600000000000000" pitchFamily="50" charset="-128"/>
              </a:rPr>
              <a:t>・一般に施設の規模が大きく</a:t>
            </a:r>
            <a:r>
              <a:rPr lang="en-US" altLang="ja-JP" sz="2400" b="1">
                <a:solidFill>
                  <a:srgbClr val="C00000"/>
                </a:solidFill>
                <a:ea typeface="HG丸ｺﾞｼｯｸM-PRO" panose="020F0600000000000000" pitchFamily="50" charset="-128"/>
              </a:rPr>
              <a:t>､</a:t>
            </a:r>
            <a:r>
              <a:rPr lang="ja-JP" altLang="en-US" sz="2400" b="1">
                <a:solidFill>
                  <a:srgbClr val="C00000"/>
                </a:solidFill>
                <a:ea typeface="HG丸ｺﾞｼｯｸM-PRO" panose="020F0600000000000000" pitchFamily="50" charset="-128"/>
              </a:rPr>
              <a:t>工事段階及び管理段階において</a:t>
            </a:r>
            <a:endParaRPr lang="en-US" altLang="ja-JP" sz="2400" b="1">
              <a:solidFill>
                <a:srgbClr val="C00000"/>
              </a:solidFill>
              <a:ea typeface="HG丸ｺﾞｼｯｸM-PRO" panose="020F0600000000000000" pitchFamily="50" charset="-128"/>
            </a:endParaRPr>
          </a:p>
          <a:p>
            <a:pPr eaLnBrk="1" hangingPunct="1">
              <a:lnSpc>
                <a:spcPct val="120000"/>
              </a:lnSpc>
            </a:pPr>
            <a:r>
              <a:rPr lang="ja-JP" altLang="en-US" sz="2400" b="1">
                <a:solidFill>
                  <a:srgbClr val="C00000"/>
                </a:solidFill>
                <a:ea typeface="HG丸ｺﾞｼｯｸM-PRO" panose="020F0600000000000000" pitchFamily="50" charset="-128"/>
              </a:rPr>
              <a:t>　環境への影響が大きい</a:t>
            </a:r>
          </a:p>
          <a:p>
            <a:pPr eaLnBrk="1" hangingPunct="1">
              <a:lnSpc>
                <a:spcPct val="120000"/>
              </a:lnSpc>
            </a:pPr>
            <a:r>
              <a:rPr lang="ja-JP" altLang="en-US" sz="2400" b="1">
                <a:solidFill>
                  <a:srgbClr val="C00000"/>
                </a:solidFill>
                <a:ea typeface="HG丸ｺﾞｼｯｸM-PRO" panose="020F0600000000000000" pitchFamily="50" charset="-128"/>
              </a:rPr>
              <a:t>・施設のライフサイクルにわたる長期間の品質確保が必要</a:t>
            </a:r>
          </a:p>
          <a:p>
            <a:pPr eaLnBrk="1" hangingPunct="1">
              <a:lnSpc>
                <a:spcPct val="120000"/>
              </a:lnSpc>
            </a:pPr>
            <a:r>
              <a:rPr lang="ja-JP" altLang="en-US" sz="2400" b="1">
                <a:solidFill>
                  <a:srgbClr val="C00000"/>
                </a:solidFill>
                <a:ea typeface="HG丸ｺﾞｼｯｸM-PRO" panose="020F0600000000000000" pitchFamily="50" charset="-128"/>
              </a:rPr>
              <a:t>・公的機関によって公的資金を主たる財源として整備</a:t>
            </a:r>
          </a:p>
        </p:txBody>
      </p:sp>
      <p:sp>
        <p:nvSpPr>
          <p:cNvPr id="58374" name="テキスト ボックス 5"/>
          <p:cNvSpPr txBox="1">
            <a:spLocks noChangeArrowheads="1"/>
          </p:cNvSpPr>
          <p:nvPr/>
        </p:nvSpPr>
        <p:spPr bwMode="auto">
          <a:xfrm>
            <a:off x="288925" y="1341438"/>
            <a:ext cx="8715375"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3200" b="1" dirty="0">
                <a:latin typeface="ＭＳ Ｐゴシック" pitchFamily="50" charset="-128"/>
              </a:rPr>
              <a:t>■ 購入前にマーケットによる評価がない</a:t>
            </a:r>
            <a:endParaRPr lang="en-US" altLang="ja-JP" sz="3200" b="1" dirty="0">
              <a:latin typeface="ＭＳ Ｐゴシック" pitchFamily="50" charset="-128"/>
            </a:endParaRPr>
          </a:p>
          <a:p>
            <a:pPr eaLnBrk="1" hangingPunct="1">
              <a:defRPr/>
            </a:pPr>
            <a:r>
              <a:rPr lang="ja-JP" altLang="en-US" sz="3200" b="1" dirty="0">
                <a:latin typeface="ＭＳ Ｐゴシック" pitchFamily="50" charset="-128"/>
              </a:rPr>
              <a:t>■ 単品受注生産　</a:t>
            </a:r>
            <a:r>
              <a:rPr lang="ja-JP" altLang="en-US" sz="2400" b="1" dirty="0">
                <a:solidFill>
                  <a:schemeClr val="accent6"/>
                </a:solidFill>
                <a:latin typeface="ＭＳ Ｐゴシック" pitchFamily="50" charset="-128"/>
              </a:rPr>
              <a:t>～契約時点で工事目的物が存在しない</a:t>
            </a:r>
            <a:endParaRPr lang="en-US" altLang="ja-JP" sz="2400" b="1" dirty="0">
              <a:solidFill>
                <a:schemeClr val="accent6"/>
              </a:solidFill>
              <a:latin typeface="ＭＳ Ｐゴシック" pitchFamily="50" charset="-128"/>
            </a:endParaRPr>
          </a:p>
          <a:p>
            <a:pPr eaLnBrk="1" hangingPunct="1">
              <a:defRPr/>
            </a:pPr>
            <a:r>
              <a:rPr lang="ja-JP" altLang="en-US" sz="3200" b="1" dirty="0">
                <a:latin typeface="ＭＳ Ｐゴシック" pitchFamily="50" charset="-128"/>
              </a:rPr>
              <a:t>■ 現地生産　</a:t>
            </a:r>
            <a:r>
              <a:rPr lang="ja-JP" altLang="en-US" sz="2400" b="1" dirty="0">
                <a:solidFill>
                  <a:schemeClr val="accent6"/>
                </a:solidFill>
                <a:latin typeface="ＭＳ Ｐゴシック" pitchFamily="50" charset="-128"/>
              </a:rPr>
              <a:t>～品質管理に工夫が必要</a:t>
            </a:r>
            <a:endParaRPr lang="en-US" altLang="ja-JP" sz="2400" b="1" dirty="0">
              <a:solidFill>
                <a:schemeClr val="accent6"/>
              </a:solidFill>
              <a:latin typeface="ＭＳ Ｐゴシック" pitchFamily="50" charset="-128"/>
            </a:endParaRPr>
          </a:p>
          <a:p>
            <a:pPr eaLnBrk="1" hangingPunct="1">
              <a:lnSpc>
                <a:spcPct val="120000"/>
              </a:lnSpc>
              <a:defRPr/>
            </a:pPr>
            <a:r>
              <a:rPr lang="ja-JP" altLang="en-US" sz="3200" b="1" dirty="0">
                <a:latin typeface="ＭＳ Ｐゴシック" pitchFamily="50" charset="-128"/>
              </a:rPr>
              <a:t>■ 不良があっても発見が困難　</a:t>
            </a:r>
            <a:r>
              <a:rPr lang="ja-JP" altLang="en-US" sz="2400" b="1" dirty="0">
                <a:solidFill>
                  <a:schemeClr val="accent6"/>
                </a:solidFill>
                <a:latin typeface="ＭＳ Ｐゴシック" pitchFamily="50" charset="-128"/>
              </a:rPr>
              <a:t>～不可視部分が多い</a:t>
            </a:r>
          </a:p>
          <a:p>
            <a:pPr eaLnBrk="1" hangingPunct="1">
              <a:lnSpc>
                <a:spcPct val="120000"/>
              </a:lnSpc>
              <a:defRPr/>
            </a:pPr>
            <a:r>
              <a:rPr lang="ja-JP" altLang="en-US" sz="3200" b="1" dirty="0">
                <a:latin typeface="ＭＳ Ｐゴシック" pitchFamily="50" charset="-128"/>
              </a:rPr>
              <a:t>■不良品と判明しても取り替えることは困難</a:t>
            </a:r>
          </a:p>
        </p:txBody>
      </p:sp>
      <p:sp>
        <p:nvSpPr>
          <p:cNvPr id="8199" name="スライド番号プレースホルダー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0929CD9-E3D9-4605-836C-CC0A785D02B7}" type="slidenum">
              <a:rPr lang="ja-JP" altLang="en-US"/>
              <a:pPr eaLnBrk="1" hangingPunct="1"/>
              <a:t>8</a:t>
            </a:fld>
            <a:endParaRPr lang="en-US" altLang="ja-JP"/>
          </a:p>
        </p:txBody>
      </p:sp>
    </p:spTree>
    <p:extLst>
      <p:ext uri="{BB962C8B-B14F-4D97-AF65-F5344CB8AC3E}">
        <p14:creationId xmlns:p14="http://schemas.microsoft.com/office/powerpoint/2010/main" val="121569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419475" y="808038"/>
            <a:ext cx="612775" cy="3313112"/>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dirty="0">
                <a:solidFill>
                  <a:schemeClr val="accent2"/>
                </a:solidFill>
              </a:rPr>
              <a:t>①予定価格</a:t>
            </a:r>
          </a:p>
        </p:txBody>
      </p:sp>
      <p:sp>
        <p:nvSpPr>
          <p:cNvPr id="4" name="角丸四角形 3"/>
          <p:cNvSpPr/>
          <p:nvPr/>
        </p:nvSpPr>
        <p:spPr>
          <a:xfrm>
            <a:off x="4643438" y="1412875"/>
            <a:ext cx="612775" cy="2686050"/>
          </a:xfrm>
          <a:prstGeom prst="round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dirty="0">
                <a:solidFill>
                  <a:srgbClr val="C00000"/>
                </a:solidFill>
              </a:rPr>
              <a:t>②落札価格</a:t>
            </a:r>
          </a:p>
        </p:txBody>
      </p:sp>
      <p:sp>
        <p:nvSpPr>
          <p:cNvPr id="5" name="右矢印 4"/>
          <p:cNvSpPr/>
          <p:nvPr/>
        </p:nvSpPr>
        <p:spPr>
          <a:xfrm>
            <a:off x="2838450" y="1808163"/>
            <a:ext cx="414338" cy="13684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07950" y="981075"/>
            <a:ext cx="2501900" cy="3024188"/>
          </a:xfrm>
          <a:prstGeom prst="rect">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accent2"/>
                </a:solidFill>
              </a:rPr>
              <a:t>標準的な企業が標準的な方法で行うのに必要な実勢価格を発注者が積算して設定</a:t>
            </a:r>
          </a:p>
        </p:txBody>
      </p:sp>
      <p:sp>
        <p:nvSpPr>
          <p:cNvPr id="7" name="正方形/長方形 6"/>
          <p:cNvSpPr/>
          <p:nvPr/>
        </p:nvSpPr>
        <p:spPr>
          <a:xfrm>
            <a:off x="5867400" y="1052513"/>
            <a:ext cx="288925" cy="304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dirty="0">
                <a:solidFill>
                  <a:srgbClr val="FF00FF"/>
                </a:solidFill>
              </a:rPr>
              <a:t>A</a:t>
            </a:r>
            <a:endParaRPr lang="ja-JP" altLang="en-US" sz="2800" dirty="0">
              <a:solidFill>
                <a:srgbClr val="FF00FF"/>
              </a:solidFill>
            </a:endParaRPr>
          </a:p>
        </p:txBody>
      </p:sp>
      <p:sp>
        <p:nvSpPr>
          <p:cNvPr id="10" name="正方形/長方形 9"/>
          <p:cNvSpPr/>
          <p:nvPr/>
        </p:nvSpPr>
        <p:spPr>
          <a:xfrm>
            <a:off x="7019925" y="404813"/>
            <a:ext cx="288925" cy="3694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b="1" dirty="0">
                <a:solidFill>
                  <a:srgbClr val="7030A0"/>
                </a:solidFill>
              </a:rPr>
              <a:t>C</a:t>
            </a:r>
            <a:endParaRPr lang="ja-JP" altLang="en-US" sz="2800" b="1" dirty="0">
              <a:solidFill>
                <a:srgbClr val="7030A0"/>
              </a:solidFill>
            </a:endParaRPr>
          </a:p>
        </p:txBody>
      </p:sp>
      <p:sp>
        <p:nvSpPr>
          <p:cNvPr id="11" name="正方形/長方形 10"/>
          <p:cNvSpPr/>
          <p:nvPr/>
        </p:nvSpPr>
        <p:spPr>
          <a:xfrm>
            <a:off x="6461125" y="1412875"/>
            <a:ext cx="2873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b="1" dirty="0">
                <a:solidFill>
                  <a:srgbClr val="C00000"/>
                </a:solidFill>
              </a:rPr>
              <a:t>B</a:t>
            </a:r>
            <a:endParaRPr lang="ja-JP" altLang="en-US" sz="2800" b="1" dirty="0">
              <a:solidFill>
                <a:srgbClr val="C00000"/>
              </a:solidFill>
            </a:endParaRPr>
          </a:p>
        </p:txBody>
      </p:sp>
      <p:sp>
        <p:nvSpPr>
          <p:cNvPr id="9225" name="テキスト ボックス 11"/>
          <p:cNvSpPr txBox="1">
            <a:spLocks noChangeArrowheads="1"/>
          </p:cNvSpPr>
          <p:nvPr/>
        </p:nvSpPr>
        <p:spPr bwMode="auto">
          <a:xfrm>
            <a:off x="841375" y="5299075"/>
            <a:ext cx="1404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a:t>落札率</a:t>
            </a:r>
          </a:p>
        </p:txBody>
      </p:sp>
      <p:sp>
        <p:nvSpPr>
          <p:cNvPr id="11275" name="テキスト ボックス 12"/>
          <p:cNvSpPr txBox="1">
            <a:spLocks noChangeArrowheads="1"/>
          </p:cNvSpPr>
          <p:nvPr/>
        </p:nvSpPr>
        <p:spPr bwMode="auto">
          <a:xfrm>
            <a:off x="2844800" y="4868863"/>
            <a:ext cx="1762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a:solidFill>
                  <a:srgbClr val="C00000"/>
                </a:solidFill>
              </a:rPr>
              <a:t>②落札率</a:t>
            </a:r>
          </a:p>
        </p:txBody>
      </p:sp>
      <p:sp>
        <p:nvSpPr>
          <p:cNvPr id="9227" name="テキスト ボックス 13"/>
          <p:cNvSpPr txBox="1">
            <a:spLocks noChangeArrowheads="1"/>
          </p:cNvSpPr>
          <p:nvPr/>
        </p:nvSpPr>
        <p:spPr bwMode="auto">
          <a:xfrm>
            <a:off x="2717800" y="5732463"/>
            <a:ext cx="2141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a:solidFill>
                  <a:schemeClr val="accent2"/>
                </a:solidFill>
              </a:rPr>
              <a:t>①予定価格</a:t>
            </a:r>
          </a:p>
        </p:txBody>
      </p:sp>
      <p:sp>
        <p:nvSpPr>
          <p:cNvPr id="9228" name="テキスト ボックス 14"/>
          <p:cNvSpPr txBox="1">
            <a:spLocks noChangeArrowheads="1"/>
          </p:cNvSpPr>
          <p:nvPr/>
        </p:nvSpPr>
        <p:spPr bwMode="auto">
          <a:xfrm>
            <a:off x="5597525" y="5299075"/>
            <a:ext cx="1350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b="1"/>
              <a:t>１００％</a:t>
            </a:r>
          </a:p>
        </p:txBody>
      </p:sp>
      <p:cxnSp>
        <p:nvCxnSpPr>
          <p:cNvPr id="17" name="直線コネクタ 16"/>
          <p:cNvCxnSpPr>
            <a:stCxn id="9231" idx="3"/>
          </p:cNvCxnSpPr>
          <p:nvPr/>
        </p:nvCxnSpPr>
        <p:spPr>
          <a:xfrm flipV="1">
            <a:off x="2609850" y="5561013"/>
            <a:ext cx="2187575"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30" name="テキスト ボックス 18"/>
          <p:cNvSpPr txBox="1">
            <a:spLocks noChangeArrowheads="1"/>
          </p:cNvSpPr>
          <p:nvPr/>
        </p:nvSpPr>
        <p:spPr bwMode="auto">
          <a:xfrm>
            <a:off x="4859338" y="5299075"/>
            <a:ext cx="541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a:t>×</a:t>
            </a:r>
            <a:endParaRPr lang="ja-JP" altLang="en-US" sz="2800" b="1"/>
          </a:p>
        </p:txBody>
      </p:sp>
      <p:sp>
        <p:nvSpPr>
          <p:cNvPr id="9231" name="テキスト ボックス 19"/>
          <p:cNvSpPr txBox="1">
            <a:spLocks noChangeArrowheads="1"/>
          </p:cNvSpPr>
          <p:nvPr/>
        </p:nvSpPr>
        <p:spPr bwMode="auto">
          <a:xfrm>
            <a:off x="2070100" y="5302250"/>
            <a:ext cx="539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a:t>＝</a:t>
            </a:r>
          </a:p>
        </p:txBody>
      </p:sp>
      <p:sp>
        <p:nvSpPr>
          <p:cNvPr id="9232" name="テキスト ボックス 23"/>
          <p:cNvSpPr txBox="1">
            <a:spLocks noChangeArrowheads="1"/>
          </p:cNvSpPr>
          <p:nvPr/>
        </p:nvSpPr>
        <p:spPr bwMode="auto">
          <a:xfrm>
            <a:off x="6011863" y="260350"/>
            <a:ext cx="12969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a:t>入札</a:t>
            </a:r>
          </a:p>
        </p:txBody>
      </p:sp>
      <p:sp>
        <p:nvSpPr>
          <p:cNvPr id="923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3287254-3720-476B-8B00-852E8622B59D}" type="slidenum">
              <a:rPr lang="ja-JP" altLang="en-US"/>
              <a:pPr eaLnBrk="1" hangingPunct="1"/>
              <a:t>9</a:t>
            </a:fld>
            <a:endParaRPr lang="en-US" altLang="ja-JP"/>
          </a:p>
        </p:txBody>
      </p:sp>
    </p:spTree>
    <p:extLst>
      <p:ext uri="{BB962C8B-B14F-4D97-AF65-F5344CB8AC3E}">
        <p14:creationId xmlns:p14="http://schemas.microsoft.com/office/powerpoint/2010/main" val="1275138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75"/>
                                        </p:tgtEl>
                                        <p:attrNameLst>
                                          <p:attrName>style.visibility</p:attrName>
                                        </p:attrNameLst>
                                      </p:cBhvr>
                                      <p:to>
                                        <p:strVal val="visible"/>
                                      </p:to>
                                    </p:set>
                                    <p:anim calcmode="lin" valueType="num">
                                      <p:cBhvr additive="base">
                                        <p:cTn id="11" dur="500" fill="hold"/>
                                        <p:tgtEl>
                                          <p:spTgt spid="11275"/>
                                        </p:tgtEl>
                                        <p:attrNameLst>
                                          <p:attrName>ppt_x</p:attrName>
                                        </p:attrNameLst>
                                      </p:cBhvr>
                                      <p:tavLst>
                                        <p:tav tm="0">
                                          <p:val>
                                            <p:strVal val="#ppt_x"/>
                                          </p:val>
                                        </p:tav>
                                        <p:tav tm="100000">
                                          <p:val>
                                            <p:strVal val="#ppt_x"/>
                                          </p:val>
                                        </p:tav>
                                      </p:tavLst>
                                    </p:anim>
                                    <p:anim calcmode="lin" valueType="num">
                                      <p:cBhvr additive="base">
                                        <p:cTn id="12"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27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themeOverride>
</file>

<file path=ppt/theme/themeOverride2.xml><?xml version="1.0" encoding="utf-8"?>
<a:themeOverride xmlns:a="http://schemas.openxmlformats.org/drawingml/2006/main">
  <a:clrScheme name="">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13297</TotalTime>
  <Words>2964</Words>
  <Application>Microsoft Office PowerPoint</Application>
  <PresentationFormat>画面に合わせる (4:3)</PresentationFormat>
  <Paragraphs>659</Paragraphs>
  <Slides>50</Slides>
  <Notes>40</Notes>
  <HiddenSlides>0</HiddenSlides>
  <MMClips>0</MMClips>
  <ScaleCrop>false</ScaleCrop>
  <HeadingPairs>
    <vt:vector size="6" baseType="variant">
      <vt:variant>
        <vt:lpstr>使用されているフォント</vt:lpstr>
      </vt:variant>
      <vt:variant>
        <vt:i4>25</vt:i4>
      </vt:variant>
      <vt:variant>
        <vt:lpstr>テーマ</vt:lpstr>
      </vt:variant>
      <vt:variant>
        <vt:i4>1</vt:i4>
      </vt:variant>
      <vt:variant>
        <vt:lpstr>スライド タイトル</vt:lpstr>
      </vt:variant>
      <vt:variant>
        <vt:i4>50</vt:i4>
      </vt:variant>
    </vt:vector>
  </HeadingPairs>
  <TitlesOfParts>
    <vt:vector size="76" baseType="lpstr">
      <vt:lpstr>AR P丸ゴシック体E</vt:lpstr>
      <vt:lpstr>HGP創英角ｺﾞｼｯｸUB</vt:lpstr>
      <vt:lpstr>HGP創英角ﾎﾟｯﾌﾟ体</vt:lpstr>
      <vt:lpstr>HGS創英角ﾎﾟｯﾌﾟ体</vt:lpstr>
      <vt:lpstr>HGｺﾞｼｯｸE</vt:lpstr>
      <vt:lpstr>HGｺﾞｼｯｸM</vt:lpstr>
      <vt:lpstr>HG丸ｺﾞｼｯｸM-PRO</vt:lpstr>
      <vt:lpstr>HG創英角ｺﾞｼｯｸUB</vt:lpstr>
      <vt:lpstr>HG創英角ﾎﾟｯﾌﾟ体</vt:lpstr>
      <vt:lpstr>ＭＳ Ｐゴシック</vt:lpstr>
      <vt:lpstr>ＭＳ Ｐ明朝</vt:lpstr>
      <vt:lpstr>ＭＳ ゴシック</vt:lpstr>
      <vt:lpstr>ＭＳ 明朝</vt:lpstr>
      <vt:lpstr>Arial</vt:lpstr>
      <vt:lpstr>Calibri</vt:lpstr>
      <vt:lpstr>Century</vt:lpstr>
      <vt:lpstr>Century Gothic</vt:lpstr>
      <vt:lpstr>Corbel</vt:lpstr>
      <vt:lpstr>Gill Sans MT</vt:lpstr>
      <vt:lpstr>Lucida Sans Unicode</vt:lpstr>
      <vt:lpstr>Times New Roman</vt:lpstr>
      <vt:lpstr>Trebuchet MS</vt:lpstr>
      <vt:lpstr>Verdana</vt:lpstr>
      <vt:lpstr>Wingdings 2</vt:lpstr>
      <vt:lpstr>Wingdings 3</vt:lpstr>
      <vt:lpstr>ビジネス</vt:lpstr>
      <vt:lpstr>海外と比較したわが国の公共調達</vt:lpstr>
      <vt:lpstr>PowerPoint プレゼンテーション</vt:lpstr>
      <vt:lpstr>公共工事調達方式の変遷</vt:lpstr>
      <vt:lpstr>PowerPoint プレゼンテーション</vt:lpstr>
      <vt:lpstr>PowerPoint プレゼンテーション</vt:lpstr>
      <vt:lpstr>PowerPoint プレゼンテーション</vt:lpstr>
      <vt:lpstr>入札制度の疑問</vt:lpstr>
      <vt:lpstr>公共工事の特性 （一般の製造業には無い特徴）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「公共嘱託登記」におけるトラブルの事例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大蔵省（財務省）の見解</vt:lpstr>
      <vt:lpstr>PowerPoint プレゼンテーション</vt:lpstr>
      <vt:lpstr>PowerPoint プレゼンテーション</vt:lpstr>
      <vt:lpstr>PowerPoint プレゼンテーション</vt:lpstr>
      <vt:lpstr>○予定価格上限拘束の問題</vt:lpstr>
      <vt:lpstr>○発注者の体制の確保など</vt:lpstr>
      <vt:lpstr>○調査及び設計の品質確保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kika0315</dc:creator>
  <cp:lastModifiedBy>木下 誠也</cp:lastModifiedBy>
  <cp:revision>755</cp:revision>
  <cp:lastPrinted>2014-11-18T07:48:05Z</cp:lastPrinted>
  <dcterms:created xsi:type="dcterms:W3CDTF">2003-12-02T08:28:49Z</dcterms:created>
  <dcterms:modified xsi:type="dcterms:W3CDTF">2017-11-10T01:15:22Z</dcterms:modified>
</cp:coreProperties>
</file>