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Lst>
  <p:notesMasterIdLst>
    <p:notesMasterId r:id="rId61"/>
  </p:notesMasterIdLst>
  <p:sldIdLst>
    <p:sldId id="257" r:id="rId11"/>
    <p:sldId id="258" r:id="rId12"/>
    <p:sldId id="259" r:id="rId13"/>
    <p:sldId id="260" r:id="rId14"/>
    <p:sldId id="262" r:id="rId15"/>
    <p:sldId id="263" r:id="rId16"/>
    <p:sldId id="264" r:id="rId17"/>
    <p:sldId id="265" r:id="rId18"/>
    <p:sldId id="267" r:id="rId19"/>
    <p:sldId id="302" r:id="rId20"/>
    <p:sldId id="303" r:id="rId21"/>
    <p:sldId id="304" r:id="rId22"/>
    <p:sldId id="305" r:id="rId23"/>
    <p:sldId id="306" r:id="rId24"/>
    <p:sldId id="307" r:id="rId25"/>
    <p:sldId id="296" r:id="rId26"/>
    <p:sldId id="297" r:id="rId27"/>
    <p:sldId id="298" r:id="rId28"/>
    <p:sldId id="269" r:id="rId29"/>
    <p:sldId id="271" r:id="rId30"/>
    <p:sldId id="268" r:id="rId31"/>
    <p:sldId id="270" r:id="rId32"/>
    <p:sldId id="272" r:id="rId33"/>
    <p:sldId id="273" r:id="rId34"/>
    <p:sldId id="274" r:id="rId35"/>
    <p:sldId id="275" r:id="rId36"/>
    <p:sldId id="276" r:id="rId37"/>
    <p:sldId id="300" r:id="rId38"/>
    <p:sldId id="308" r:id="rId39"/>
    <p:sldId id="309" r:id="rId40"/>
    <p:sldId id="310"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311" r:id="rId6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328" autoAdjust="0"/>
  </p:normalViewPr>
  <p:slideViewPr>
    <p:cSldViewPr snapToGrid="0">
      <p:cViewPr varScale="1">
        <p:scale>
          <a:sx n="72" d="100"/>
          <a:sy n="72" d="100"/>
        </p:scale>
        <p:origin x="-7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54C65-347B-4327-BB26-6171E2021E63}" type="datetimeFigureOut">
              <a:rPr kumimoji="1" lang="ja-JP" altLang="en-US" smtClean="0"/>
              <a:t>2016/5/24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2EC4F-4F64-448B-B1FD-A443FB8DF503}" type="slidenum">
              <a:rPr kumimoji="1" lang="ja-JP" altLang="en-US" smtClean="0"/>
              <a:t>‹#›</a:t>
            </a:fld>
            <a:endParaRPr kumimoji="1" lang="ja-JP" altLang="en-US"/>
          </a:p>
        </p:txBody>
      </p:sp>
    </p:spTree>
    <p:extLst>
      <p:ext uri="{BB962C8B-B14F-4D97-AF65-F5344CB8AC3E}">
        <p14:creationId xmlns:p14="http://schemas.microsoft.com/office/powerpoint/2010/main" val="5070409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B82EC4F-4F64-448B-B1FD-A443FB8DF503}" type="slidenum">
              <a:rPr kumimoji="1" lang="ja-JP" altLang="en-US" smtClean="0"/>
              <a:t>28</a:t>
            </a:fld>
            <a:endParaRPr kumimoji="1" lang="ja-JP" altLang="en-US"/>
          </a:p>
        </p:txBody>
      </p:sp>
    </p:spTree>
    <p:extLst>
      <p:ext uri="{BB962C8B-B14F-4D97-AF65-F5344CB8AC3E}">
        <p14:creationId xmlns:p14="http://schemas.microsoft.com/office/powerpoint/2010/main" val="415875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C5105AFA-0300-439A-A934-63BAC698E29C}"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27AF2B2-3213-486F-8B30-76619190AB29}"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5259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ED51BF8F-1707-4B0D-83D4-B84B987050D1}"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818AD769-9553-4237-9D1D-BAFB761D817A}"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269742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3CACA63-9F8C-49D2-9EF4-B0B098781AE0}"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3185048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BF9FE5-3364-4ACA-9713-337CE87D6BDA}"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7477003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5F2909-A310-4F1C-9E47-0D2AC6C1D282}"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4727532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4803867-355C-4FE7-8981-A91E21A990FE}"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7436561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41241BD-0D83-4062-A0EF-263ECE7D7D0D}"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9" name="スライド番号プレースホルダー 8"/>
          <p:cNvSpPr>
            <a:spLocks noGrp="1"/>
          </p:cNvSpPr>
          <p:nvPr>
            <p:ph type="sldNum" sz="quarter" idx="12"/>
          </p:nvPr>
        </p:nvSpPr>
        <p:spPr/>
        <p:txBody>
          <a:body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8740668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8D48EAA-26AE-4CC7-8896-2DD5F722D117}"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5" name="スライド番号プレースホルダー 4"/>
          <p:cNvSpPr>
            <a:spLocks noGrp="1"/>
          </p:cNvSpPr>
          <p:nvPr>
            <p:ph type="sldNum" sz="quarter" idx="12"/>
          </p:nvPr>
        </p:nvSpPr>
        <p:spPr/>
        <p:txBody>
          <a:body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871389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662B0FB-D659-4203-BB13-192B930BC77B}"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4" name="スライド番号プレースホルダー 3"/>
          <p:cNvSpPr>
            <a:spLocks noGrp="1"/>
          </p:cNvSpPr>
          <p:nvPr>
            <p:ph type="sldNum" sz="quarter" idx="12"/>
          </p:nvPr>
        </p:nvSpPr>
        <p:spPr/>
        <p:txBody>
          <a:body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6702387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61706DF-B83F-4F37-82CE-A5A9860C3218}"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2566891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8BEE2EC-98BC-498A-AAFC-3E296091C76D}"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6407195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DC9B987-EE3C-4408-9799-79A0EFB05FFA}"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5880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104B9D7F-BC00-4A52-8E6D-5736BA09F950}"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818AD769-9553-4237-9D1D-BAFB761D817A}"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57835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43AFFC-1F13-4F12-9D99-3E5A09E3C785}"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795393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4663FFA-B461-4B85-8ABA-26C311872A0D}"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5496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2833D0-AF07-43DD-B03B-CDB784CDB94B}"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02680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BE06436-2CB9-4F60-B04A-54C54D21B888}"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8685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FC17C1-DAB7-42E6-AEF4-E7B93CF41585}"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0887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B31B99B-2DB2-4F13-8B54-D658F51B59C8}"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680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73A7482-43F7-4B2E-80B2-8E8AE82E578A}"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63103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40F4C6-EFE9-4D89-9F18-A785CD76FF6B}"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02948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65F9BB4-2B7C-4B8D-8717-202C5BA6443D}"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9896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2DF49840-75EB-4662-9413-84575E09CB84}"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E9263E3-0EE9-4FD3-9048-B4F78D64FBF1}"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775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2FDAB2-F9E4-42BA-83E3-8AF69A8B021E}"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73611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400C1A-28A9-4909-B51F-8D304EE9B219}"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20008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6A6A6B7-4C07-4977-9F7D-B57F2D2E9349}"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16813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0B70C93-2DF4-4221-B5CC-38628DA5C176}"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1842754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F5D108-067E-4567-B387-1880B003ED97}"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53077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6FED4E0-2823-4129-B491-4DE509D67309}"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4021157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DF60290-7418-4404-9114-2AA5CCC4CC43}"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6" name="フッター プレースホルダー 5"/>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7" name="スライド番号プレースホルダー 6"/>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3926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7190B3A-561E-4190-AFF8-A790D6BD6172}"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8" name="フッター プレースホルダー 7"/>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9" name="スライド番号プレースホルダー 8"/>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36389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E0A256-8EDE-4518-93BD-39AFB57932B6}"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4" name="フッター プレースホルダー 3"/>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5" name="スライド番号プレースホルダー 4"/>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4232489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6D975B4-14B2-4874-B8EA-561B0782027A}"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3" name="フッター プレースホルダー 2"/>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4" name="スライド番号プレースホルダー 3"/>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300457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671F565F-0A62-4CBD-A8DD-C079B900251B}"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B8952586-5AAE-4F6E-AC43-798B7F9C75BE}"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87099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469C3A0-9FB9-48E0-9FCE-A61A07C5FB6E}"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6" name="フッター プレースホルダー 5"/>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7" name="スライド番号プレースホルダー 6"/>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2011915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5009B52-347B-467D-A8D0-1E81D08A9924}"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6" name="フッター プレースホルダー 5"/>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7" name="スライド番号プレースホルダー 6"/>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1910322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8AF283-F379-417D-B024-FA23817BC78F}"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235769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E0FDA63-A6F7-4F9D-B04E-82922F16CBCF}"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3140995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1245" y="639677"/>
            <a:ext cx="7772400" cy="691002"/>
          </a:xfrm>
        </p:spPr>
        <p:txBody>
          <a:bodyPr anchor="b">
            <a:normAutofit/>
          </a:bodyPr>
          <a:lstStyle>
            <a:lvl1pPr algn="l">
              <a:defRPr sz="4000">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ja-JP" altLang="en-US" dirty="0" smtClean="0"/>
              <a:t>マスター タイトルの書式設定</a:t>
            </a:r>
            <a:endParaRPr lang="en-US" dirty="0"/>
          </a:p>
        </p:txBody>
      </p:sp>
      <p:sp>
        <p:nvSpPr>
          <p:cNvPr id="9" name="正方形/長方形 8"/>
          <p:cNvSpPr/>
          <p:nvPr userDrawn="1"/>
        </p:nvSpPr>
        <p:spPr>
          <a:xfrm>
            <a:off x="0" y="6564086"/>
            <a:ext cx="9144000" cy="293914"/>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userDrawn="1"/>
        </p:nvGrpSpPr>
        <p:grpSpPr>
          <a:xfrm>
            <a:off x="60115" y="58368"/>
            <a:ext cx="1782751" cy="352647"/>
            <a:chOff x="4466745" y="4350469"/>
            <a:chExt cx="1782751" cy="352647"/>
          </a:xfrm>
        </p:grpSpPr>
        <p:pic>
          <p:nvPicPr>
            <p:cNvPr id="12" name="図 11"/>
            <p:cNvPicPr>
              <a:picLocks noChangeAspect="1"/>
            </p:cNvPicPr>
            <p:nvPr userDrawn="1"/>
          </p:nvPicPr>
          <p:blipFill rotWithShape="1">
            <a:blip r:embed="rId2"/>
            <a:srcRect r="83222"/>
            <a:stretch/>
          </p:blipFill>
          <p:spPr>
            <a:xfrm>
              <a:off x="4466745" y="4354724"/>
              <a:ext cx="631528" cy="348392"/>
            </a:xfrm>
            <a:prstGeom prst="rect">
              <a:avLst/>
            </a:prstGeom>
          </p:spPr>
        </p:pic>
        <p:pic>
          <p:nvPicPr>
            <p:cNvPr id="5" name="図 4"/>
            <p:cNvPicPr>
              <a:picLocks noChangeAspect="1"/>
            </p:cNvPicPr>
            <p:nvPr userDrawn="1"/>
          </p:nvPicPr>
          <p:blipFill rotWithShape="1">
            <a:blip r:embed="rId2"/>
            <a:srcRect l="19491" t="35006" r="30163" b="20954"/>
            <a:stretch/>
          </p:blipFill>
          <p:spPr>
            <a:xfrm>
              <a:off x="5127875" y="4350469"/>
              <a:ext cx="1121621" cy="90810"/>
            </a:xfrm>
            <a:prstGeom prst="rect">
              <a:avLst/>
            </a:prstGeom>
          </p:spPr>
        </p:pic>
        <p:pic>
          <p:nvPicPr>
            <p:cNvPr id="6" name="図 5"/>
            <p:cNvPicPr>
              <a:picLocks noChangeAspect="1"/>
            </p:cNvPicPr>
            <p:nvPr userDrawn="1"/>
          </p:nvPicPr>
          <p:blipFill rotWithShape="1">
            <a:blip r:embed="rId2"/>
            <a:srcRect l="70381" t="32898" b="14730"/>
            <a:stretch/>
          </p:blipFill>
          <p:spPr>
            <a:xfrm>
              <a:off x="5137743" y="4468147"/>
              <a:ext cx="659880" cy="107990"/>
            </a:xfrm>
            <a:prstGeom prst="rect">
              <a:avLst/>
            </a:prstGeom>
          </p:spPr>
        </p:pic>
      </p:grpSp>
      <p:sp>
        <p:nvSpPr>
          <p:cNvPr id="8" name="正方形/長方形 7"/>
          <p:cNvSpPr/>
          <p:nvPr userDrawn="1"/>
        </p:nvSpPr>
        <p:spPr>
          <a:xfrm>
            <a:off x="0" y="1573060"/>
            <a:ext cx="8460000" cy="36000"/>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8518397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6110" y="401653"/>
            <a:ext cx="6060333" cy="725014"/>
          </a:xfrm>
        </p:spPr>
        <p:txBody>
          <a:bodyPr>
            <a:normAutofit/>
          </a:bodyPr>
          <a:lstStyle>
            <a:lvl1pPr>
              <a:defRPr sz="3200">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ja-JP" altLang="en-US" dirty="0" smtClean="0"/>
              <a:t>マスター タイトルの書式設定</a:t>
            </a:r>
            <a:endParaRPr lang="en-US" dirty="0"/>
          </a:p>
        </p:txBody>
      </p:sp>
      <p:sp>
        <p:nvSpPr>
          <p:cNvPr id="7" name="円/楕円 6"/>
          <p:cNvSpPr/>
          <p:nvPr userDrawn="1"/>
        </p:nvSpPr>
        <p:spPr>
          <a:xfrm>
            <a:off x="8656891" y="6400800"/>
            <a:ext cx="358924" cy="358924"/>
          </a:xfrm>
          <a:prstGeom prst="ellipse">
            <a:avLst/>
          </a:prstGeom>
          <a:gradFill>
            <a:gsLst>
              <a:gs pos="0">
                <a:srgbClr val="F2002E"/>
              </a:gs>
              <a:gs pos="50000">
                <a:srgbClr val="990033"/>
              </a:gs>
              <a:gs pos="100000">
                <a:srgbClr val="990033"/>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8" name="Slide Number Placeholder 5"/>
          <p:cNvSpPr>
            <a:spLocks noGrp="1"/>
          </p:cNvSpPr>
          <p:nvPr>
            <p:ph type="sldNum" sz="quarter" idx="12"/>
          </p:nvPr>
        </p:nvSpPr>
        <p:spPr>
          <a:xfrm>
            <a:off x="8652397" y="6407627"/>
            <a:ext cx="387612" cy="365125"/>
          </a:xfrm>
        </p:spPr>
        <p:txBody>
          <a:bodyPr/>
          <a:lstStyle>
            <a:lvl1pPr algn="ctr">
              <a:defRPr sz="1100">
                <a:solidFill>
                  <a:schemeClr val="bg1"/>
                </a:solidFill>
                <a:latin typeface="Adobe Gothic Std B" panose="020B0800000000000000" pitchFamily="34" charset="-128"/>
                <a:ea typeface="Adobe Gothic Std B" panose="020B0800000000000000" pitchFamily="34" charset="-128"/>
              </a:defRPr>
            </a:lvl1pPr>
          </a:lstStyle>
          <a:p>
            <a:fld id="{D1DFFBBF-7668-44B4-AAF2-EDA6285E47C6}" type="slidenum">
              <a:rPr lang="ja-JP" altLang="en-US" smtClean="0">
                <a:solidFill>
                  <a:prstClr val="white"/>
                </a:solidFill>
              </a:rPr>
              <a:pPr/>
              <a:t>‹#›</a:t>
            </a:fld>
            <a:endParaRPr lang="ja-JP" altLang="en-US" dirty="0">
              <a:solidFill>
                <a:prstClr val="white"/>
              </a:solidFill>
            </a:endParaRPr>
          </a:p>
        </p:txBody>
      </p:sp>
      <p:sp>
        <p:nvSpPr>
          <p:cNvPr id="10" name="正方形/長方形 9"/>
          <p:cNvSpPr/>
          <p:nvPr userDrawn="1"/>
        </p:nvSpPr>
        <p:spPr>
          <a:xfrm>
            <a:off x="0" y="0"/>
            <a:ext cx="9144000" cy="293914"/>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userDrawn="1"/>
        </p:nvSpPr>
        <p:spPr>
          <a:xfrm>
            <a:off x="0" y="6290391"/>
            <a:ext cx="8460000" cy="36000"/>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9569016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3A414C3-3C3F-4B85-B066-7F0176E461BD}"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7607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1BE9BCD-ABBA-4AF2-A72B-0FA5D33F84FA}"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793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30599D4-A265-422F-A584-3666FFC4574F}"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6019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079D956-1399-43C5-859E-E6E0C71EFB75}"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076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A68FABF7-FED1-473D-B839-4872CB2BD63F}"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2D53796D-AB46-4F85-8F8C-FD479E2A46F9}"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110135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5D972-E0E8-4855-886C-16BB574392A8}"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9990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EDE64A-E3DA-4A3E-B46C-DC0448CDDA63}"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07728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F830B06-8987-4186-82F9-871A30C8DD56}"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5629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E8528A-8BFD-467F-89BB-DC24D2B8295A}"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9820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8B965AC-A2C4-4BB3-AA48-D6D45E225338}"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0784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1245" y="639677"/>
            <a:ext cx="7772400" cy="691002"/>
          </a:xfrm>
        </p:spPr>
        <p:txBody>
          <a:bodyPr anchor="b">
            <a:normAutofit/>
          </a:bodyPr>
          <a:lstStyle>
            <a:lvl1pPr algn="l">
              <a:defRPr sz="4000">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ja-JP" altLang="en-US" dirty="0" smtClean="0"/>
              <a:t>マスター タイトルの書式設定</a:t>
            </a:r>
            <a:endParaRPr lang="en-US" dirty="0"/>
          </a:p>
        </p:txBody>
      </p:sp>
      <p:sp>
        <p:nvSpPr>
          <p:cNvPr id="9" name="正方形/長方形 8"/>
          <p:cNvSpPr/>
          <p:nvPr userDrawn="1"/>
        </p:nvSpPr>
        <p:spPr>
          <a:xfrm>
            <a:off x="0" y="6564086"/>
            <a:ext cx="9144000" cy="293914"/>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userDrawn="1"/>
        </p:nvGrpSpPr>
        <p:grpSpPr>
          <a:xfrm>
            <a:off x="60115" y="58368"/>
            <a:ext cx="1782751" cy="352647"/>
            <a:chOff x="4466745" y="4350469"/>
            <a:chExt cx="1782751" cy="352647"/>
          </a:xfrm>
        </p:grpSpPr>
        <p:pic>
          <p:nvPicPr>
            <p:cNvPr id="12" name="図 11"/>
            <p:cNvPicPr>
              <a:picLocks noChangeAspect="1"/>
            </p:cNvPicPr>
            <p:nvPr userDrawn="1"/>
          </p:nvPicPr>
          <p:blipFill rotWithShape="1">
            <a:blip r:embed="rId2"/>
            <a:srcRect r="83222"/>
            <a:stretch/>
          </p:blipFill>
          <p:spPr>
            <a:xfrm>
              <a:off x="4466745" y="4354724"/>
              <a:ext cx="631528" cy="348392"/>
            </a:xfrm>
            <a:prstGeom prst="rect">
              <a:avLst/>
            </a:prstGeom>
          </p:spPr>
        </p:pic>
        <p:pic>
          <p:nvPicPr>
            <p:cNvPr id="5" name="図 4"/>
            <p:cNvPicPr>
              <a:picLocks noChangeAspect="1"/>
            </p:cNvPicPr>
            <p:nvPr userDrawn="1"/>
          </p:nvPicPr>
          <p:blipFill rotWithShape="1">
            <a:blip r:embed="rId2"/>
            <a:srcRect l="19491" t="35006" r="30163" b="20954"/>
            <a:stretch/>
          </p:blipFill>
          <p:spPr>
            <a:xfrm>
              <a:off x="5127875" y="4350469"/>
              <a:ext cx="1121621" cy="90810"/>
            </a:xfrm>
            <a:prstGeom prst="rect">
              <a:avLst/>
            </a:prstGeom>
          </p:spPr>
        </p:pic>
        <p:pic>
          <p:nvPicPr>
            <p:cNvPr id="6" name="図 5"/>
            <p:cNvPicPr>
              <a:picLocks noChangeAspect="1"/>
            </p:cNvPicPr>
            <p:nvPr userDrawn="1"/>
          </p:nvPicPr>
          <p:blipFill rotWithShape="1">
            <a:blip r:embed="rId2"/>
            <a:srcRect l="70381" t="32898" b="14730"/>
            <a:stretch/>
          </p:blipFill>
          <p:spPr>
            <a:xfrm>
              <a:off x="5137743" y="4468147"/>
              <a:ext cx="659880" cy="107990"/>
            </a:xfrm>
            <a:prstGeom prst="rect">
              <a:avLst/>
            </a:prstGeom>
          </p:spPr>
        </p:pic>
      </p:grpSp>
      <p:sp>
        <p:nvSpPr>
          <p:cNvPr id="8" name="正方形/長方形 7"/>
          <p:cNvSpPr/>
          <p:nvPr userDrawn="1"/>
        </p:nvSpPr>
        <p:spPr>
          <a:xfrm>
            <a:off x="0" y="1573060"/>
            <a:ext cx="8460000" cy="36000"/>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03304576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6110" y="401653"/>
            <a:ext cx="6060333" cy="725014"/>
          </a:xfrm>
        </p:spPr>
        <p:txBody>
          <a:bodyPr>
            <a:normAutofit/>
          </a:bodyPr>
          <a:lstStyle>
            <a:lvl1pPr>
              <a:defRPr sz="3200">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ja-JP" altLang="en-US" dirty="0" smtClean="0"/>
              <a:t>マスター タイトルの書式設定</a:t>
            </a:r>
            <a:endParaRPr lang="en-US" dirty="0"/>
          </a:p>
        </p:txBody>
      </p:sp>
      <p:sp>
        <p:nvSpPr>
          <p:cNvPr id="7" name="円/楕円 6"/>
          <p:cNvSpPr/>
          <p:nvPr userDrawn="1"/>
        </p:nvSpPr>
        <p:spPr>
          <a:xfrm>
            <a:off x="8656891" y="6400800"/>
            <a:ext cx="358924" cy="358924"/>
          </a:xfrm>
          <a:prstGeom prst="ellipse">
            <a:avLst/>
          </a:prstGeom>
          <a:gradFill>
            <a:gsLst>
              <a:gs pos="0">
                <a:srgbClr val="F2002E"/>
              </a:gs>
              <a:gs pos="50000">
                <a:srgbClr val="990033"/>
              </a:gs>
              <a:gs pos="100000">
                <a:srgbClr val="990033"/>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8" name="Slide Number Placeholder 5"/>
          <p:cNvSpPr>
            <a:spLocks noGrp="1"/>
          </p:cNvSpPr>
          <p:nvPr>
            <p:ph type="sldNum" sz="quarter" idx="12"/>
          </p:nvPr>
        </p:nvSpPr>
        <p:spPr>
          <a:xfrm>
            <a:off x="8652397" y="6407627"/>
            <a:ext cx="387612" cy="365125"/>
          </a:xfrm>
        </p:spPr>
        <p:txBody>
          <a:bodyPr/>
          <a:lstStyle>
            <a:lvl1pPr algn="ctr">
              <a:defRPr sz="1100">
                <a:solidFill>
                  <a:schemeClr val="bg1"/>
                </a:solidFill>
                <a:latin typeface="Adobe Gothic Std B" panose="020B0800000000000000" pitchFamily="34" charset="-128"/>
                <a:ea typeface="Adobe Gothic Std B" panose="020B0800000000000000" pitchFamily="34" charset="-128"/>
              </a:defRPr>
            </a:lvl1pPr>
          </a:lstStyle>
          <a:p>
            <a:fld id="{D1DFFBBF-7668-44B4-AAF2-EDA6285E47C6}" type="slidenum">
              <a:rPr lang="ja-JP" altLang="en-US" smtClean="0">
                <a:solidFill>
                  <a:prstClr val="white"/>
                </a:solidFill>
              </a:rPr>
              <a:pPr/>
              <a:t>‹#›</a:t>
            </a:fld>
            <a:endParaRPr lang="ja-JP" altLang="en-US" dirty="0">
              <a:solidFill>
                <a:prstClr val="white"/>
              </a:solidFill>
            </a:endParaRPr>
          </a:p>
        </p:txBody>
      </p:sp>
      <p:sp>
        <p:nvSpPr>
          <p:cNvPr id="10" name="正方形/長方形 9"/>
          <p:cNvSpPr/>
          <p:nvPr userDrawn="1"/>
        </p:nvSpPr>
        <p:spPr>
          <a:xfrm>
            <a:off x="0" y="0"/>
            <a:ext cx="9144000" cy="293914"/>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userDrawn="1"/>
        </p:nvSpPr>
        <p:spPr>
          <a:xfrm>
            <a:off x="0" y="6290391"/>
            <a:ext cx="8460000" cy="36000"/>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17259147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5351513-C1BA-4C7B-87F4-BD207DFFEE51}"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3246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1C2168D-8090-41ED-91CE-4DCD72893A25}"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2256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38646FC-6BCA-4C6D-8779-1095C24E03D0}"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955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B6F5AADC-177F-41FC-B0A0-45848A88DD5F}"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BC6BE796-32D6-4CB9-84DB-90426EEFCE01}"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715574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01B42F5-C76D-4F51-B79C-A301DD46BF60}"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5872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43142-D9F0-4264-9221-4B8A825E19F5}"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35631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D6EC93A-79EE-470B-BBFE-3F66E39DC1A6}"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5895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C1E8211-956B-493C-A9D3-A9CEE63A587A}"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3321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E303E1-8E28-47DE-9AAE-5708400D642E}"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0592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A9D97C-B29B-4E92-8718-F207D1BD6CBB}"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5745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6F4E7CA-2FA2-494F-80F9-B125A0C7BC3C}"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4268044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BD8B15B-F1F1-421E-8EDD-E8D80ABBE121}"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784206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769D974-5349-419B-B048-DD924596A551}"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42364788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059CC85-2976-4254-9864-5B25BC5FBA6F}"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6" name="フッター プレースホルダー 5"/>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7" name="スライド番号プレースホルダー 6"/>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315357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651CF1FB-6E7B-4360-BC7E-71BD690D4EF7}"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014FCABD-ED92-4EEC-AA99-A3CD340ECE0A}"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715908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35AFAC4-2F4A-4990-B6A0-DBC0FEF15495}"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8" name="フッター プレースホルダー 7"/>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9" name="スライド番号プレースホルダー 8"/>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1398092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A0AD1AC-E6C8-4BA5-9A3E-BC007116335A}"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4" name="フッター プレースホルダー 3"/>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5" name="スライド番号プレースホルダー 4"/>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107001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F3CDCFB-37B8-4A8E-842A-632387D30A4D}"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3" name="フッター プレースホルダー 2"/>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4" name="スライド番号プレースホルダー 3"/>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722989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732DAF-B72A-49B4-A631-9BA8F6619022}"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6" name="フッター プレースホルダー 5"/>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7" name="スライド番号プレースホルダー 6"/>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4670392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D1D288-C38A-4FB3-A0E6-54CFA2BD2F89}"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6" name="フッター プレースホルダー 5"/>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7" name="スライド番号プレースホルダー 6"/>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4032832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074909-24B3-48F4-B112-266F448FDB6C}"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114971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B50C261-F1A4-45E5-8CB1-70A2B90AF538}"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11947088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44C1A246-E317-4BA3-9410-18AB364A2E30}"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27AF2B2-3213-486F-8B30-76619190AB29}"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315733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A0138D3E-DAA0-47B9-BEDB-B1DE2C9CF3AD}"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E9263E3-0EE9-4FD3-9048-B4F78D64FBF1}"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527887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4C4ABE57-9994-4A78-8FAE-D3D73DE772D4}"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B8952586-5AAE-4F6E-AC43-798B7F9C75BE}"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8291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20C0A34-8D06-41C4-A1BA-E2C91031A9AE}"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5841E32C-F8EE-47C2-A7ED-E3DC586E1CC7}"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49470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D44F7602-217E-45E6-B2CE-3E9E520775F9}"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2D53796D-AB46-4F85-8F8C-FD479E2A46F9}"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20343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B01DA205-2F08-4826-AD03-98AE1B9981FD}"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BC6BE796-32D6-4CB9-84DB-90426EEFCE01}"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70221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8B32A804-356B-4771-85E2-D7BA34EBD574}"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014FCABD-ED92-4EEC-AA99-A3CD340ECE0A}"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22508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56BB0F1A-1BF1-4F05-8ADE-C01AD2ADA3B1}"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5841E32C-F8EE-47C2-A7ED-E3DC586E1CC7}"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175181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EEA9CD2D-0C8C-490C-BC5F-455DDEB90F69}"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818AD769-9553-4237-9D1D-BAFB761D817A}"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546696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82D20D97-EA4D-48D4-B659-A0D9D684543C}"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8779159D-C3BB-42EB-918B-ED2DF7670363}"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121392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06FEF592-9EE4-4A31-960F-5CCF4DD2F877}"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818AD769-9553-4237-9D1D-BAFB761D817A}"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078060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4E1B3455-0209-4229-9E66-1BB397167D47}"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818AD769-9553-4237-9D1D-BAFB761D817A}"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693347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5DBF5E5-30D8-4746-8C2C-BB60AD8E654C}"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61964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73C07A-8B18-472C-ABA4-A76B6A0158B5}"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738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1BF0D33E-6713-410B-AFA6-98FF56269CDB}"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818AD769-9553-4237-9D1D-BAFB761D817A}"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51469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F6D54AA-2B7D-441C-8F11-4509F4BDBFB4}"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81807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577B58B-32C3-47EA-89A0-4B49AEA2BB8D}"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99092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2A96B2-9B92-41D6-83E4-9CDF6DDF8175}"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2767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EC04FD3-C0A5-4576-ADF0-09322464ED40}"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52301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46A8095-67D5-45E3-AB9C-C6E90EDF767E}"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5413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663934-2FB3-4F3F-86B8-208A6252834C}"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25295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015BB84-B75D-41C0-805D-F17AB386C2FA}"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72555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03FE2B-3094-4329-A068-ACADAEA75EBC}"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42539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3B7AC0-2813-43D2-9243-6B14AEDFD840}"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97503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8416060-20D1-40C7-A99D-1BA6DC135D49}"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5" name="フッター プレースホルダ 4"/>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6" name="スライド番号プレースホルダ 5"/>
          <p:cNvSpPr>
            <a:spLocks noGrp="1"/>
          </p:cNvSpPr>
          <p:nvPr>
            <p:ph type="sldNum" sz="quarter" idx="12"/>
          </p:nvPr>
        </p:nvSpPr>
        <p:spPr/>
        <p:txBody>
          <a:body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213707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B4A3D24C-1C42-4C70-BFD2-55E7D6C84503}"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8779159D-C3BB-42EB-918B-ED2DF7670363}"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701979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21482A-B1C6-457A-B8C8-1365E4916DE9}"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5" name="フッター プレースホルダ 4"/>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6" name="スライド番号プレースホルダ 5"/>
          <p:cNvSpPr>
            <a:spLocks noGrp="1"/>
          </p:cNvSpPr>
          <p:nvPr>
            <p:ph type="sldNum" sz="quarter" idx="12"/>
          </p:nvPr>
        </p:nvSpPr>
        <p:spPr/>
        <p:txBody>
          <a:body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29727631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CF82BFA-FCA4-439B-9BD1-41389C2D2FB2}"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5" name="フッター プレースホルダ 4"/>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6" name="スライド番号プレースホルダ 5"/>
          <p:cNvSpPr>
            <a:spLocks noGrp="1"/>
          </p:cNvSpPr>
          <p:nvPr>
            <p:ph type="sldNum" sz="quarter" idx="12"/>
          </p:nvPr>
        </p:nvSpPr>
        <p:spPr/>
        <p:txBody>
          <a:body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1677109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EAE43DB-653B-4947-A4E7-9CB9971998BA}"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6" name="フッター プレースホルダ 5"/>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7" name="スライド番号プレースホルダ 6"/>
          <p:cNvSpPr>
            <a:spLocks noGrp="1"/>
          </p:cNvSpPr>
          <p:nvPr>
            <p:ph type="sldNum" sz="quarter" idx="12"/>
          </p:nvPr>
        </p:nvSpPr>
        <p:spPr/>
        <p:txBody>
          <a:body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18967431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255C92C-2518-4D07-A617-0007649DB66A}"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8" name="フッター プレースホルダ 7"/>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9" name="スライド番号プレースホルダ 8"/>
          <p:cNvSpPr>
            <a:spLocks noGrp="1"/>
          </p:cNvSpPr>
          <p:nvPr>
            <p:ph type="sldNum" sz="quarter" idx="12"/>
          </p:nvPr>
        </p:nvSpPr>
        <p:spPr/>
        <p:txBody>
          <a:body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42249578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26A9BB2-218E-4EA9-8E82-136C7AAE6474}"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4" name="フッター プレースホルダ 3"/>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5" name="スライド番号プレースホルダ 4"/>
          <p:cNvSpPr>
            <a:spLocks noGrp="1"/>
          </p:cNvSpPr>
          <p:nvPr>
            <p:ph type="sldNum" sz="quarter" idx="12"/>
          </p:nvPr>
        </p:nvSpPr>
        <p:spPr/>
        <p:txBody>
          <a:body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8464481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325956C-3E5A-4142-BFC2-CDB9C15C379D}"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3" name="フッター プレースホルダ 2"/>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4" name="スライド番号プレースホルダ 3"/>
          <p:cNvSpPr>
            <a:spLocks noGrp="1"/>
          </p:cNvSpPr>
          <p:nvPr>
            <p:ph type="sldNum" sz="quarter" idx="12"/>
          </p:nvPr>
        </p:nvSpPr>
        <p:spPr/>
        <p:txBody>
          <a:body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1045565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F570EE7-F558-4C51-A895-0223750A831A}"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6" name="フッター プレースホルダ 5"/>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7" name="スライド番号プレースホルダ 6"/>
          <p:cNvSpPr>
            <a:spLocks noGrp="1"/>
          </p:cNvSpPr>
          <p:nvPr>
            <p:ph type="sldNum" sz="quarter" idx="12"/>
          </p:nvPr>
        </p:nvSpPr>
        <p:spPr/>
        <p:txBody>
          <a:body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142986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5DFC53D-7165-4B61-9416-FB3B21FA6E7F}"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6" name="フッター プレースホルダ 5"/>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7" name="スライド番号プレースホルダ 6"/>
          <p:cNvSpPr>
            <a:spLocks noGrp="1"/>
          </p:cNvSpPr>
          <p:nvPr>
            <p:ph type="sldNum" sz="quarter" idx="12"/>
          </p:nvPr>
        </p:nvSpPr>
        <p:spPr/>
        <p:txBody>
          <a:body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17140132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E5D12F-527D-461D-B4F0-F50F9093C704}"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5" name="フッター プレースホルダ 4"/>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6" name="スライド番号プレースホルダ 5"/>
          <p:cNvSpPr>
            <a:spLocks noGrp="1"/>
          </p:cNvSpPr>
          <p:nvPr>
            <p:ph type="sldNum" sz="quarter" idx="12"/>
          </p:nvPr>
        </p:nvSpPr>
        <p:spPr/>
        <p:txBody>
          <a:body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421096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65DDB97-599F-4398-89F7-7DBC5E5EF06E}"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5" name="フッター プレースホルダ 4"/>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6" name="スライド番号プレースホルダ 5"/>
          <p:cNvSpPr>
            <a:spLocks noGrp="1"/>
          </p:cNvSpPr>
          <p:nvPr>
            <p:ph type="sldNum" sz="quarter" idx="12"/>
          </p:nvPr>
        </p:nvSpPr>
        <p:spPr/>
        <p:txBody>
          <a:body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319036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AF75F3C-BF23-49F1-85C0-BF2746B9BE18}" type="datetime1">
              <a:rPr lang="ja-JP" altLang="en-US" smtClean="0">
                <a:solidFill>
                  <a:prstClr val="black">
                    <a:tint val="75000"/>
                  </a:prstClr>
                </a:solidFill>
                <a:latin typeface="Arial" charset="0"/>
              </a:rPr>
              <a:t>2016/5/24</a:t>
            </a:fld>
            <a:endParaRPr lang="ja-JP" altLang="en-US" dirty="0">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ja-JP" smtClean="0">
                <a:solidFill>
                  <a:prstClr val="black">
                    <a:tint val="75000"/>
                  </a:prstClr>
                </a:solidFill>
                <a:latin typeface="Arial" charset="0"/>
              </a:rPr>
              <a:t>S.MORICHI</a:t>
            </a:r>
            <a:endParaRPr lang="ja-JP" altLang="en-US" dirty="0">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18AD769-9553-4237-9D1D-BAFB761D817A}" type="slidenum">
              <a:rPr lang="ja-JP" altLang="en-US" smtClean="0">
                <a:solidFill>
                  <a:prstClr val="black">
                    <a:tint val="75000"/>
                  </a:prstClr>
                </a:solidFill>
                <a:latin typeface="Arial" charset="0"/>
              </a:rPr>
              <a:pPr fontAlgn="base">
                <a:spcBef>
                  <a:spcPct val="0"/>
                </a:spcBef>
                <a:spcAft>
                  <a:spcPct val="0"/>
                </a:spcAft>
                <a:defRPr/>
              </a:pPr>
              <a:t>‹#›</a:t>
            </a:fld>
            <a:endParaRPr lang="ja-JP" altLang="en-US" dirty="0">
              <a:solidFill>
                <a:prstClr val="black">
                  <a:tint val="75000"/>
                </a:prstClr>
              </a:solidFill>
              <a:latin typeface="Arial" charset="0"/>
            </a:endParaRPr>
          </a:p>
        </p:txBody>
      </p:sp>
    </p:spTree>
    <p:extLst>
      <p:ext uri="{BB962C8B-B14F-4D97-AF65-F5344CB8AC3E}">
        <p14:creationId xmlns:p14="http://schemas.microsoft.com/office/powerpoint/2010/main" val="4079273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043DB-30A5-4ED3-9DE5-04158542B4DD}" type="datetime1">
              <a:rPr lang="ja-JP" altLang="en-US" smtClean="0">
                <a:solidFill>
                  <a:prstClr val="white">
                    <a:tint val="75000"/>
                  </a:prstClr>
                </a:solidFill>
              </a:rPr>
              <a:t>2016/5/24</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solidFill>
                  <a:prstClr val="white">
                    <a:tint val="75000"/>
                  </a:prstClr>
                </a:solidFill>
              </a:rPr>
              <a:t>S.MORICHI</a:t>
            </a:r>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F72F3-C0A8-400B-91A4-25631E067C7A}"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18737993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F2BB8-5D6F-4C69-A513-922A2AAA3888}" type="datetime1">
              <a:rPr lang="ja-JP" altLang="en-US" smtClean="0">
                <a:solidFill>
                  <a:prstClr val="black">
                    <a:tint val="75000"/>
                  </a:prstClr>
                </a:solidFill>
              </a:rPr>
              <a:t>2016/5/24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7B215-C319-49F3-85D1-F94DE829D98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807981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146A4-2AD2-49AB-AF98-1A38B3C12CF8}"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28487869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0B084-862A-46F5-B88F-150A35D3B1BA}"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30939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164B9-DEC3-49B9-9C71-E35597A5B5A8}"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FFBBF-7668-44B4-AAF2-EDA6285E47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16202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4BFCC-9E99-4DF2-B506-A35A960AC6B4}" type="datetime1">
              <a:rPr lang="ja-JP" altLang="en-US" smtClean="0">
                <a:solidFill>
                  <a:srgbClr val="002060">
                    <a:tint val="75000"/>
                  </a:srgbClr>
                </a:solidFill>
              </a:rPr>
              <a:t>2016/5/24</a:t>
            </a:fld>
            <a:endParaRPr lang="ja-JP" altLang="en-US" dirty="0">
              <a:solidFill>
                <a:srgbClr val="002060">
                  <a:tint val="75000"/>
                </a:srgb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1213A-EAFA-4C85-9C2C-DE13BDC6765D}" type="slidenum">
              <a:rPr lang="ja-JP" altLang="en-US" smtClean="0">
                <a:solidFill>
                  <a:srgbClr val="002060">
                    <a:tint val="75000"/>
                  </a:srgbClr>
                </a:solidFill>
              </a:rPr>
              <a:pPr/>
              <a:t>‹#›</a:t>
            </a:fld>
            <a:endParaRPr lang="ja-JP" altLang="en-US" dirty="0">
              <a:solidFill>
                <a:srgbClr val="002060">
                  <a:tint val="75000"/>
                </a:srgbClr>
              </a:solidFill>
            </a:endParaRPr>
          </a:p>
        </p:txBody>
      </p:sp>
    </p:spTree>
    <p:extLst>
      <p:ext uri="{BB962C8B-B14F-4D97-AF65-F5344CB8AC3E}">
        <p14:creationId xmlns:p14="http://schemas.microsoft.com/office/powerpoint/2010/main" val="2349355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CFFA98BB-CAB6-4FEE-892D-1B74CCCB6CBC}" type="datetime1">
              <a:rPr lang="ja-JP" altLang="en-US" smtClean="0">
                <a:solidFill>
                  <a:prstClr val="black">
                    <a:tint val="75000"/>
                  </a:prstClr>
                </a:solidFill>
                <a:latin typeface="Arial" charset="0"/>
              </a:rPr>
              <a:t>2016/5/24</a:t>
            </a:fld>
            <a:endParaRPr lang="ja-JP" altLang="en-US" dirty="0">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ja-JP" dirty="0" smtClean="0">
                <a:solidFill>
                  <a:prstClr val="black">
                    <a:tint val="75000"/>
                  </a:prstClr>
                </a:solidFill>
                <a:latin typeface="Arial" charset="0"/>
              </a:rPr>
              <a:t>S.MORICHI</a:t>
            </a:r>
            <a:endParaRPr lang="ja-JP" altLang="en-US" dirty="0">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18AD769-9553-4237-9D1D-BAFB761D817A}" type="slidenum">
              <a:rPr lang="ja-JP" altLang="en-US" smtClean="0">
                <a:solidFill>
                  <a:prstClr val="black">
                    <a:tint val="75000"/>
                  </a:prstClr>
                </a:solidFill>
                <a:latin typeface="Arial" charset="0"/>
              </a:rPr>
              <a:pPr fontAlgn="base">
                <a:spcBef>
                  <a:spcPct val="0"/>
                </a:spcBef>
                <a:spcAft>
                  <a:spcPct val="0"/>
                </a:spcAft>
                <a:defRPr/>
              </a:pPr>
              <a:t>‹#›</a:t>
            </a:fld>
            <a:endParaRPr lang="ja-JP" altLang="en-US" dirty="0">
              <a:solidFill>
                <a:prstClr val="black">
                  <a:tint val="75000"/>
                </a:prstClr>
              </a:solidFill>
              <a:latin typeface="Arial" charset="0"/>
            </a:endParaRPr>
          </a:p>
        </p:txBody>
      </p:sp>
    </p:spTree>
    <p:extLst>
      <p:ext uri="{BB962C8B-B14F-4D97-AF65-F5344CB8AC3E}">
        <p14:creationId xmlns:p14="http://schemas.microsoft.com/office/powerpoint/2010/main" val="16947572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50F48-EB2C-4D51-908D-42DCE7D6E09E}" type="datetime1">
              <a:rPr lang="ja-JP" altLang="en-US" smtClean="0">
                <a:solidFill>
                  <a:prstClr val="black">
                    <a:tint val="75000"/>
                  </a:prstClr>
                </a:solidFill>
              </a:rPr>
              <a:t>2016/5/24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solidFill>
                  <a:prstClr val="black">
                    <a:tint val="75000"/>
                  </a:prstClr>
                </a:solidFill>
              </a:rPr>
              <a:t>S.MORICHI</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1A2B6-1859-4799-A703-3DE8290F552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60230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CDE4C-050A-44F1-8285-30F205D7463A}" type="datetime1">
              <a:rPr lang="ja-JP" altLang="en-US" smtClean="0">
                <a:solidFill>
                  <a:srgbClr val="FFFFFF">
                    <a:tint val="75000"/>
                  </a:srgbClr>
                </a:solidFill>
              </a:rPr>
              <a:t>2016/5/24</a:t>
            </a:fld>
            <a:endParaRPr lang="ja-JP" altLang="en-US" dirty="0">
              <a:solidFill>
                <a:srgbClr val="FFFFFF">
                  <a:tint val="75000"/>
                </a:srgb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2D4A9-BDC9-4C9C-8C9E-5B1D9B9E968F}" type="slidenum">
              <a:rPr lang="ja-JP" altLang="en-US" smtClean="0">
                <a:solidFill>
                  <a:srgbClr val="FFFFFF">
                    <a:tint val="75000"/>
                  </a:srgbClr>
                </a:solidFill>
              </a:rPr>
              <a:pPr/>
              <a:t>‹#›</a:t>
            </a:fld>
            <a:endParaRPr lang="ja-JP" altLang="en-US" dirty="0">
              <a:solidFill>
                <a:srgbClr val="FFFFFF">
                  <a:tint val="75000"/>
                </a:srgbClr>
              </a:solidFill>
            </a:endParaRPr>
          </a:p>
        </p:txBody>
      </p:sp>
    </p:spTree>
    <p:extLst>
      <p:ext uri="{BB962C8B-B14F-4D97-AF65-F5344CB8AC3E}">
        <p14:creationId xmlns:p14="http://schemas.microsoft.com/office/powerpoint/2010/main" val="219253363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8.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73.xml"/><Relationship Id="rId1" Type="http://schemas.openxmlformats.org/officeDocument/2006/relationships/vmlDrawing" Target="../drawings/vmlDrawing1.vml"/><Relationship Id="rId6" Type="http://schemas.openxmlformats.org/officeDocument/2006/relationships/image" Target="../media/image32.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6"/>
          <p:cNvSpPr txBox="1">
            <a:spLocks/>
          </p:cNvSpPr>
          <p:nvPr/>
        </p:nvSpPr>
        <p:spPr>
          <a:xfrm>
            <a:off x="251520" y="4869160"/>
            <a:ext cx="3816424" cy="1631032"/>
          </a:xfrm>
          <a:prstGeom prst="rect">
            <a:avLst/>
          </a:prstGeom>
        </p:spPr>
        <p:txBody>
          <a:bodyPr vert="horz" lIns="91440" tIns="45720" rIns="91440" bIns="45720" rtlCol="0">
            <a:noAutofit/>
          </a:bodyPr>
          <a:lstStyle/>
          <a:p>
            <a:pPr>
              <a:spcBef>
                <a:spcPct val="20000"/>
              </a:spcBef>
              <a:buFont typeface="Arial" pitchFamily="34" charset="0"/>
              <a:buNone/>
              <a:defRPr/>
            </a:pPr>
            <a:r>
              <a:rPr lang="ja-JP" altLang="en-US" sz="2800" dirty="0">
                <a:solidFill>
                  <a:prstClr val="white"/>
                </a:solidFill>
              </a:rPr>
              <a:t>政策研究大学院大学　</a:t>
            </a:r>
            <a:endParaRPr lang="en-US" altLang="ja-JP" sz="2800" dirty="0">
              <a:solidFill>
                <a:prstClr val="white"/>
              </a:solidFill>
            </a:endParaRPr>
          </a:p>
          <a:p>
            <a:pPr>
              <a:spcBef>
                <a:spcPct val="20000"/>
              </a:spcBef>
              <a:buFont typeface="Arial" pitchFamily="34" charset="0"/>
              <a:buNone/>
              <a:defRPr/>
            </a:pPr>
            <a:r>
              <a:rPr lang="ja-JP" altLang="en-US" sz="2800" dirty="0">
                <a:solidFill>
                  <a:prstClr val="white"/>
                </a:solidFill>
              </a:rPr>
              <a:t>政策研究センター　所長</a:t>
            </a:r>
            <a:endParaRPr lang="en-US" altLang="ja-JP" sz="2800" dirty="0">
              <a:solidFill>
                <a:prstClr val="white"/>
              </a:solidFill>
            </a:endParaRPr>
          </a:p>
          <a:p>
            <a:pPr>
              <a:lnSpc>
                <a:spcPct val="150000"/>
              </a:lnSpc>
              <a:spcBef>
                <a:spcPct val="20000"/>
              </a:spcBef>
            </a:pPr>
            <a:r>
              <a:rPr lang="ja-JP" altLang="en-US" sz="2800" dirty="0">
                <a:solidFill>
                  <a:prstClr val="white"/>
                </a:solidFill>
              </a:rPr>
              <a:t>　</a:t>
            </a:r>
            <a:r>
              <a:rPr lang="ja-JP" altLang="en-US" sz="2800" dirty="0" smtClean="0">
                <a:solidFill>
                  <a:prstClr val="white"/>
                </a:solidFill>
              </a:rPr>
              <a:t>　　　　      森 　地 </a:t>
            </a:r>
            <a:r>
              <a:rPr lang="ja-JP" altLang="en-US" sz="2800" dirty="0">
                <a:solidFill>
                  <a:prstClr val="white"/>
                </a:solidFill>
              </a:rPr>
              <a:t>　　茂</a:t>
            </a:r>
          </a:p>
        </p:txBody>
      </p:sp>
      <p:pic>
        <p:nvPicPr>
          <p:cNvPr id="5" name="Picture 4" descr="パワポ＿ph"/>
          <p:cNvPicPr>
            <a:picLocks noChangeAspect="1" noChangeArrowheads="1"/>
          </p:cNvPicPr>
          <p:nvPr/>
        </p:nvPicPr>
        <p:blipFill>
          <a:blip r:embed="rId2" cstate="print">
            <a:extLst>
              <a:ext uri="{28A0092B-C50C-407E-A947-70E740481C1C}">
                <a14:useLocalDpi xmlns:a14="http://schemas.microsoft.com/office/drawing/2010/main" val="0"/>
              </a:ext>
            </a:extLst>
          </a:blip>
          <a:srcRect l="14810"/>
          <a:stretch>
            <a:fillRect/>
          </a:stretch>
        </p:blipFill>
        <p:spPr bwMode="auto">
          <a:xfrm>
            <a:off x="4371508" y="4077072"/>
            <a:ext cx="4749183" cy="27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11" b="1235"/>
          <a:stretch/>
        </p:blipFill>
        <p:spPr bwMode="auto">
          <a:xfrm>
            <a:off x="7315199" y="4077443"/>
            <a:ext cx="1793305" cy="6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3400981" y="3042059"/>
            <a:ext cx="2382382" cy="837473"/>
          </a:xfrm>
          <a:prstGeom prst="rect">
            <a:avLst/>
          </a:prstGeom>
          <a:noFill/>
        </p:spPr>
        <p:txBody>
          <a:bodyPr wrap="none" rtlCol="0">
            <a:spAutoFit/>
          </a:bodyPr>
          <a:lstStyle/>
          <a:p>
            <a:pPr algn="ctr">
              <a:lnSpc>
                <a:spcPct val="150000"/>
              </a:lnSpc>
            </a:pPr>
            <a:r>
              <a:rPr lang="en-US" altLang="ja-JP" sz="3600" dirty="0" smtClean="0">
                <a:solidFill>
                  <a:prstClr val="white"/>
                </a:solidFill>
              </a:rPr>
              <a:t>  2016.3.18.</a:t>
            </a:r>
          </a:p>
        </p:txBody>
      </p:sp>
      <p:sp>
        <p:nvSpPr>
          <p:cNvPr id="9" name="タイトル 1"/>
          <p:cNvSpPr txBox="1">
            <a:spLocks/>
          </p:cNvSpPr>
          <p:nvPr/>
        </p:nvSpPr>
        <p:spPr>
          <a:xfrm>
            <a:off x="0" y="1550931"/>
            <a:ext cx="9002486" cy="650503"/>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ja-JP" sz="3600" dirty="0">
                <a:solidFill>
                  <a:srgbClr val="FFFF00"/>
                </a:solidFill>
              </a:rPr>
              <a:t>維持管理から今後の社会基盤整備を考える</a:t>
            </a:r>
          </a:p>
          <a:p>
            <a:endParaRPr lang="ja-JP" altLang="en-US" sz="3600" dirty="0">
              <a:solidFill>
                <a:srgbClr val="FFFF00"/>
              </a:solidFill>
            </a:endParaRPr>
          </a:p>
        </p:txBody>
      </p:sp>
      <p:sp>
        <p:nvSpPr>
          <p:cNvPr id="11" name="テキスト ボックス 10"/>
          <p:cNvSpPr txBox="1"/>
          <p:nvPr/>
        </p:nvSpPr>
        <p:spPr>
          <a:xfrm>
            <a:off x="2562248" y="2422038"/>
            <a:ext cx="3877985" cy="923330"/>
          </a:xfrm>
          <a:prstGeom prst="rect">
            <a:avLst/>
          </a:prstGeom>
          <a:noFill/>
        </p:spPr>
        <p:txBody>
          <a:bodyPr wrap="none" rtlCol="0">
            <a:spAutoFit/>
          </a:bodyPr>
          <a:lstStyle/>
          <a:p>
            <a:pPr algn="ctr">
              <a:lnSpc>
                <a:spcPct val="150000"/>
              </a:lnSpc>
            </a:pPr>
            <a:r>
              <a:rPr lang="ja-JP" altLang="en-US" sz="3600" dirty="0" smtClean="0">
                <a:solidFill>
                  <a:prstClr val="white"/>
                </a:solidFill>
              </a:rPr>
              <a:t>建設産業史研究会</a:t>
            </a:r>
            <a:endParaRPr lang="ja-JP" altLang="en-US" sz="3600" dirty="0">
              <a:solidFill>
                <a:prstClr val="white"/>
              </a:solidFill>
            </a:endParaRPr>
          </a:p>
        </p:txBody>
      </p:sp>
    </p:spTree>
    <p:extLst>
      <p:ext uri="{BB962C8B-B14F-4D97-AF65-F5344CB8AC3E}">
        <p14:creationId xmlns:p14="http://schemas.microsoft.com/office/powerpoint/2010/main" val="4194616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2434"/>
            <a:ext cx="8229600" cy="771966"/>
          </a:xfrm>
        </p:spPr>
        <p:txBody>
          <a:bodyPr anchor="t">
            <a:normAutofit/>
          </a:bodyPr>
          <a:lstStyle/>
          <a:p>
            <a:r>
              <a:rPr lang="ja-JP" altLang="en-US" sz="3600" dirty="0">
                <a:solidFill>
                  <a:srgbClr val="FFFF00"/>
                </a:solidFill>
              </a:rPr>
              <a:t>最近</a:t>
            </a:r>
            <a:r>
              <a:rPr lang="ja-JP" altLang="en-US" sz="3600" dirty="0" smtClean="0">
                <a:solidFill>
                  <a:srgbClr val="FFFF00"/>
                </a:solidFill>
              </a:rPr>
              <a:t>の</a:t>
            </a:r>
            <a:r>
              <a:rPr kumimoji="1" lang="ja-JP" altLang="en-US" sz="3600" dirty="0" smtClean="0">
                <a:solidFill>
                  <a:srgbClr val="FFFF00"/>
                </a:solidFill>
              </a:rPr>
              <a:t>メンテナンスに関する政策展開</a:t>
            </a:r>
            <a:endParaRPr kumimoji="1" lang="ja-JP" altLang="en-US" sz="3600" dirty="0">
              <a:solidFill>
                <a:srgbClr val="FFFF00"/>
              </a:solidFill>
            </a:endParaRPr>
          </a:p>
        </p:txBody>
      </p:sp>
      <p:sp>
        <p:nvSpPr>
          <p:cNvPr id="3" name="コンテンツ プレースホルダー 2"/>
          <p:cNvSpPr>
            <a:spLocks noGrp="1"/>
          </p:cNvSpPr>
          <p:nvPr>
            <p:ph idx="1"/>
          </p:nvPr>
        </p:nvSpPr>
        <p:spPr>
          <a:xfrm>
            <a:off x="1" y="947452"/>
            <a:ext cx="9055864" cy="5322748"/>
          </a:xfrm>
        </p:spPr>
        <p:txBody>
          <a:bodyPr>
            <a:noAutofit/>
          </a:bodyPr>
          <a:lstStyle/>
          <a:p>
            <a:pPr marL="0" indent="0">
              <a:buNone/>
            </a:pPr>
            <a:r>
              <a:rPr lang="ja-JP" altLang="en-US" sz="2800" dirty="0" smtClean="0">
                <a:solidFill>
                  <a:srgbClr val="FFFF00"/>
                </a:solidFill>
              </a:rPr>
              <a:t>＜</a:t>
            </a:r>
            <a:r>
              <a:rPr lang="ja-JP" altLang="ja-JP" sz="2800" dirty="0" smtClean="0">
                <a:solidFill>
                  <a:srgbClr val="FFFF00"/>
                </a:solidFill>
              </a:rPr>
              <a:t>平成２４年</a:t>
            </a:r>
            <a:r>
              <a:rPr lang="ja-JP" altLang="en-US" sz="2800" dirty="0" smtClean="0">
                <a:solidFill>
                  <a:srgbClr val="FFFF00"/>
                </a:solidFill>
              </a:rPr>
              <a:t>＞</a:t>
            </a:r>
            <a:endParaRPr lang="ja-JP" altLang="ja-JP" sz="2800" dirty="0">
              <a:solidFill>
                <a:srgbClr val="FFFF00"/>
              </a:solidFill>
            </a:endParaRPr>
          </a:p>
          <a:p>
            <a:pPr marL="0" indent="0">
              <a:buNone/>
            </a:pPr>
            <a:r>
              <a:rPr lang="ja-JP" altLang="ja-JP" sz="2400" dirty="0">
                <a:solidFill>
                  <a:schemeClr val="bg1"/>
                </a:solidFill>
              </a:rPr>
              <a:t>　</a:t>
            </a:r>
          </a:p>
          <a:p>
            <a:pPr marL="0" indent="0">
              <a:buNone/>
            </a:pPr>
            <a:r>
              <a:rPr lang="ja-JP" altLang="ja-JP" sz="2400" dirty="0">
                <a:solidFill>
                  <a:schemeClr val="bg1"/>
                </a:solidFill>
              </a:rPr>
              <a:t>　</a:t>
            </a:r>
            <a:r>
              <a:rPr lang="en-US" altLang="ja-JP" sz="2400" dirty="0" smtClean="0">
                <a:solidFill>
                  <a:schemeClr val="bg1"/>
                </a:solidFill>
              </a:rPr>
              <a:t>7/25</a:t>
            </a:r>
            <a:r>
              <a:rPr lang="ja-JP" altLang="en-US" sz="2400" dirty="0" smtClean="0">
                <a:solidFill>
                  <a:schemeClr val="bg1"/>
                </a:solidFill>
              </a:rPr>
              <a:t>　</a:t>
            </a:r>
            <a:r>
              <a:rPr lang="en-US" altLang="ja-JP" sz="2400" dirty="0" smtClean="0">
                <a:solidFill>
                  <a:schemeClr val="bg1"/>
                </a:solidFill>
              </a:rPr>
              <a:t> </a:t>
            </a:r>
            <a:r>
              <a:rPr lang="ja-JP" altLang="en-US" sz="2400" dirty="0" smtClean="0">
                <a:solidFill>
                  <a:schemeClr val="bg1"/>
                </a:solidFill>
              </a:rPr>
              <a:t>国土交通大臣　</a:t>
            </a:r>
            <a:r>
              <a:rPr lang="ja-JP" altLang="ja-JP" sz="2400" dirty="0" smtClean="0">
                <a:solidFill>
                  <a:schemeClr val="bg1"/>
                </a:solidFill>
              </a:rPr>
              <a:t>社会</a:t>
            </a:r>
            <a:r>
              <a:rPr lang="ja-JP" altLang="ja-JP" sz="2400" dirty="0">
                <a:solidFill>
                  <a:schemeClr val="bg1"/>
                </a:solidFill>
              </a:rPr>
              <a:t>資本整備審議会・交通政策審議会</a:t>
            </a:r>
            <a:r>
              <a:rPr lang="ja-JP" altLang="ja-JP" sz="2400" dirty="0" smtClean="0">
                <a:solidFill>
                  <a:schemeClr val="bg1"/>
                </a:solidFill>
              </a:rPr>
              <a:t>に、</a:t>
            </a:r>
            <a:endParaRPr lang="ja-JP" altLang="ja-JP" sz="2400" dirty="0">
              <a:solidFill>
                <a:schemeClr val="bg1"/>
              </a:solidFill>
            </a:endParaRPr>
          </a:p>
          <a:p>
            <a:pPr marL="0" indent="0">
              <a:buNone/>
            </a:pPr>
            <a:r>
              <a:rPr lang="ja-JP" altLang="ja-JP" sz="2400" dirty="0">
                <a:solidFill>
                  <a:schemeClr val="bg1"/>
                </a:solidFill>
              </a:rPr>
              <a:t>　　　　　</a:t>
            </a:r>
            <a:r>
              <a:rPr lang="ja-JP" altLang="ja-JP" sz="2400" dirty="0" smtClean="0">
                <a:solidFill>
                  <a:schemeClr val="bg1"/>
                </a:solidFill>
              </a:rPr>
              <a:t>「</a:t>
            </a:r>
            <a:r>
              <a:rPr lang="ja-JP" altLang="ja-JP" sz="2400" dirty="0">
                <a:solidFill>
                  <a:schemeClr val="bg1"/>
                </a:solidFill>
              </a:rPr>
              <a:t>今後の社会資本の維持管理・更新のあり方について</a:t>
            </a:r>
            <a:r>
              <a:rPr lang="ja-JP" altLang="ja-JP" sz="2400" dirty="0" smtClean="0">
                <a:solidFill>
                  <a:schemeClr val="bg1"/>
                </a:solidFill>
              </a:rPr>
              <a:t>」</a:t>
            </a:r>
            <a:r>
              <a:rPr lang="ja-JP" altLang="en-US" sz="2400" dirty="0" smtClean="0">
                <a:solidFill>
                  <a:schemeClr val="bg1"/>
                </a:solidFill>
              </a:rPr>
              <a:t>　</a:t>
            </a:r>
            <a:r>
              <a:rPr lang="ja-JP" altLang="ja-JP" sz="2400" dirty="0" smtClean="0">
                <a:solidFill>
                  <a:schemeClr val="bg1"/>
                </a:solidFill>
              </a:rPr>
              <a:t>諮問</a:t>
            </a:r>
            <a:endParaRPr lang="en-US" altLang="ja-JP" sz="2400" dirty="0" smtClean="0">
              <a:solidFill>
                <a:schemeClr val="bg1"/>
              </a:solidFill>
            </a:endParaRPr>
          </a:p>
          <a:p>
            <a:pPr marL="0" indent="0">
              <a:buNone/>
            </a:pPr>
            <a:r>
              <a:rPr lang="ja-JP" altLang="ja-JP" sz="2400" dirty="0">
                <a:solidFill>
                  <a:schemeClr val="bg1"/>
                </a:solidFill>
              </a:rPr>
              <a:t>　</a:t>
            </a:r>
            <a:r>
              <a:rPr lang="en-US" altLang="ja-JP" sz="2400" dirty="0" smtClean="0">
                <a:solidFill>
                  <a:schemeClr val="bg1"/>
                </a:solidFill>
              </a:rPr>
              <a:t>7/31  </a:t>
            </a:r>
            <a:r>
              <a:rPr lang="ja-JP" altLang="ja-JP" sz="2400" dirty="0" smtClean="0">
                <a:solidFill>
                  <a:schemeClr val="bg1"/>
                </a:solidFill>
              </a:rPr>
              <a:t>技術部会に「</a:t>
            </a:r>
            <a:r>
              <a:rPr lang="ja-JP" altLang="ja-JP" sz="2400" dirty="0">
                <a:solidFill>
                  <a:schemeClr val="bg1"/>
                </a:solidFill>
              </a:rPr>
              <a:t>社会資本メンテナンス戦略小委員会」を設置し</a:t>
            </a:r>
            <a:r>
              <a:rPr lang="ja-JP" altLang="ja-JP" sz="2400" dirty="0" smtClean="0">
                <a:solidFill>
                  <a:schemeClr val="bg1"/>
                </a:solidFill>
              </a:rPr>
              <a:t>、</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a:t>
            </a:r>
            <a:r>
              <a:rPr lang="ja-JP" altLang="ja-JP" sz="2400" dirty="0" smtClean="0">
                <a:solidFill>
                  <a:schemeClr val="bg1"/>
                </a:solidFill>
              </a:rPr>
              <a:t>技術的</a:t>
            </a:r>
            <a:r>
              <a:rPr lang="ja-JP" altLang="ja-JP" sz="2400" dirty="0">
                <a:solidFill>
                  <a:schemeClr val="bg1"/>
                </a:solidFill>
              </a:rPr>
              <a:t>な検討に着手することを了解</a:t>
            </a:r>
            <a:endParaRPr lang="en-US" altLang="ja-JP" sz="2400" dirty="0" smtClean="0">
              <a:solidFill>
                <a:schemeClr val="bg1"/>
              </a:solidFill>
            </a:endParaRPr>
          </a:p>
          <a:p>
            <a:pPr marL="0" indent="0">
              <a:buNone/>
            </a:pPr>
            <a:r>
              <a:rPr lang="ja-JP" altLang="ja-JP" sz="2400" dirty="0">
                <a:solidFill>
                  <a:schemeClr val="bg1"/>
                </a:solidFill>
              </a:rPr>
              <a:t>　</a:t>
            </a:r>
            <a:r>
              <a:rPr lang="en-US" altLang="ja-JP" sz="2400" dirty="0" smtClean="0">
                <a:solidFill>
                  <a:schemeClr val="bg1"/>
                </a:solidFill>
              </a:rPr>
              <a:t>8/31  </a:t>
            </a:r>
            <a:r>
              <a:rPr lang="ja-JP" altLang="ja-JP" sz="2400" dirty="0" smtClean="0">
                <a:solidFill>
                  <a:schemeClr val="bg1"/>
                </a:solidFill>
              </a:rPr>
              <a:t>第３次</a:t>
            </a:r>
            <a:r>
              <a:rPr lang="ja-JP" altLang="ja-JP" sz="2400" dirty="0">
                <a:solidFill>
                  <a:schemeClr val="bg1"/>
                </a:solidFill>
              </a:rPr>
              <a:t>社会資本整備重点計画（閣議決定）</a:t>
            </a:r>
          </a:p>
          <a:p>
            <a:pPr marL="0" indent="0">
              <a:buNone/>
            </a:pPr>
            <a:r>
              <a:rPr lang="ja-JP" altLang="ja-JP" sz="2400" dirty="0">
                <a:solidFill>
                  <a:schemeClr val="bg1"/>
                </a:solidFill>
              </a:rPr>
              <a:t>　　</a:t>
            </a:r>
            <a:r>
              <a:rPr lang="ja-JP" altLang="en-US" sz="2400" dirty="0" smtClean="0">
                <a:solidFill>
                  <a:schemeClr val="bg1"/>
                </a:solidFill>
              </a:rPr>
              <a:t>　　</a:t>
            </a:r>
            <a:r>
              <a:rPr lang="ja-JP" altLang="ja-JP" sz="2400" dirty="0" smtClean="0">
                <a:solidFill>
                  <a:schemeClr val="bg1"/>
                </a:solidFill>
              </a:rPr>
              <a:t>「</a:t>
            </a:r>
            <a:r>
              <a:rPr lang="ja-JP" altLang="ja-JP" sz="2400" dirty="0">
                <a:solidFill>
                  <a:schemeClr val="bg1"/>
                </a:solidFill>
              </a:rPr>
              <a:t>社会資本の適確な維持管理・更新」を位置付け（重点目標４）</a:t>
            </a:r>
          </a:p>
          <a:p>
            <a:pPr marL="0" indent="0">
              <a:lnSpc>
                <a:spcPct val="150000"/>
              </a:lnSpc>
              <a:buNone/>
            </a:pPr>
            <a:r>
              <a:rPr lang="ja-JP" altLang="en-US" sz="2400" dirty="0" smtClean="0">
                <a:solidFill>
                  <a:schemeClr val="bg1"/>
                </a:solidFill>
              </a:rPr>
              <a:t>　</a:t>
            </a:r>
            <a:r>
              <a:rPr lang="en-US" altLang="ja-JP" sz="2800" dirty="0" smtClean="0">
                <a:solidFill>
                  <a:srgbClr val="FFFF00"/>
                </a:solidFill>
              </a:rPr>
              <a:t>12/2</a:t>
            </a:r>
            <a:r>
              <a:rPr lang="ja-JP" altLang="ja-JP" sz="2800" dirty="0">
                <a:solidFill>
                  <a:srgbClr val="FFFF00"/>
                </a:solidFill>
              </a:rPr>
              <a:t>　中央自動車道笹子トンネル天井板落下事故</a:t>
            </a:r>
          </a:p>
          <a:p>
            <a:pPr marL="0" indent="0">
              <a:lnSpc>
                <a:spcPct val="150000"/>
              </a:lnSpc>
              <a:buNone/>
            </a:pPr>
            <a:r>
              <a:rPr lang="en-US" altLang="ja-JP" sz="2400" dirty="0" smtClean="0">
                <a:solidFill>
                  <a:schemeClr val="bg1"/>
                </a:solidFill>
              </a:rPr>
              <a:t>   12/3  </a:t>
            </a:r>
            <a:r>
              <a:rPr lang="ja-JP" altLang="ja-JP" sz="2400" dirty="0" smtClean="0">
                <a:solidFill>
                  <a:schemeClr val="bg1"/>
                </a:solidFill>
              </a:rPr>
              <a:t>トンネル</a:t>
            </a:r>
            <a:r>
              <a:rPr lang="ja-JP" altLang="ja-JP" sz="2400" dirty="0">
                <a:solidFill>
                  <a:schemeClr val="bg1"/>
                </a:solidFill>
              </a:rPr>
              <a:t>天井板の緊急点検　開始</a:t>
            </a:r>
          </a:p>
          <a:p>
            <a:pPr marL="0" indent="0">
              <a:buNone/>
            </a:pPr>
            <a:r>
              <a:rPr lang="ja-JP" altLang="ja-JP" sz="2400" dirty="0">
                <a:solidFill>
                  <a:schemeClr val="bg1"/>
                </a:solidFill>
              </a:rPr>
              <a:t>　　　　　　　　※その他の緊急点検・集中点検も以降随時</a:t>
            </a:r>
            <a:r>
              <a:rPr lang="ja-JP" altLang="ja-JP" sz="2400" dirty="0" smtClean="0">
                <a:solidFill>
                  <a:schemeClr val="bg1"/>
                </a:solidFill>
              </a:rPr>
              <a:t>開始</a:t>
            </a:r>
            <a:endParaRPr lang="ja-JP" altLang="ja-JP" sz="2400" dirty="0">
              <a:solidFill>
                <a:schemeClr val="bg1"/>
              </a:solidFill>
            </a:endParaRPr>
          </a:p>
          <a:p>
            <a:pPr marL="0" indent="0">
              <a:buNone/>
            </a:pPr>
            <a:endParaRPr kumimoji="1" lang="ja-JP" altLang="en-US" sz="2400" dirty="0">
              <a:solidFill>
                <a:schemeClr val="bg1"/>
              </a:solidFill>
            </a:endParaRPr>
          </a:p>
        </p:txBody>
      </p:sp>
      <p:sp>
        <p:nvSpPr>
          <p:cNvPr id="4" name="フッター プレースホルダー 3"/>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4"/>
          <p:cNvSpPr>
            <a:spLocks noGrp="1"/>
          </p:cNvSpPr>
          <p:nvPr>
            <p:ph type="sldNum" sz="quarter" idx="12"/>
          </p:nvPr>
        </p:nvSpPr>
        <p:spPr>
          <a:xfrm>
            <a:off x="6872693" y="6356350"/>
            <a:ext cx="2133600" cy="365125"/>
          </a:xfrm>
        </p:spPr>
        <p:txBody>
          <a:bodyPr/>
          <a:lstStyle/>
          <a:p>
            <a:fld id="{7B91213A-EAFA-4C85-9C2C-DE13BDC6765D}" type="slidenum">
              <a:rPr lang="ja-JP" altLang="en-US" sz="2000" smtClean="0">
                <a:solidFill>
                  <a:schemeClr val="bg1"/>
                </a:solidFill>
              </a:rPr>
              <a:pPr/>
              <a:t>10</a:t>
            </a:fld>
            <a:endParaRPr lang="ja-JP" altLang="en-US" sz="2000" dirty="0">
              <a:solidFill>
                <a:schemeClr val="bg1"/>
              </a:solidFill>
            </a:endParaRPr>
          </a:p>
        </p:txBody>
      </p:sp>
    </p:spTree>
    <p:extLst>
      <p:ext uri="{BB962C8B-B14F-4D97-AF65-F5344CB8AC3E}">
        <p14:creationId xmlns:p14="http://schemas.microsoft.com/office/powerpoint/2010/main" val="889259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572885"/>
            <a:ext cx="9144000" cy="5221994"/>
          </a:xfrm>
        </p:spPr>
        <p:txBody>
          <a:bodyPr>
            <a:noAutofit/>
          </a:bodyPr>
          <a:lstStyle/>
          <a:p>
            <a:pPr marL="0" indent="0">
              <a:buNone/>
            </a:pPr>
            <a:r>
              <a:rPr lang="ja-JP" altLang="en-US" sz="2800" dirty="0" smtClean="0">
                <a:solidFill>
                  <a:srgbClr val="FFFF00"/>
                </a:solidFill>
              </a:rPr>
              <a:t>＜</a:t>
            </a:r>
            <a:r>
              <a:rPr lang="ja-JP" altLang="ja-JP" sz="2800" dirty="0" smtClean="0">
                <a:solidFill>
                  <a:srgbClr val="FFFF00"/>
                </a:solidFill>
              </a:rPr>
              <a:t>平成２５年</a:t>
            </a:r>
            <a:r>
              <a:rPr lang="ja-JP" altLang="en-US" sz="2800" dirty="0" smtClean="0">
                <a:solidFill>
                  <a:srgbClr val="FFFF00"/>
                </a:solidFill>
              </a:rPr>
              <a:t>＞</a:t>
            </a:r>
            <a:endParaRPr lang="en-US" altLang="ja-JP" sz="2800" dirty="0" smtClean="0">
              <a:solidFill>
                <a:srgbClr val="FFFF00"/>
              </a:solidFill>
            </a:endParaRPr>
          </a:p>
          <a:p>
            <a:pPr marL="0" indent="0">
              <a:lnSpc>
                <a:spcPct val="150000"/>
              </a:lnSpc>
              <a:buNone/>
            </a:pPr>
            <a:r>
              <a:rPr lang="ja-JP" altLang="ja-JP" sz="2400" dirty="0">
                <a:solidFill>
                  <a:schemeClr val="bg1"/>
                </a:solidFill>
              </a:rPr>
              <a:t>　</a:t>
            </a:r>
            <a:r>
              <a:rPr lang="en-US" altLang="ja-JP" sz="2400" dirty="0" smtClean="0">
                <a:solidFill>
                  <a:schemeClr val="bg1"/>
                </a:solidFill>
              </a:rPr>
              <a:t>3/21</a:t>
            </a:r>
            <a:r>
              <a:rPr lang="ja-JP" altLang="ja-JP" sz="2400" dirty="0">
                <a:solidFill>
                  <a:schemeClr val="bg1"/>
                </a:solidFill>
              </a:rPr>
              <a:t>　社会資本の老朽化対策</a:t>
            </a:r>
            <a:r>
              <a:rPr lang="ja-JP" altLang="ja-JP" sz="2400" dirty="0" smtClean="0">
                <a:solidFill>
                  <a:schemeClr val="bg1"/>
                </a:solidFill>
              </a:rPr>
              <a:t>会議</a:t>
            </a:r>
            <a:r>
              <a:rPr lang="en-US" altLang="ja-JP" sz="2400" dirty="0" smtClean="0">
                <a:solidFill>
                  <a:schemeClr val="bg1"/>
                </a:solidFill>
              </a:rPr>
              <a:t>(1/21</a:t>
            </a:r>
            <a:r>
              <a:rPr lang="ja-JP" altLang="en-US" sz="2400" dirty="0" smtClean="0">
                <a:solidFill>
                  <a:schemeClr val="bg1"/>
                </a:solidFill>
              </a:rPr>
              <a:t>設置）</a:t>
            </a:r>
            <a:endParaRPr lang="ja-JP" altLang="ja-JP" sz="2400" dirty="0">
              <a:solidFill>
                <a:schemeClr val="bg1"/>
              </a:solidFill>
            </a:endParaRPr>
          </a:p>
          <a:p>
            <a:pPr marL="0" indent="0">
              <a:buNone/>
            </a:pPr>
            <a:r>
              <a:rPr lang="ja-JP" altLang="ja-JP" sz="2400" dirty="0">
                <a:solidFill>
                  <a:schemeClr val="bg1"/>
                </a:solidFill>
              </a:rPr>
              <a:t>　　　　　　</a:t>
            </a:r>
            <a:r>
              <a:rPr lang="ja-JP" altLang="ja-JP" sz="2400" dirty="0" smtClean="0">
                <a:solidFill>
                  <a:schemeClr val="bg1"/>
                </a:solidFill>
              </a:rPr>
              <a:t>「</a:t>
            </a:r>
            <a:r>
              <a:rPr lang="ja-JP" altLang="ja-JP" sz="2400" dirty="0">
                <a:solidFill>
                  <a:schemeClr val="bg1"/>
                </a:solidFill>
              </a:rPr>
              <a:t>社会資本の維持管理・更新について当面講ずべき措置</a:t>
            </a:r>
            <a:r>
              <a:rPr lang="ja-JP" altLang="ja-JP" sz="2400" dirty="0" smtClean="0">
                <a:solidFill>
                  <a:schemeClr val="bg1"/>
                </a:solidFill>
              </a:rPr>
              <a:t>」</a:t>
            </a:r>
            <a:r>
              <a:rPr lang="en-US" altLang="ja-JP" sz="2400" dirty="0" smtClean="0">
                <a:solidFill>
                  <a:schemeClr val="bg1"/>
                </a:solidFill>
              </a:rPr>
              <a:t> </a:t>
            </a:r>
          </a:p>
          <a:p>
            <a:pPr marL="0" indent="0">
              <a:buNone/>
            </a:pPr>
            <a:r>
              <a:rPr lang="en-US" altLang="ja-JP" sz="2400" dirty="0">
                <a:solidFill>
                  <a:schemeClr val="bg1"/>
                </a:solidFill>
              </a:rPr>
              <a:t> </a:t>
            </a:r>
            <a:r>
              <a:rPr lang="en-US" altLang="ja-JP" sz="2400" dirty="0" smtClean="0">
                <a:solidFill>
                  <a:schemeClr val="bg1"/>
                </a:solidFill>
              </a:rPr>
              <a:t>                                                                                                      </a:t>
            </a:r>
            <a:r>
              <a:rPr lang="ja-JP" altLang="ja-JP" sz="2400" dirty="0" smtClean="0">
                <a:solidFill>
                  <a:schemeClr val="bg1"/>
                </a:solidFill>
              </a:rPr>
              <a:t>（</a:t>
            </a:r>
            <a:r>
              <a:rPr lang="ja-JP" altLang="ja-JP" sz="2400" dirty="0">
                <a:solidFill>
                  <a:schemeClr val="bg1"/>
                </a:solidFill>
              </a:rPr>
              <a:t>工程表）</a:t>
            </a:r>
            <a:r>
              <a:rPr lang="ja-JP" altLang="ja-JP" sz="2400" dirty="0" smtClean="0">
                <a:solidFill>
                  <a:schemeClr val="bg1"/>
                </a:solidFill>
              </a:rPr>
              <a:t>決定</a:t>
            </a:r>
            <a:endParaRPr lang="en-US" altLang="ja-JP" sz="2400" dirty="0" smtClean="0">
              <a:solidFill>
                <a:schemeClr val="bg1"/>
              </a:solidFill>
            </a:endParaRPr>
          </a:p>
          <a:p>
            <a:pPr marL="0" indent="0">
              <a:buNone/>
            </a:pPr>
            <a:r>
              <a:rPr lang="ja-JP" altLang="ja-JP" sz="2400" dirty="0">
                <a:solidFill>
                  <a:schemeClr val="bg1"/>
                </a:solidFill>
              </a:rPr>
              <a:t>　</a:t>
            </a:r>
            <a:r>
              <a:rPr lang="en-US" altLang="ja-JP" sz="2400" dirty="0" smtClean="0">
                <a:solidFill>
                  <a:schemeClr val="bg1"/>
                </a:solidFill>
              </a:rPr>
              <a:t>6/14</a:t>
            </a:r>
            <a:r>
              <a:rPr lang="ja-JP" altLang="ja-JP" sz="2400" dirty="0">
                <a:solidFill>
                  <a:schemeClr val="bg1"/>
                </a:solidFill>
              </a:rPr>
              <a:t>　日本再興戦略（閣議決定）</a:t>
            </a:r>
          </a:p>
          <a:p>
            <a:pPr marL="0" indent="0">
              <a:buNone/>
            </a:pPr>
            <a:r>
              <a:rPr lang="ja-JP" altLang="ja-JP" sz="2400" dirty="0">
                <a:solidFill>
                  <a:schemeClr val="bg1"/>
                </a:solidFill>
              </a:rPr>
              <a:t>　　　　　　</a:t>
            </a:r>
            <a:r>
              <a:rPr lang="ja-JP" altLang="ja-JP" sz="2400" dirty="0" smtClean="0">
                <a:solidFill>
                  <a:schemeClr val="bg1"/>
                </a:solidFill>
              </a:rPr>
              <a:t>「</a:t>
            </a:r>
            <a:r>
              <a:rPr lang="ja-JP" altLang="ja-JP" sz="2400" dirty="0">
                <a:solidFill>
                  <a:schemeClr val="bg1"/>
                </a:solidFill>
              </a:rPr>
              <a:t>インフラ長寿命化基本計画」の秋頃までの策定を位置付け</a:t>
            </a:r>
          </a:p>
          <a:p>
            <a:pPr marL="0" indent="0">
              <a:buNone/>
            </a:pPr>
            <a:r>
              <a:rPr lang="en-US" altLang="ja-JP" sz="2400" dirty="0" smtClean="0">
                <a:solidFill>
                  <a:schemeClr val="bg1"/>
                </a:solidFill>
              </a:rPr>
              <a:t>  10/4</a:t>
            </a:r>
            <a:r>
              <a:rPr lang="ja-JP" altLang="ja-JP" sz="2400" dirty="0">
                <a:solidFill>
                  <a:schemeClr val="bg1"/>
                </a:solidFill>
              </a:rPr>
              <a:t>　インフラ老朽化対策の推進に関する関係省庁連絡会議　設置</a:t>
            </a:r>
          </a:p>
          <a:p>
            <a:pPr marL="0" indent="0">
              <a:buNone/>
            </a:pPr>
            <a:r>
              <a:rPr lang="en-US" altLang="ja-JP" sz="2400" dirty="0" smtClean="0">
                <a:solidFill>
                  <a:schemeClr val="bg1"/>
                </a:solidFill>
              </a:rPr>
              <a:t>  11/29</a:t>
            </a:r>
            <a:r>
              <a:rPr lang="ja-JP" altLang="ja-JP" sz="2400" dirty="0">
                <a:solidFill>
                  <a:schemeClr val="bg1"/>
                </a:solidFill>
              </a:rPr>
              <a:t>　</a:t>
            </a:r>
            <a:r>
              <a:rPr lang="ja-JP" altLang="en-US" sz="2400" dirty="0">
                <a:solidFill>
                  <a:schemeClr val="bg1"/>
                </a:solidFill>
              </a:rPr>
              <a:t>同</a:t>
            </a:r>
            <a:r>
              <a:rPr lang="ja-JP" altLang="ja-JP" sz="2400" dirty="0" smtClean="0">
                <a:solidFill>
                  <a:schemeClr val="bg1"/>
                </a:solidFill>
              </a:rPr>
              <a:t>省庁</a:t>
            </a:r>
            <a:r>
              <a:rPr lang="ja-JP" altLang="ja-JP" sz="2400" dirty="0">
                <a:solidFill>
                  <a:schemeClr val="bg1"/>
                </a:solidFill>
              </a:rPr>
              <a:t>連絡</a:t>
            </a:r>
            <a:r>
              <a:rPr lang="ja-JP" altLang="ja-JP" sz="2400" dirty="0" smtClean="0">
                <a:solidFill>
                  <a:schemeClr val="bg1"/>
                </a:solidFill>
              </a:rPr>
              <a:t>会議</a:t>
            </a:r>
            <a:r>
              <a:rPr lang="ja-JP" altLang="en-US" sz="2400" dirty="0" smtClean="0">
                <a:solidFill>
                  <a:schemeClr val="bg1"/>
                </a:solidFill>
              </a:rPr>
              <a:t>　</a:t>
            </a:r>
            <a:r>
              <a:rPr lang="ja-JP" altLang="ja-JP" sz="2400" dirty="0" smtClean="0">
                <a:solidFill>
                  <a:schemeClr val="bg1"/>
                </a:solidFill>
              </a:rPr>
              <a:t>「</a:t>
            </a:r>
            <a:r>
              <a:rPr lang="ja-JP" altLang="ja-JP" sz="2400" dirty="0">
                <a:solidFill>
                  <a:schemeClr val="bg1"/>
                </a:solidFill>
              </a:rPr>
              <a:t>インフラ長寿命化基本計画」決定</a:t>
            </a:r>
          </a:p>
          <a:p>
            <a:pPr marL="0" indent="0">
              <a:buNone/>
            </a:pPr>
            <a:r>
              <a:rPr lang="en-US" altLang="ja-JP" sz="2400" dirty="0" smtClean="0">
                <a:solidFill>
                  <a:schemeClr val="bg1"/>
                </a:solidFill>
              </a:rPr>
              <a:t>  12/25</a:t>
            </a:r>
            <a:r>
              <a:rPr lang="ja-JP" altLang="ja-JP" sz="2400" dirty="0">
                <a:solidFill>
                  <a:schemeClr val="bg1"/>
                </a:solidFill>
              </a:rPr>
              <a:t>　「今後の社会資本の維持管理・更新のあり方について」</a:t>
            </a:r>
          </a:p>
          <a:p>
            <a:pPr marL="0" indent="0">
              <a:buNone/>
            </a:pPr>
            <a:r>
              <a:rPr lang="en-US" altLang="ja-JP" sz="2400" dirty="0" smtClean="0">
                <a:solidFill>
                  <a:schemeClr val="bg1"/>
                </a:solidFill>
              </a:rPr>
              <a:t>                                                                                     </a:t>
            </a:r>
            <a:r>
              <a:rPr lang="ja-JP" altLang="ja-JP" sz="2400" dirty="0" smtClean="0">
                <a:solidFill>
                  <a:schemeClr val="bg1"/>
                </a:solidFill>
              </a:rPr>
              <a:t>（社整審・交政審）答申</a:t>
            </a:r>
            <a:endParaRPr kumimoji="1" lang="ja-JP" altLang="en-US" sz="2400" dirty="0">
              <a:solidFill>
                <a:schemeClr val="bg1"/>
              </a:solidFill>
            </a:endParaRPr>
          </a:p>
        </p:txBody>
      </p:sp>
      <p:sp>
        <p:nvSpPr>
          <p:cNvPr id="4" name="フッター プレースホルダー 3"/>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6" name="スライド番号プレースホルダー 4"/>
          <p:cNvSpPr txBox="1">
            <a:spLocks/>
          </p:cNvSpPr>
          <p:nvPr/>
        </p:nvSpPr>
        <p:spPr>
          <a:xfrm>
            <a:off x="6872693"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91213A-EAFA-4C85-9C2C-DE13BDC6765D}" type="slidenum">
              <a:rPr lang="ja-JP" altLang="en-US" sz="2000" smtClean="0">
                <a:solidFill>
                  <a:schemeClr val="bg1"/>
                </a:solidFill>
              </a:rPr>
              <a:pPr/>
              <a:t>11</a:t>
            </a:fld>
            <a:endParaRPr lang="ja-JP" altLang="en-US" sz="2000" dirty="0">
              <a:solidFill>
                <a:schemeClr val="bg1"/>
              </a:solidFill>
            </a:endParaRPr>
          </a:p>
        </p:txBody>
      </p:sp>
    </p:spTree>
    <p:extLst>
      <p:ext uri="{BB962C8B-B14F-4D97-AF65-F5344CB8AC3E}">
        <p14:creationId xmlns:p14="http://schemas.microsoft.com/office/powerpoint/2010/main" val="2928043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2202" y="264406"/>
            <a:ext cx="9011798" cy="5982159"/>
          </a:xfrm>
        </p:spPr>
        <p:txBody>
          <a:bodyPr>
            <a:noAutofit/>
          </a:bodyPr>
          <a:lstStyle/>
          <a:p>
            <a:pPr marL="0" indent="0" algn="just">
              <a:spcAft>
                <a:spcPts val="0"/>
              </a:spcAft>
              <a:buNone/>
            </a:pPr>
            <a:r>
              <a:rPr lang="ja-JP" altLang="en-US" sz="2800" kern="100" dirty="0" smtClean="0">
                <a:solidFill>
                  <a:srgbClr val="FFFF00"/>
                </a:solidFill>
                <a:cs typeface="Times New Roman"/>
              </a:rPr>
              <a:t>＜</a:t>
            </a:r>
            <a:r>
              <a:rPr lang="ja-JP" altLang="ja-JP" sz="2800" kern="100" dirty="0" smtClean="0">
                <a:solidFill>
                  <a:srgbClr val="FFFF00"/>
                </a:solidFill>
                <a:cs typeface="Times New Roman"/>
              </a:rPr>
              <a:t>平成２６年</a:t>
            </a:r>
            <a:r>
              <a:rPr lang="ja-JP" altLang="en-US" sz="2800" kern="100" dirty="0" smtClean="0">
                <a:solidFill>
                  <a:srgbClr val="FFFF00"/>
                </a:solidFill>
                <a:cs typeface="Times New Roman"/>
              </a:rPr>
              <a:t>＞</a:t>
            </a:r>
            <a:endParaRPr lang="ja-JP" altLang="ja-JP" sz="2800" kern="100" dirty="0">
              <a:solidFill>
                <a:srgbClr val="FFFF00"/>
              </a:solidFill>
              <a:cs typeface="Times New Roman"/>
            </a:endParaRPr>
          </a:p>
          <a:p>
            <a:pPr marL="0" indent="0" algn="just">
              <a:spcAft>
                <a:spcPts val="0"/>
              </a:spcAft>
              <a:buNone/>
            </a:pPr>
            <a:r>
              <a:rPr lang="ja-JP" altLang="en-US" sz="2400" kern="100" dirty="0" smtClean="0">
                <a:solidFill>
                  <a:schemeClr val="bg1"/>
                </a:solidFill>
                <a:latin typeface="Century"/>
                <a:ea typeface="ＭＳ 明朝"/>
                <a:cs typeface="Times New Roman"/>
              </a:rPr>
              <a:t>　</a:t>
            </a:r>
            <a:r>
              <a:rPr lang="en-US" altLang="ja-JP" sz="2400" kern="100" dirty="0" smtClean="0">
                <a:solidFill>
                  <a:schemeClr val="bg1"/>
                </a:solidFill>
                <a:cs typeface="Times New Roman"/>
              </a:rPr>
              <a:t>5 / 21  </a:t>
            </a:r>
            <a:r>
              <a:rPr lang="ja-JP" altLang="ja-JP" sz="2400" kern="100" dirty="0" smtClean="0">
                <a:solidFill>
                  <a:schemeClr val="bg1"/>
                </a:solidFill>
                <a:cs typeface="Times New Roman"/>
              </a:rPr>
              <a:t>社会</a:t>
            </a:r>
            <a:r>
              <a:rPr lang="ja-JP" altLang="ja-JP" sz="2400" kern="100" dirty="0">
                <a:solidFill>
                  <a:schemeClr val="bg1"/>
                </a:solidFill>
                <a:cs typeface="Times New Roman"/>
              </a:rPr>
              <a:t>資本の老朽化対策会議</a:t>
            </a:r>
          </a:p>
          <a:p>
            <a:pPr marL="0" indent="0" algn="just">
              <a:spcAft>
                <a:spcPts val="0"/>
              </a:spcAft>
              <a:buNone/>
            </a:pPr>
            <a:r>
              <a:rPr lang="ja-JP" altLang="ja-JP" sz="2400" kern="100" dirty="0">
                <a:solidFill>
                  <a:schemeClr val="bg1"/>
                </a:solidFill>
                <a:cs typeface="Times New Roman"/>
              </a:rPr>
              <a:t>　　　</a:t>
            </a:r>
            <a:r>
              <a:rPr lang="ja-JP" altLang="ja-JP" sz="2400" kern="100" dirty="0" smtClean="0">
                <a:solidFill>
                  <a:schemeClr val="bg1"/>
                </a:solidFill>
                <a:cs typeface="Times New Roman"/>
              </a:rPr>
              <a:t>「</a:t>
            </a:r>
            <a:r>
              <a:rPr lang="ja-JP" altLang="ja-JP" sz="2400" kern="100" dirty="0">
                <a:solidFill>
                  <a:schemeClr val="bg1"/>
                </a:solidFill>
                <a:cs typeface="Times New Roman"/>
              </a:rPr>
              <a:t>国土交通省インフラ長寿命化計画（行動計画）」決定</a:t>
            </a:r>
          </a:p>
          <a:p>
            <a:pPr marL="0" indent="0" algn="just">
              <a:spcAft>
                <a:spcPts val="0"/>
              </a:spcAft>
              <a:buNone/>
            </a:pPr>
            <a:r>
              <a:rPr lang="ja-JP" altLang="ja-JP" sz="2400" kern="100" dirty="0">
                <a:solidFill>
                  <a:schemeClr val="bg1"/>
                </a:solidFill>
                <a:cs typeface="Times New Roman"/>
              </a:rPr>
              <a:t>　</a:t>
            </a:r>
            <a:r>
              <a:rPr lang="en-US" altLang="ja-JP" sz="2400" kern="100" dirty="0" smtClean="0">
                <a:solidFill>
                  <a:schemeClr val="bg1"/>
                </a:solidFill>
                <a:cs typeface="Times New Roman"/>
              </a:rPr>
              <a:t> 8</a:t>
            </a:r>
            <a:r>
              <a:rPr lang="ja-JP" altLang="en-US" sz="2400" kern="100" dirty="0" smtClean="0">
                <a:solidFill>
                  <a:schemeClr val="bg1"/>
                </a:solidFill>
                <a:cs typeface="Times New Roman"/>
              </a:rPr>
              <a:t> </a:t>
            </a:r>
            <a:r>
              <a:rPr lang="en-US" altLang="ja-JP" sz="2400" kern="100" dirty="0">
                <a:solidFill>
                  <a:schemeClr val="bg1"/>
                </a:solidFill>
                <a:cs typeface="Times New Roman"/>
              </a:rPr>
              <a:t>/ 22</a:t>
            </a:r>
            <a:r>
              <a:rPr lang="ja-JP" altLang="ja-JP" sz="2400" kern="100" dirty="0">
                <a:solidFill>
                  <a:schemeClr val="bg1"/>
                </a:solidFill>
                <a:cs typeface="Times New Roman"/>
              </a:rPr>
              <a:t>「社整審・交政審技術部会」</a:t>
            </a:r>
          </a:p>
          <a:p>
            <a:pPr indent="0" algn="just">
              <a:spcAft>
                <a:spcPts val="0"/>
              </a:spcAft>
              <a:buNone/>
            </a:pPr>
            <a:r>
              <a:rPr lang="ja-JP" altLang="en-US" sz="2400" kern="100" dirty="0">
                <a:solidFill>
                  <a:schemeClr val="bg1"/>
                </a:solidFill>
                <a:cs typeface="Times New Roman"/>
              </a:rPr>
              <a:t>　　　　</a:t>
            </a:r>
            <a:r>
              <a:rPr lang="ja-JP" altLang="ja-JP" sz="2400" kern="100" dirty="0">
                <a:solidFill>
                  <a:schemeClr val="bg1"/>
                </a:solidFill>
                <a:cs typeface="Times New Roman"/>
              </a:rPr>
              <a:t>社会資本メンテナンスの確立に向けた緊急提言</a:t>
            </a:r>
          </a:p>
          <a:p>
            <a:pPr marL="0" indent="0" algn="just">
              <a:spcAft>
                <a:spcPts val="0"/>
              </a:spcAft>
              <a:buNone/>
            </a:pPr>
            <a:r>
              <a:rPr lang="ja-JP" altLang="ja-JP" sz="2400" kern="100" dirty="0">
                <a:solidFill>
                  <a:schemeClr val="bg1"/>
                </a:solidFill>
                <a:cs typeface="Times New Roman"/>
              </a:rPr>
              <a:t>　　　　　　　　「民間資格の登録制度の創設について」</a:t>
            </a:r>
          </a:p>
          <a:p>
            <a:pPr marL="0" indent="0" algn="just">
              <a:spcAft>
                <a:spcPts val="0"/>
              </a:spcAft>
              <a:buNone/>
            </a:pPr>
            <a:r>
              <a:rPr lang="ja-JP" altLang="en-US" sz="2800" kern="100" dirty="0">
                <a:solidFill>
                  <a:srgbClr val="FFFF00"/>
                </a:solidFill>
                <a:cs typeface="Times New Roman"/>
              </a:rPr>
              <a:t>＜</a:t>
            </a:r>
            <a:r>
              <a:rPr lang="ja-JP" altLang="ja-JP" sz="2800" kern="100" dirty="0" smtClean="0">
                <a:solidFill>
                  <a:srgbClr val="FFFF00"/>
                </a:solidFill>
                <a:cs typeface="Times New Roman"/>
              </a:rPr>
              <a:t>平成２７年</a:t>
            </a:r>
            <a:r>
              <a:rPr lang="ja-JP" altLang="en-US" sz="2800" kern="100" dirty="0" smtClean="0">
                <a:solidFill>
                  <a:srgbClr val="FFFF00"/>
                </a:solidFill>
                <a:cs typeface="Times New Roman"/>
              </a:rPr>
              <a:t>＞</a:t>
            </a:r>
            <a:endParaRPr lang="ja-JP" altLang="ja-JP" sz="2800" kern="100" dirty="0">
              <a:solidFill>
                <a:srgbClr val="FFFF00"/>
              </a:solidFill>
              <a:cs typeface="Times New Roman"/>
            </a:endParaRPr>
          </a:p>
          <a:p>
            <a:pPr marL="0" indent="0" algn="just">
              <a:spcAft>
                <a:spcPts val="0"/>
              </a:spcAft>
              <a:buNone/>
            </a:pPr>
            <a:r>
              <a:rPr lang="en-US" altLang="ja-JP" sz="2400" kern="100" dirty="0" smtClean="0">
                <a:solidFill>
                  <a:schemeClr val="bg1"/>
                </a:solidFill>
                <a:latin typeface="Century"/>
                <a:ea typeface="ＭＳ 明朝"/>
                <a:cs typeface="Times New Roman"/>
              </a:rPr>
              <a:t> </a:t>
            </a:r>
            <a:r>
              <a:rPr lang="en-US" altLang="ja-JP" sz="2400" kern="100" dirty="0" smtClean="0">
                <a:solidFill>
                  <a:schemeClr val="bg1"/>
                </a:solidFill>
                <a:cs typeface="Times New Roman"/>
              </a:rPr>
              <a:t>12 / 4  </a:t>
            </a:r>
            <a:r>
              <a:rPr lang="ja-JP" altLang="ja-JP" sz="2400" kern="100" dirty="0" smtClean="0">
                <a:solidFill>
                  <a:schemeClr val="bg1"/>
                </a:solidFill>
                <a:cs typeface="Times New Roman"/>
              </a:rPr>
              <a:t>「インフラ</a:t>
            </a:r>
            <a:r>
              <a:rPr lang="ja-JP" altLang="ja-JP" sz="2400" kern="100" dirty="0">
                <a:solidFill>
                  <a:schemeClr val="bg1"/>
                </a:solidFill>
                <a:cs typeface="Times New Roman"/>
              </a:rPr>
              <a:t>長寿命化計画（行動計画）」のフォローアップの公表</a:t>
            </a:r>
          </a:p>
          <a:p>
            <a:pPr marL="0" indent="0" algn="just">
              <a:spcAft>
                <a:spcPts val="0"/>
              </a:spcAft>
              <a:buNone/>
            </a:pPr>
            <a:r>
              <a:rPr lang="ja-JP" altLang="ja-JP" sz="2400" kern="100" dirty="0">
                <a:solidFill>
                  <a:schemeClr val="bg1"/>
                </a:solidFill>
                <a:cs typeface="Times New Roman"/>
              </a:rPr>
              <a:t>　</a:t>
            </a:r>
            <a:r>
              <a:rPr lang="en-US" altLang="ja-JP" sz="2400" kern="100" dirty="0" smtClean="0">
                <a:solidFill>
                  <a:schemeClr val="bg1"/>
                </a:solidFill>
                <a:cs typeface="Times New Roman"/>
              </a:rPr>
              <a:t>2 /27  </a:t>
            </a:r>
            <a:r>
              <a:rPr lang="ja-JP" altLang="ja-JP" sz="2400" kern="100" dirty="0" smtClean="0">
                <a:solidFill>
                  <a:schemeClr val="bg1"/>
                </a:solidFill>
                <a:cs typeface="Times New Roman"/>
              </a:rPr>
              <a:t>社整審・交政審技術部会</a:t>
            </a:r>
            <a:r>
              <a:rPr lang="en-US" altLang="ja-JP" sz="2400" kern="100" dirty="0" smtClean="0">
                <a:solidFill>
                  <a:schemeClr val="bg1"/>
                </a:solidFill>
                <a:cs typeface="Times New Roman"/>
              </a:rPr>
              <a:t>  : </a:t>
            </a:r>
          </a:p>
          <a:p>
            <a:pPr marL="0" indent="0" algn="just">
              <a:spcAft>
                <a:spcPts val="0"/>
              </a:spcAft>
              <a:buNone/>
            </a:pPr>
            <a:r>
              <a:rPr lang="en-US" altLang="ja-JP" sz="2400" kern="100" dirty="0">
                <a:solidFill>
                  <a:schemeClr val="bg1"/>
                </a:solidFill>
                <a:cs typeface="Times New Roman"/>
              </a:rPr>
              <a:t> </a:t>
            </a:r>
            <a:r>
              <a:rPr lang="en-US" altLang="ja-JP" sz="2400" kern="100" dirty="0" smtClean="0">
                <a:solidFill>
                  <a:schemeClr val="bg1"/>
                </a:solidFill>
                <a:cs typeface="Times New Roman"/>
              </a:rPr>
              <a:t>             </a:t>
            </a:r>
            <a:r>
              <a:rPr lang="ja-JP" altLang="ja-JP" sz="2400" kern="100" dirty="0" smtClean="0">
                <a:solidFill>
                  <a:schemeClr val="bg1"/>
                </a:solidFill>
                <a:cs typeface="Times New Roman"/>
              </a:rPr>
              <a:t>「市町村</a:t>
            </a:r>
            <a:r>
              <a:rPr lang="ja-JP" altLang="ja-JP" sz="2400" kern="100" dirty="0">
                <a:solidFill>
                  <a:schemeClr val="bg1"/>
                </a:solidFill>
                <a:cs typeface="Times New Roman"/>
              </a:rPr>
              <a:t>における持続的</a:t>
            </a:r>
            <a:r>
              <a:rPr lang="ja-JP" altLang="ja-JP" sz="2400" kern="100" dirty="0" smtClean="0">
                <a:solidFill>
                  <a:schemeClr val="bg1"/>
                </a:solidFill>
                <a:cs typeface="Times New Roman"/>
              </a:rPr>
              <a:t>な</a:t>
            </a:r>
            <a:endParaRPr lang="en-US" altLang="ja-JP" sz="2400" kern="100" dirty="0" smtClean="0">
              <a:solidFill>
                <a:schemeClr val="bg1"/>
              </a:solidFill>
              <a:cs typeface="Times New Roman"/>
            </a:endParaRPr>
          </a:p>
          <a:p>
            <a:pPr marL="0" indent="0" algn="just">
              <a:spcAft>
                <a:spcPts val="0"/>
              </a:spcAft>
              <a:buNone/>
            </a:pPr>
            <a:r>
              <a:rPr lang="en-US" altLang="ja-JP" sz="2400" kern="100" dirty="0">
                <a:solidFill>
                  <a:schemeClr val="bg1"/>
                </a:solidFill>
                <a:cs typeface="Times New Roman"/>
              </a:rPr>
              <a:t> </a:t>
            </a:r>
            <a:r>
              <a:rPr lang="en-US" altLang="ja-JP" sz="2400" kern="100" dirty="0" smtClean="0">
                <a:solidFill>
                  <a:schemeClr val="bg1"/>
                </a:solidFill>
                <a:cs typeface="Times New Roman"/>
              </a:rPr>
              <a:t>                                      </a:t>
            </a:r>
            <a:r>
              <a:rPr lang="ja-JP" altLang="ja-JP" sz="2400" kern="100" dirty="0" smtClean="0">
                <a:solidFill>
                  <a:schemeClr val="bg1"/>
                </a:solidFill>
                <a:cs typeface="Times New Roman"/>
              </a:rPr>
              <a:t>社会</a:t>
            </a:r>
            <a:r>
              <a:rPr lang="ja-JP" altLang="ja-JP" sz="2400" kern="100" dirty="0">
                <a:solidFill>
                  <a:schemeClr val="bg1"/>
                </a:solidFill>
                <a:cs typeface="Times New Roman"/>
              </a:rPr>
              <a:t>資本メンテナンス体制の確立を目指して」</a:t>
            </a:r>
          </a:p>
          <a:p>
            <a:pPr marL="0" indent="0" algn="just">
              <a:spcAft>
                <a:spcPts val="0"/>
              </a:spcAft>
              <a:buNone/>
            </a:pPr>
            <a:r>
              <a:rPr lang="ja-JP" altLang="ja-JP" sz="2400" kern="100" dirty="0">
                <a:solidFill>
                  <a:schemeClr val="bg1"/>
                </a:solidFill>
                <a:cs typeface="Times New Roman"/>
              </a:rPr>
              <a:t>　</a:t>
            </a:r>
            <a:r>
              <a:rPr lang="en-US" altLang="ja-JP" sz="2400" kern="100" dirty="0" smtClean="0">
                <a:solidFill>
                  <a:schemeClr val="bg1"/>
                </a:solidFill>
                <a:cs typeface="Times New Roman"/>
              </a:rPr>
              <a:t>     </a:t>
            </a:r>
            <a:r>
              <a:rPr lang="ja-JP" altLang="ja-JP" sz="2400" kern="100" dirty="0">
                <a:solidFill>
                  <a:schemeClr val="bg1"/>
                </a:solidFill>
                <a:cs typeface="Times New Roman"/>
              </a:rPr>
              <a:t>　</a:t>
            </a:r>
            <a:r>
              <a:rPr lang="ja-JP" altLang="ja-JP" sz="2400" kern="100" dirty="0" smtClean="0">
                <a:solidFill>
                  <a:schemeClr val="bg1"/>
                </a:solidFill>
                <a:cs typeface="Times New Roman"/>
              </a:rPr>
              <a:t>「</a:t>
            </a:r>
            <a:r>
              <a:rPr lang="ja-JP" altLang="ja-JP" sz="2400" kern="100" dirty="0">
                <a:solidFill>
                  <a:schemeClr val="bg1"/>
                </a:solidFill>
                <a:cs typeface="Times New Roman"/>
              </a:rPr>
              <a:t>社会資本のメンテナンス情報に</a:t>
            </a:r>
            <a:r>
              <a:rPr lang="ja-JP" altLang="ja-JP" sz="2400" kern="100" dirty="0" smtClean="0">
                <a:solidFill>
                  <a:schemeClr val="bg1"/>
                </a:solidFill>
                <a:cs typeface="Times New Roman"/>
              </a:rPr>
              <a:t>関わる</a:t>
            </a:r>
            <a:endParaRPr lang="en-US" altLang="ja-JP" sz="2400" kern="100" dirty="0" smtClean="0">
              <a:solidFill>
                <a:schemeClr val="bg1"/>
              </a:solidFill>
              <a:cs typeface="Times New Roman"/>
            </a:endParaRPr>
          </a:p>
          <a:p>
            <a:pPr marL="0" indent="0" algn="just">
              <a:spcAft>
                <a:spcPts val="0"/>
              </a:spcAft>
              <a:buNone/>
            </a:pPr>
            <a:r>
              <a:rPr lang="en-US" altLang="ja-JP" sz="2400" kern="100" dirty="0">
                <a:solidFill>
                  <a:schemeClr val="bg1"/>
                </a:solidFill>
                <a:cs typeface="Times New Roman"/>
              </a:rPr>
              <a:t> </a:t>
            </a:r>
            <a:r>
              <a:rPr lang="en-US" altLang="ja-JP" sz="2400" kern="100" dirty="0" smtClean="0">
                <a:solidFill>
                  <a:schemeClr val="bg1"/>
                </a:solidFill>
                <a:cs typeface="Times New Roman"/>
              </a:rPr>
              <a:t>                                                               </a:t>
            </a:r>
            <a:r>
              <a:rPr lang="ja-JP" altLang="ja-JP" sz="2400" kern="100" dirty="0" smtClean="0">
                <a:solidFill>
                  <a:schemeClr val="bg1"/>
                </a:solidFill>
                <a:cs typeface="Times New Roman"/>
              </a:rPr>
              <a:t>３つ</a:t>
            </a:r>
            <a:r>
              <a:rPr lang="ja-JP" altLang="ja-JP" sz="2400" kern="100" dirty="0">
                <a:solidFill>
                  <a:schemeClr val="bg1"/>
                </a:solidFill>
                <a:cs typeface="Times New Roman"/>
              </a:rPr>
              <a:t>のミッションとその推進方策」</a:t>
            </a:r>
            <a:endParaRPr lang="en-US" altLang="ja-JP" sz="2400" kern="100" dirty="0">
              <a:solidFill>
                <a:schemeClr val="bg1"/>
              </a:solidFill>
              <a:cs typeface="Times New Roman"/>
            </a:endParaRPr>
          </a:p>
          <a:p>
            <a:pPr marL="0" indent="0" algn="just">
              <a:spcAft>
                <a:spcPts val="0"/>
              </a:spcAft>
              <a:buNone/>
            </a:pPr>
            <a:endParaRPr lang="en-US" altLang="ja-JP" sz="2400" kern="100" dirty="0" smtClean="0">
              <a:solidFill>
                <a:schemeClr val="bg1"/>
              </a:solidFill>
              <a:latin typeface="Century"/>
              <a:ea typeface="ＭＳ 明朝"/>
              <a:cs typeface="Times New Roman"/>
            </a:endParaRPr>
          </a:p>
        </p:txBody>
      </p:sp>
      <p:sp>
        <p:nvSpPr>
          <p:cNvPr id="4" name="フッター プレースホルダー 3"/>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5" name="スライド番号プレースホルダー 4"/>
          <p:cNvSpPr>
            <a:spLocks noGrp="1"/>
          </p:cNvSpPr>
          <p:nvPr>
            <p:ph type="sldNum" sz="quarter" idx="12"/>
          </p:nvPr>
        </p:nvSpPr>
        <p:spPr>
          <a:xfrm>
            <a:off x="6872693" y="6356350"/>
            <a:ext cx="2133600" cy="365125"/>
          </a:xfrm>
        </p:spPr>
        <p:txBody>
          <a:bodyPr/>
          <a:lstStyle/>
          <a:p>
            <a:fld id="{7B91213A-EAFA-4C85-9C2C-DE13BDC6765D}" type="slidenum">
              <a:rPr lang="ja-JP" altLang="en-US" sz="2000" smtClean="0">
                <a:solidFill>
                  <a:schemeClr val="bg1"/>
                </a:solidFill>
              </a:rPr>
              <a:pPr/>
              <a:t>12</a:t>
            </a:fld>
            <a:endParaRPr lang="ja-JP" altLang="en-US" sz="2000" dirty="0">
              <a:solidFill>
                <a:schemeClr val="bg1"/>
              </a:solidFill>
            </a:endParaRPr>
          </a:p>
        </p:txBody>
      </p:sp>
    </p:spTree>
    <p:extLst>
      <p:ext uri="{BB962C8B-B14F-4D97-AF65-F5344CB8AC3E}">
        <p14:creationId xmlns:p14="http://schemas.microsoft.com/office/powerpoint/2010/main" val="3483278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5" name="スライド番号プレースホルダー 4"/>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13</a:t>
            </a:fld>
            <a:endParaRPr lang="ja-JP" altLang="en-US" dirty="0">
              <a:solidFill>
                <a:srgbClr val="002060">
                  <a:tint val="75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1" y="92170"/>
            <a:ext cx="8978748" cy="666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8482988" y="6334697"/>
            <a:ext cx="594911" cy="400110"/>
          </a:xfrm>
          <a:prstGeom prst="rect">
            <a:avLst/>
          </a:prstGeom>
          <a:solidFill>
            <a:schemeClr val="bg1"/>
          </a:solidFill>
        </p:spPr>
        <p:txBody>
          <a:bodyPr wrap="square" rtlCol="0">
            <a:spAutoFit/>
          </a:bodyPr>
          <a:lstStyle/>
          <a:p>
            <a:r>
              <a:rPr lang="en-US" altLang="ja-JP" sz="2000" dirty="0" smtClean="0"/>
              <a:t>14</a:t>
            </a:r>
            <a:endParaRPr kumimoji="1" lang="ja-JP" altLang="en-US" sz="2000" dirty="0"/>
          </a:p>
        </p:txBody>
      </p:sp>
    </p:spTree>
    <p:extLst>
      <p:ext uri="{BB962C8B-B14F-4D97-AF65-F5344CB8AC3E}">
        <p14:creationId xmlns:p14="http://schemas.microsoft.com/office/powerpoint/2010/main" val="3496148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3" name="スライド番号プレースホルダー 2"/>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14</a:t>
            </a:fld>
            <a:endParaRPr lang="ja-JP" altLang="en-US" dirty="0">
              <a:solidFill>
                <a:srgbClr val="002060">
                  <a:tint val="75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7" y="154237"/>
            <a:ext cx="9055864" cy="662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360144" y="242371"/>
            <a:ext cx="554960" cy="369332"/>
          </a:xfrm>
          <a:prstGeom prst="rect">
            <a:avLst/>
          </a:prstGeom>
          <a:solidFill>
            <a:schemeClr val="bg1"/>
          </a:solidFill>
        </p:spPr>
        <p:txBody>
          <a:bodyPr wrap="none" rtlCol="0">
            <a:spAutoFit/>
          </a:bodyPr>
          <a:lstStyle/>
          <a:p>
            <a:r>
              <a:rPr kumimoji="1" lang="en-US" altLang="ja-JP" dirty="0" smtClean="0"/>
              <a:t>       </a:t>
            </a:r>
            <a:endParaRPr kumimoji="1" lang="ja-JP" altLang="en-US" dirty="0"/>
          </a:p>
        </p:txBody>
      </p:sp>
      <p:sp>
        <p:nvSpPr>
          <p:cNvPr id="6" name="スライド番号プレースホルダー 4"/>
          <p:cNvSpPr txBox="1">
            <a:spLocks/>
          </p:cNvSpPr>
          <p:nvPr/>
        </p:nvSpPr>
        <p:spPr>
          <a:xfrm>
            <a:off x="6872693"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91213A-EAFA-4C85-9C2C-DE13BDC6765D}" type="slidenum">
              <a:rPr lang="ja-JP" altLang="en-US" sz="2000" smtClean="0">
                <a:solidFill>
                  <a:schemeClr val="tx1"/>
                </a:solidFill>
              </a:rPr>
              <a:pPr/>
              <a:t>14</a:t>
            </a:fld>
            <a:endParaRPr lang="ja-JP" altLang="en-US" sz="2000" dirty="0">
              <a:solidFill>
                <a:schemeClr val="tx1"/>
              </a:solidFill>
            </a:endParaRPr>
          </a:p>
        </p:txBody>
      </p:sp>
    </p:spTree>
    <p:extLst>
      <p:ext uri="{BB962C8B-B14F-4D97-AF65-F5344CB8AC3E}">
        <p14:creationId xmlns:p14="http://schemas.microsoft.com/office/powerpoint/2010/main" val="2481759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3" name="スライド番号プレースホルダー 2"/>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15</a:t>
            </a:fld>
            <a:endParaRPr lang="ja-JP" altLang="en-US" dirty="0">
              <a:solidFill>
                <a:srgbClr val="002060">
                  <a:tint val="75000"/>
                </a:srgb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1" y="66100"/>
            <a:ext cx="9031879" cy="670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円/楕円 5"/>
          <p:cNvSpPr/>
          <p:nvPr/>
        </p:nvSpPr>
        <p:spPr>
          <a:xfrm>
            <a:off x="8449951" y="6279614"/>
            <a:ext cx="457200" cy="242383"/>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4"/>
          <p:cNvSpPr txBox="1">
            <a:spLocks/>
          </p:cNvSpPr>
          <p:nvPr/>
        </p:nvSpPr>
        <p:spPr>
          <a:xfrm>
            <a:off x="6872693"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91213A-EAFA-4C85-9C2C-DE13BDC6765D}" type="slidenum">
              <a:rPr lang="ja-JP" altLang="en-US" sz="2000" smtClean="0">
                <a:solidFill>
                  <a:schemeClr val="tx1"/>
                </a:solidFill>
              </a:rPr>
              <a:pPr/>
              <a:t>15</a:t>
            </a:fld>
            <a:endParaRPr lang="ja-JP" altLang="en-US" sz="2000" dirty="0">
              <a:solidFill>
                <a:schemeClr val="tx1"/>
              </a:solidFill>
            </a:endParaRPr>
          </a:p>
        </p:txBody>
      </p:sp>
      <p:sp>
        <p:nvSpPr>
          <p:cNvPr id="7" name="テキスト ボックス 6"/>
          <p:cNvSpPr txBox="1"/>
          <p:nvPr/>
        </p:nvSpPr>
        <p:spPr>
          <a:xfrm>
            <a:off x="3374264" y="190855"/>
            <a:ext cx="463639" cy="369332"/>
          </a:xfrm>
          <a:prstGeom prst="rect">
            <a:avLst/>
          </a:prstGeom>
          <a:solidFill>
            <a:schemeClr val="bg1"/>
          </a:solidFill>
        </p:spPr>
        <p:txBody>
          <a:bodyPr wrap="square" rtlCol="0">
            <a:spAutoFit/>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2931933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4" name="テキスト ボックス 3"/>
          <p:cNvSpPr txBox="1"/>
          <p:nvPr/>
        </p:nvSpPr>
        <p:spPr>
          <a:xfrm>
            <a:off x="5016" y="-8190"/>
            <a:ext cx="9138984" cy="584775"/>
          </a:xfrm>
          <a:prstGeom prst="rect">
            <a:avLst/>
          </a:prstGeom>
          <a:solidFill>
            <a:schemeClr val="tx2">
              <a:lumMod val="40000"/>
              <a:lumOff val="60000"/>
            </a:schemeClr>
          </a:solidFill>
        </p:spPr>
        <p:txBody>
          <a:bodyPr wrap="square" rtlCol="0">
            <a:spAutoFit/>
          </a:bodyPr>
          <a:lstStyle/>
          <a:p>
            <a:pPr algn="ctr"/>
            <a:r>
              <a:rPr lang="ja-JP" altLang="en-US" sz="3200" dirty="0" smtClean="0">
                <a:solidFill>
                  <a:prstClr val="white"/>
                </a:solidFill>
              </a:rPr>
              <a:t>　耐震改修促進法　　</a:t>
            </a:r>
            <a:r>
              <a:rPr lang="en-US" altLang="ja-JP" sz="3200" dirty="0" smtClean="0">
                <a:solidFill>
                  <a:prstClr val="white"/>
                </a:solidFill>
              </a:rPr>
              <a:t>2013.7</a:t>
            </a:r>
            <a:r>
              <a:rPr lang="ja-JP" altLang="en-US" sz="3200" dirty="0" smtClean="0">
                <a:solidFill>
                  <a:prstClr val="white"/>
                </a:solidFill>
              </a:rPr>
              <a:t>　（</a:t>
            </a:r>
            <a:r>
              <a:rPr lang="en-US" altLang="ja-JP" sz="3200" dirty="0" smtClean="0">
                <a:solidFill>
                  <a:prstClr val="white"/>
                </a:solidFill>
              </a:rPr>
              <a:t>11</a:t>
            </a:r>
            <a:r>
              <a:rPr lang="ja-JP" altLang="en-US" sz="3200" dirty="0" smtClean="0">
                <a:solidFill>
                  <a:prstClr val="white"/>
                </a:solidFill>
              </a:rPr>
              <a:t>月施行）</a:t>
            </a:r>
            <a:endParaRPr lang="ja-JP" altLang="en-US" sz="3200" dirty="0">
              <a:solidFill>
                <a:prstClr val="white"/>
              </a:solidFill>
            </a:endParaRPr>
          </a:p>
        </p:txBody>
      </p:sp>
      <p:sp>
        <p:nvSpPr>
          <p:cNvPr id="5" name="テキスト ボックス 4"/>
          <p:cNvSpPr txBox="1"/>
          <p:nvPr/>
        </p:nvSpPr>
        <p:spPr>
          <a:xfrm>
            <a:off x="1187624" y="725327"/>
            <a:ext cx="7128792" cy="3711785"/>
          </a:xfrm>
          <a:prstGeom prst="rect">
            <a:avLst/>
          </a:prstGeom>
          <a:noFill/>
        </p:spPr>
        <p:txBody>
          <a:bodyPr wrap="square" rtlCol="0">
            <a:spAutoFit/>
          </a:bodyPr>
          <a:lstStyle/>
          <a:p>
            <a:pPr>
              <a:lnSpc>
                <a:spcPct val="120000"/>
              </a:lnSpc>
            </a:pPr>
            <a:r>
              <a:rPr lang="ja-JP" altLang="en-US" sz="2800" dirty="0" smtClean="0">
                <a:solidFill>
                  <a:srgbClr val="FFFF00"/>
                </a:solidFill>
              </a:rPr>
              <a:t>耐震診断の義務化と、自治体による公表</a:t>
            </a:r>
            <a:endParaRPr lang="en-US" altLang="ja-JP" sz="2800" dirty="0" smtClean="0">
              <a:solidFill>
                <a:srgbClr val="FFFF00"/>
              </a:solidFill>
            </a:endParaRPr>
          </a:p>
          <a:p>
            <a:pPr>
              <a:lnSpc>
                <a:spcPct val="120000"/>
              </a:lnSpc>
            </a:pPr>
            <a:r>
              <a:rPr lang="ja-JP" altLang="en-US" sz="2800" dirty="0" smtClean="0">
                <a:solidFill>
                  <a:prstClr val="white"/>
                </a:solidFill>
              </a:rPr>
              <a:t>　　・ 多数の人が利用する施設</a:t>
            </a:r>
            <a:endParaRPr lang="en-US" altLang="ja-JP" sz="2800" dirty="0" smtClean="0">
              <a:solidFill>
                <a:prstClr val="white"/>
              </a:solidFill>
            </a:endParaRPr>
          </a:p>
          <a:p>
            <a:pPr>
              <a:lnSpc>
                <a:spcPct val="120000"/>
              </a:lnSpc>
            </a:pPr>
            <a:r>
              <a:rPr lang="en-US" altLang="ja-JP" sz="2800" dirty="0">
                <a:solidFill>
                  <a:prstClr val="white"/>
                </a:solidFill>
              </a:rPr>
              <a:t> </a:t>
            </a:r>
            <a:r>
              <a:rPr lang="en-US" altLang="ja-JP" sz="2800" dirty="0" smtClean="0">
                <a:solidFill>
                  <a:prstClr val="white"/>
                </a:solidFill>
              </a:rPr>
              <a:t>     </a:t>
            </a:r>
            <a:r>
              <a:rPr lang="ja-JP" altLang="en-US" sz="2800" dirty="0" smtClean="0">
                <a:solidFill>
                  <a:prstClr val="white"/>
                </a:solidFill>
              </a:rPr>
              <a:t>　</a:t>
            </a:r>
            <a:r>
              <a:rPr lang="en-US" altLang="ja-JP" sz="2800" dirty="0" smtClean="0">
                <a:solidFill>
                  <a:prstClr val="white"/>
                </a:solidFill>
              </a:rPr>
              <a:t>    </a:t>
            </a:r>
            <a:r>
              <a:rPr lang="ja-JP" altLang="en-US" sz="2800" dirty="0" smtClean="0">
                <a:solidFill>
                  <a:prstClr val="white"/>
                </a:solidFill>
              </a:rPr>
              <a:t>病院、劇場など</a:t>
            </a:r>
            <a:endParaRPr lang="en-US" altLang="ja-JP" sz="2800" dirty="0" smtClean="0">
              <a:solidFill>
                <a:prstClr val="white"/>
              </a:solidFill>
            </a:endParaRPr>
          </a:p>
          <a:p>
            <a:pPr>
              <a:lnSpc>
                <a:spcPct val="120000"/>
              </a:lnSpc>
            </a:pPr>
            <a:r>
              <a:rPr lang="ja-JP" altLang="en-US" sz="2800" dirty="0">
                <a:solidFill>
                  <a:prstClr val="white"/>
                </a:solidFill>
              </a:rPr>
              <a:t>　</a:t>
            </a:r>
            <a:r>
              <a:rPr lang="ja-JP" altLang="en-US" sz="2800" dirty="0" smtClean="0">
                <a:solidFill>
                  <a:prstClr val="white"/>
                </a:solidFill>
              </a:rPr>
              <a:t>　　　 小学校、老人ホームなど</a:t>
            </a:r>
            <a:endParaRPr lang="en-US" altLang="ja-JP" sz="2800" dirty="0" smtClean="0">
              <a:solidFill>
                <a:prstClr val="white"/>
              </a:solidFill>
            </a:endParaRPr>
          </a:p>
          <a:p>
            <a:pPr>
              <a:lnSpc>
                <a:spcPct val="120000"/>
              </a:lnSpc>
            </a:pPr>
            <a:r>
              <a:rPr lang="en-US" altLang="ja-JP" sz="2800" dirty="0">
                <a:solidFill>
                  <a:prstClr val="white"/>
                </a:solidFill>
              </a:rPr>
              <a:t> </a:t>
            </a:r>
            <a:r>
              <a:rPr lang="en-US" altLang="ja-JP" sz="2800" dirty="0" smtClean="0">
                <a:solidFill>
                  <a:prstClr val="white"/>
                </a:solidFill>
              </a:rPr>
              <a:t>        </a:t>
            </a:r>
            <a:r>
              <a:rPr lang="ja-JP" altLang="en-US" sz="2800" dirty="0" smtClean="0">
                <a:solidFill>
                  <a:prstClr val="white"/>
                </a:solidFill>
              </a:rPr>
              <a:t>　</a:t>
            </a:r>
            <a:r>
              <a:rPr lang="en-US" altLang="ja-JP" sz="2800" dirty="0" smtClean="0">
                <a:solidFill>
                  <a:prstClr val="white"/>
                </a:solidFill>
              </a:rPr>
              <a:t> </a:t>
            </a:r>
            <a:r>
              <a:rPr lang="ja-JP" altLang="en-US" sz="2800" dirty="0" smtClean="0">
                <a:solidFill>
                  <a:prstClr val="white"/>
                </a:solidFill>
              </a:rPr>
              <a:t>鉄道、電力、通信施設など</a:t>
            </a:r>
            <a:r>
              <a:rPr lang="ja-JP" altLang="en-US" sz="2800" dirty="0">
                <a:solidFill>
                  <a:prstClr val="white"/>
                </a:solidFill>
              </a:rPr>
              <a:t>　</a:t>
            </a:r>
            <a:r>
              <a:rPr lang="ja-JP" altLang="en-US" sz="2800" dirty="0" smtClean="0">
                <a:solidFill>
                  <a:prstClr val="white"/>
                </a:solidFill>
              </a:rPr>
              <a:t>　　</a:t>
            </a:r>
            <a:endParaRPr lang="en-US" altLang="ja-JP" sz="2800" dirty="0" smtClean="0">
              <a:solidFill>
                <a:prstClr val="white"/>
              </a:solidFill>
            </a:endParaRPr>
          </a:p>
          <a:p>
            <a:pPr>
              <a:lnSpc>
                <a:spcPct val="120000"/>
              </a:lnSpc>
            </a:pPr>
            <a:r>
              <a:rPr lang="ja-JP" altLang="en-US" sz="2800" dirty="0">
                <a:solidFill>
                  <a:prstClr val="white"/>
                </a:solidFill>
              </a:rPr>
              <a:t>　</a:t>
            </a:r>
            <a:r>
              <a:rPr lang="ja-JP" altLang="en-US" sz="2800" dirty="0" smtClean="0">
                <a:solidFill>
                  <a:prstClr val="white"/>
                </a:solidFill>
              </a:rPr>
              <a:t>　・ 緊急避難路沿道建築物</a:t>
            </a:r>
            <a:endParaRPr lang="en-US" altLang="ja-JP" sz="2800" dirty="0" smtClean="0">
              <a:solidFill>
                <a:prstClr val="white"/>
              </a:solidFill>
            </a:endParaRPr>
          </a:p>
          <a:p>
            <a:pPr>
              <a:lnSpc>
                <a:spcPct val="120000"/>
              </a:lnSpc>
            </a:pPr>
            <a:r>
              <a:rPr lang="ja-JP" altLang="en-US" sz="2800" dirty="0">
                <a:solidFill>
                  <a:prstClr val="white"/>
                </a:solidFill>
              </a:rPr>
              <a:t>　</a:t>
            </a:r>
            <a:r>
              <a:rPr lang="ja-JP" altLang="en-US" sz="2800" dirty="0" smtClean="0">
                <a:solidFill>
                  <a:prstClr val="white"/>
                </a:solidFill>
              </a:rPr>
              <a:t>　・ 庁舎、防災拠点、避難所など</a:t>
            </a:r>
            <a:endParaRPr lang="en-US" altLang="ja-JP" sz="2800" dirty="0" smtClean="0">
              <a:solidFill>
                <a:prstClr val="white"/>
              </a:solidFill>
            </a:endParaRPr>
          </a:p>
        </p:txBody>
      </p:sp>
      <p:sp>
        <p:nvSpPr>
          <p:cNvPr id="9" name="テキスト ボックス 8"/>
          <p:cNvSpPr txBox="1"/>
          <p:nvPr/>
        </p:nvSpPr>
        <p:spPr>
          <a:xfrm>
            <a:off x="683568" y="4449769"/>
            <a:ext cx="7776863" cy="2160591"/>
          </a:xfrm>
          <a:prstGeom prst="rect">
            <a:avLst/>
          </a:prstGeom>
          <a:noFill/>
          <a:ln>
            <a:solidFill>
              <a:schemeClr val="bg1"/>
            </a:solidFill>
          </a:ln>
        </p:spPr>
        <p:txBody>
          <a:bodyPr wrap="square" rtlCol="0">
            <a:spAutoFit/>
          </a:bodyPr>
          <a:lstStyle/>
          <a:p>
            <a:pPr>
              <a:lnSpc>
                <a:spcPct val="120000"/>
              </a:lnSpc>
            </a:pPr>
            <a:r>
              <a:rPr lang="ja-JP" altLang="en-US" sz="2800" dirty="0" smtClean="0">
                <a:solidFill>
                  <a:prstClr val="white"/>
                </a:solidFill>
              </a:rPr>
              <a:t>国による費用補助</a:t>
            </a:r>
            <a:endParaRPr lang="en-US" altLang="ja-JP" sz="2800" dirty="0" smtClean="0">
              <a:solidFill>
                <a:prstClr val="white"/>
              </a:solidFill>
            </a:endParaRPr>
          </a:p>
          <a:p>
            <a:pPr>
              <a:lnSpc>
                <a:spcPct val="120000"/>
              </a:lnSpc>
            </a:pPr>
            <a:r>
              <a:rPr lang="ja-JP" altLang="en-US" sz="2800" dirty="0">
                <a:solidFill>
                  <a:prstClr val="white"/>
                </a:solidFill>
              </a:rPr>
              <a:t>　</a:t>
            </a:r>
            <a:r>
              <a:rPr lang="ja-JP" altLang="en-US" sz="2800" dirty="0" smtClean="0">
                <a:solidFill>
                  <a:prstClr val="white"/>
                </a:solidFill>
              </a:rPr>
              <a:t>　耐震診断（補助率</a:t>
            </a:r>
            <a:r>
              <a:rPr lang="ja-JP" altLang="en-US" sz="2800" dirty="0">
                <a:solidFill>
                  <a:prstClr val="white"/>
                </a:solidFill>
              </a:rPr>
              <a:t>　</a:t>
            </a:r>
            <a:r>
              <a:rPr lang="en-US" altLang="ja-JP" sz="2800" dirty="0" smtClean="0">
                <a:solidFill>
                  <a:prstClr val="white"/>
                </a:solidFill>
              </a:rPr>
              <a:t>1/3</a:t>
            </a:r>
            <a:r>
              <a:rPr lang="ja-JP" altLang="en-US" sz="2800" dirty="0" smtClean="0">
                <a:solidFill>
                  <a:prstClr val="white"/>
                </a:solidFill>
              </a:rPr>
              <a:t>）、耐震改修（</a:t>
            </a:r>
            <a:r>
              <a:rPr lang="en-US" altLang="ja-JP" sz="2800" dirty="0" smtClean="0">
                <a:solidFill>
                  <a:prstClr val="white"/>
                </a:solidFill>
              </a:rPr>
              <a:t>1/3</a:t>
            </a:r>
            <a:r>
              <a:rPr lang="ja-JP" altLang="en-US" sz="2800" dirty="0">
                <a:solidFill>
                  <a:prstClr val="white"/>
                </a:solidFill>
              </a:rPr>
              <a:t>～</a:t>
            </a:r>
            <a:r>
              <a:rPr lang="en-US" altLang="ja-JP" sz="2800" dirty="0" smtClean="0">
                <a:solidFill>
                  <a:prstClr val="white"/>
                </a:solidFill>
              </a:rPr>
              <a:t>2/5</a:t>
            </a:r>
            <a:r>
              <a:rPr lang="ja-JP" altLang="en-US" sz="2800" dirty="0" smtClean="0">
                <a:solidFill>
                  <a:prstClr val="white"/>
                </a:solidFill>
              </a:rPr>
              <a:t>）</a:t>
            </a:r>
            <a:endParaRPr lang="en-US" altLang="ja-JP" sz="2800" dirty="0" smtClean="0">
              <a:solidFill>
                <a:prstClr val="white"/>
              </a:solidFill>
            </a:endParaRPr>
          </a:p>
          <a:p>
            <a:pPr>
              <a:lnSpc>
                <a:spcPct val="120000"/>
              </a:lnSpc>
            </a:pPr>
            <a:r>
              <a:rPr lang="ja-JP" altLang="en-US" sz="2800" dirty="0" smtClean="0">
                <a:solidFill>
                  <a:prstClr val="white"/>
                </a:solidFill>
              </a:rPr>
              <a:t>インセンテイブ</a:t>
            </a:r>
            <a:endParaRPr lang="en-US" altLang="ja-JP" sz="2800" dirty="0" smtClean="0">
              <a:solidFill>
                <a:prstClr val="white"/>
              </a:solidFill>
            </a:endParaRPr>
          </a:p>
          <a:p>
            <a:pPr>
              <a:lnSpc>
                <a:spcPct val="120000"/>
              </a:lnSpc>
            </a:pPr>
            <a:r>
              <a:rPr lang="ja-JP" altLang="en-US" sz="2800" dirty="0" smtClean="0">
                <a:solidFill>
                  <a:prstClr val="white"/>
                </a:solidFill>
              </a:rPr>
              <a:t>　　</a:t>
            </a:r>
            <a:r>
              <a:rPr lang="ja-JP" altLang="en-US" sz="2800" dirty="0">
                <a:solidFill>
                  <a:prstClr val="white"/>
                </a:solidFill>
              </a:rPr>
              <a:t>建蔽率・容積率</a:t>
            </a:r>
            <a:r>
              <a:rPr lang="ja-JP" altLang="en-US" sz="2800" dirty="0" smtClean="0">
                <a:solidFill>
                  <a:prstClr val="white"/>
                </a:solidFill>
              </a:rPr>
              <a:t>の割り増し、安全</a:t>
            </a:r>
            <a:r>
              <a:rPr lang="ja-JP" altLang="en-US" sz="2800" dirty="0">
                <a:solidFill>
                  <a:prstClr val="white"/>
                </a:solidFill>
              </a:rPr>
              <a:t>な施設</a:t>
            </a:r>
            <a:r>
              <a:rPr lang="ja-JP" altLang="en-US" sz="2800" dirty="0" smtClean="0">
                <a:solidFill>
                  <a:prstClr val="white"/>
                </a:solidFill>
              </a:rPr>
              <a:t>の認定</a:t>
            </a:r>
            <a:endParaRPr lang="ja-JP" altLang="en-US" sz="2800" dirty="0">
              <a:solidFill>
                <a:srgbClr val="002060"/>
              </a:solidFill>
            </a:endParaRPr>
          </a:p>
        </p:txBody>
      </p:sp>
      <p:sp>
        <p:nvSpPr>
          <p:cNvPr id="7" name="スライド番号プレースホルダー 6"/>
          <p:cNvSpPr txBox="1">
            <a:spLocks/>
          </p:cNvSpPr>
          <p:nvPr/>
        </p:nvSpPr>
        <p:spPr>
          <a:xfrm>
            <a:off x="8477448" y="6381328"/>
            <a:ext cx="504056" cy="432048"/>
          </a:xfrm>
          <a:prstGeom prst="rect">
            <a:avLst/>
          </a:prstGeom>
          <a:solidFill>
            <a:srgbClr val="002060"/>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prstClr val="white"/>
                </a:solidFill>
              </a:rPr>
              <a:pPr/>
              <a:t>16</a:t>
            </a:fld>
            <a:endParaRPr lang="ja-JP" altLang="en-US" sz="2000" dirty="0">
              <a:solidFill>
                <a:prstClr val="white"/>
              </a:solidFill>
            </a:endParaRPr>
          </a:p>
        </p:txBody>
      </p:sp>
    </p:spTree>
    <p:extLst>
      <p:ext uri="{BB962C8B-B14F-4D97-AF65-F5344CB8AC3E}">
        <p14:creationId xmlns:p14="http://schemas.microsoft.com/office/powerpoint/2010/main" val="2044381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3" name="スライド番号プレースホルダー 2"/>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17</a:t>
            </a:fld>
            <a:endParaRPr lang="ja-JP" altLang="en-US" dirty="0">
              <a:solidFill>
                <a:srgbClr val="002060">
                  <a:tint val="75000"/>
                </a:srgbClr>
              </a:solidFill>
            </a:endParaRPr>
          </a:p>
        </p:txBody>
      </p:sp>
      <p:sp>
        <p:nvSpPr>
          <p:cNvPr id="4" name="テキスト ボックス 3"/>
          <p:cNvSpPr txBox="1"/>
          <p:nvPr/>
        </p:nvSpPr>
        <p:spPr>
          <a:xfrm>
            <a:off x="1630" y="-41148"/>
            <a:ext cx="9142370" cy="721700"/>
          </a:xfrm>
          <a:prstGeom prst="rect">
            <a:avLst/>
          </a:prstGeom>
          <a:solidFill>
            <a:schemeClr val="tx2">
              <a:lumMod val="40000"/>
              <a:lumOff val="60000"/>
            </a:schemeClr>
          </a:solidFill>
        </p:spPr>
        <p:txBody>
          <a:bodyPr wrap="square" tIns="144000" bIns="144000" rtlCol="0" anchor="ctr">
            <a:spAutoFit/>
          </a:bodyPr>
          <a:lstStyle/>
          <a:p>
            <a:r>
              <a:rPr lang="ja-JP" altLang="en-US" sz="2800" dirty="0" smtClean="0">
                <a:solidFill>
                  <a:prstClr val="white"/>
                </a:solidFill>
              </a:rPr>
              <a:t>インフラ老朽化対策等の推進に関する関係省庁連絡会議</a:t>
            </a:r>
            <a:endParaRPr lang="ja-JP" altLang="en-US" sz="2800" dirty="0">
              <a:solidFill>
                <a:prstClr val="white"/>
              </a:solidFill>
            </a:endParaRPr>
          </a:p>
        </p:txBody>
      </p:sp>
      <p:sp>
        <p:nvSpPr>
          <p:cNvPr id="5" name="テキスト ボックス 4"/>
          <p:cNvSpPr txBox="1"/>
          <p:nvPr/>
        </p:nvSpPr>
        <p:spPr>
          <a:xfrm>
            <a:off x="170729" y="980905"/>
            <a:ext cx="8833635" cy="5262979"/>
          </a:xfrm>
          <a:prstGeom prst="rect">
            <a:avLst/>
          </a:prstGeom>
          <a:noFill/>
        </p:spPr>
        <p:txBody>
          <a:bodyPr wrap="square" rtlCol="0">
            <a:spAutoFit/>
          </a:bodyPr>
          <a:lstStyle/>
          <a:p>
            <a:r>
              <a:rPr lang="ja-JP" altLang="en-US" sz="2800" dirty="0" smtClean="0">
                <a:solidFill>
                  <a:prstClr val="white"/>
                </a:solidFill>
              </a:rPr>
              <a:t>インフラ長寿命化基本計画　</a:t>
            </a:r>
            <a:r>
              <a:rPr lang="en-US" altLang="ja-JP" sz="2800" dirty="0" smtClean="0">
                <a:solidFill>
                  <a:prstClr val="white"/>
                </a:solidFill>
              </a:rPr>
              <a:t>2013.11 </a:t>
            </a:r>
          </a:p>
          <a:p>
            <a:r>
              <a:rPr lang="en-US" altLang="ja-JP" sz="2800" dirty="0" smtClean="0">
                <a:solidFill>
                  <a:prstClr val="white"/>
                </a:solidFill>
              </a:rPr>
              <a:t>      </a:t>
            </a:r>
            <a:r>
              <a:rPr lang="ja-JP" altLang="en-US" sz="2800" dirty="0" smtClean="0">
                <a:solidFill>
                  <a:prstClr val="white"/>
                </a:solidFill>
              </a:rPr>
              <a:t>・ 行動計画</a:t>
            </a:r>
            <a:endParaRPr lang="en-US" altLang="ja-JP" sz="2800" dirty="0" smtClean="0">
              <a:solidFill>
                <a:prstClr val="white"/>
              </a:solidFill>
            </a:endParaRPr>
          </a:p>
          <a:p>
            <a:r>
              <a:rPr lang="ja-JP" altLang="en-US" sz="2800" dirty="0">
                <a:solidFill>
                  <a:prstClr val="white"/>
                </a:solidFill>
              </a:rPr>
              <a:t>　</a:t>
            </a:r>
            <a:r>
              <a:rPr lang="ja-JP" altLang="en-US" sz="2800" dirty="0" smtClean="0">
                <a:solidFill>
                  <a:prstClr val="white"/>
                </a:solidFill>
              </a:rPr>
              <a:t>　・ 個別施設ごとの長寿命化計画</a:t>
            </a:r>
            <a:endParaRPr lang="en-US" altLang="ja-JP" sz="2800" dirty="0" smtClean="0">
              <a:solidFill>
                <a:prstClr val="white"/>
              </a:solidFill>
            </a:endParaRPr>
          </a:p>
          <a:p>
            <a:pPr>
              <a:lnSpc>
                <a:spcPct val="200000"/>
              </a:lnSpc>
            </a:pPr>
            <a:r>
              <a:rPr lang="ja-JP" altLang="en-US" sz="2800" dirty="0">
                <a:solidFill>
                  <a:prstClr val="white"/>
                </a:solidFill>
              </a:rPr>
              <a:t>目標年次までに</a:t>
            </a:r>
            <a:endParaRPr lang="en-US" altLang="ja-JP" sz="2800" dirty="0" smtClean="0">
              <a:solidFill>
                <a:prstClr val="white"/>
              </a:solidFill>
            </a:endParaRPr>
          </a:p>
          <a:p>
            <a:r>
              <a:rPr lang="ja-JP" altLang="en-US" sz="2800" dirty="0" smtClean="0">
                <a:solidFill>
                  <a:prstClr val="white"/>
                </a:solidFill>
              </a:rPr>
              <a:t>　　・ 重大事故０の達成</a:t>
            </a:r>
            <a:endParaRPr lang="en-US" altLang="ja-JP" sz="2800" dirty="0" smtClean="0">
              <a:solidFill>
                <a:prstClr val="white"/>
              </a:solidFill>
            </a:endParaRPr>
          </a:p>
          <a:p>
            <a:r>
              <a:rPr lang="ja-JP" altLang="en-US" sz="2800" dirty="0">
                <a:solidFill>
                  <a:prstClr val="white"/>
                </a:solidFill>
              </a:rPr>
              <a:t>　</a:t>
            </a:r>
            <a:r>
              <a:rPr lang="ja-JP" altLang="en-US" sz="2800" dirty="0" smtClean="0">
                <a:solidFill>
                  <a:prstClr val="white"/>
                </a:solidFill>
              </a:rPr>
              <a:t>　・ 重要インフラ、老朽インフラにセンサーやロボット配置</a:t>
            </a:r>
            <a:endParaRPr lang="en-US" altLang="ja-JP" sz="2800" dirty="0" smtClean="0">
              <a:solidFill>
                <a:prstClr val="white"/>
              </a:solidFill>
            </a:endParaRPr>
          </a:p>
          <a:p>
            <a:r>
              <a:rPr lang="en-US" altLang="ja-JP" sz="2800" dirty="0">
                <a:solidFill>
                  <a:prstClr val="white"/>
                </a:solidFill>
              </a:rPr>
              <a:t> </a:t>
            </a:r>
            <a:r>
              <a:rPr lang="en-US" altLang="ja-JP" sz="2800" dirty="0" smtClean="0">
                <a:solidFill>
                  <a:prstClr val="white"/>
                </a:solidFill>
              </a:rPr>
              <a:t>     </a:t>
            </a:r>
            <a:r>
              <a:rPr lang="ja-JP" altLang="en-US" sz="2800" dirty="0" smtClean="0">
                <a:solidFill>
                  <a:prstClr val="white"/>
                </a:solidFill>
              </a:rPr>
              <a:t>・ 新材料の開発</a:t>
            </a:r>
            <a:endParaRPr lang="en-US" altLang="ja-JP" sz="2800" dirty="0" smtClean="0">
              <a:solidFill>
                <a:prstClr val="white"/>
              </a:solidFill>
            </a:endParaRPr>
          </a:p>
          <a:p>
            <a:r>
              <a:rPr lang="ja-JP" altLang="en-US" sz="2800" dirty="0">
                <a:solidFill>
                  <a:prstClr val="white"/>
                </a:solidFill>
              </a:rPr>
              <a:t>　</a:t>
            </a:r>
            <a:r>
              <a:rPr lang="ja-JP" altLang="en-US" sz="2800" dirty="0" smtClean="0">
                <a:solidFill>
                  <a:prstClr val="white"/>
                </a:solidFill>
              </a:rPr>
              <a:t>　・ データベース</a:t>
            </a:r>
            <a:r>
              <a:rPr lang="ja-JP" altLang="en-US" sz="2800" dirty="0">
                <a:solidFill>
                  <a:prstClr val="white"/>
                </a:solidFill>
              </a:rPr>
              <a:t>、</a:t>
            </a:r>
            <a:r>
              <a:rPr lang="ja-JP" altLang="en-US" sz="2800" dirty="0" smtClean="0">
                <a:solidFill>
                  <a:prstClr val="white"/>
                </a:solidFill>
              </a:rPr>
              <a:t>プラットフォーム</a:t>
            </a:r>
            <a:r>
              <a:rPr lang="ja-JP" altLang="en-US" sz="2800" dirty="0">
                <a:solidFill>
                  <a:prstClr val="white"/>
                </a:solidFill>
              </a:rPr>
              <a:t>の構築と共用</a:t>
            </a:r>
            <a:r>
              <a:rPr lang="ja-JP" altLang="en-US" sz="2800" dirty="0" smtClean="0">
                <a:solidFill>
                  <a:prstClr val="white"/>
                </a:solidFill>
              </a:rPr>
              <a:t>活用化</a:t>
            </a:r>
            <a:endParaRPr lang="en-US" altLang="ja-JP" sz="2800" dirty="0" smtClean="0">
              <a:solidFill>
                <a:prstClr val="white"/>
              </a:solidFill>
            </a:endParaRPr>
          </a:p>
          <a:p>
            <a:pPr>
              <a:lnSpc>
                <a:spcPct val="200000"/>
              </a:lnSpc>
            </a:pPr>
            <a:r>
              <a:rPr lang="ja-JP" altLang="en-US" sz="2800" dirty="0" smtClean="0">
                <a:solidFill>
                  <a:prstClr val="white"/>
                </a:solidFill>
              </a:rPr>
              <a:t>維持</a:t>
            </a:r>
            <a:r>
              <a:rPr lang="ja-JP" altLang="en-US" sz="2800" dirty="0">
                <a:solidFill>
                  <a:prstClr val="white"/>
                </a:solidFill>
              </a:rPr>
              <a:t>管理に</a:t>
            </a:r>
            <a:r>
              <a:rPr lang="ja-JP" altLang="en-US" sz="2800" dirty="0" smtClean="0">
                <a:solidFill>
                  <a:prstClr val="white"/>
                </a:solidFill>
              </a:rPr>
              <a:t>かかわる</a:t>
            </a:r>
            <a:r>
              <a:rPr lang="ja-JP" altLang="en-US" sz="2800" dirty="0">
                <a:solidFill>
                  <a:prstClr val="white"/>
                </a:solidFill>
              </a:rPr>
              <a:t>法律</a:t>
            </a:r>
            <a:r>
              <a:rPr lang="ja-JP" altLang="en-US" sz="2800" dirty="0" smtClean="0">
                <a:solidFill>
                  <a:prstClr val="white"/>
                </a:solidFill>
              </a:rPr>
              <a:t>改正</a:t>
            </a:r>
            <a:endParaRPr lang="en-US" altLang="ja-JP" sz="2800" dirty="0" smtClean="0">
              <a:solidFill>
                <a:prstClr val="white"/>
              </a:solidFill>
            </a:endParaRPr>
          </a:p>
          <a:p>
            <a:r>
              <a:rPr lang="ja-JP" altLang="en-US" sz="2800" dirty="0">
                <a:solidFill>
                  <a:prstClr val="white"/>
                </a:solidFill>
              </a:rPr>
              <a:t>　</a:t>
            </a:r>
            <a:r>
              <a:rPr lang="ja-JP" altLang="en-US" sz="2800" dirty="0" smtClean="0">
                <a:solidFill>
                  <a:prstClr val="white"/>
                </a:solidFill>
              </a:rPr>
              <a:t>　・ 道路、港湾、空港、鉄道、河川</a:t>
            </a:r>
            <a:r>
              <a:rPr lang="en-US" altLang="ja-JP" sz="2800" dirty="0" smtClean="0">
                <a:solidFill>
                  <a:prstClr val="white"/>
                </a:solidFill>
              </a:rPr>
              <a:t>,</a:t>
            </a:r>
            <a:r>
              <a:rPr lang="ja-JP" altLang="en-US" sz="2800" dirty="0" smtClean="0">
                <a:solidFill>
                  <a:prstClr val="white"/>
                </a:solidFill>
              </a:rPr>
              <a:t>　</a:t>
            </a:r>
            <a:r>
              <a:rPr lang="en-US" altLang="ja-JP" sz="2800" dirty="0" smtClean="0">
                <a:solidFill>
                  <a:prstClr val="white"/>
                </a:solidFill>
              </a:rPr>
              <a:t>etc.</a:t>
            </a:r>
          </a:p>
        </p:txBody>
      </p:sp>
      <p:sp>
        <p:nvSpPr>
          <p:cNvPr id="7" name="スライド番号プレースホルダー 6"/>
          <p:cNvSpPr txBox="1">
            <a:spLocks/>
          </p:cNvSpPr>
          <p:nvPr/>
        </p:nvSpPr>
        <p:spPr>
          <a:xfrm>
            <a:off x="8244408" y="6381328"/>
            <a:ext cx="720080" cy="432048"/>
          </a:xfrm>
          <a:prstGeom prst="rect">
            <a:avLst/>
          </a:prstGeom>
          <a:solidFill>
            <a:srgbClr val="002060"/>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prstClr val="white"/>
                </a:solidFill>
              </a:rPr>
              <a:pPr/>
              <a:t>17</a:t>
            </a:fld>
            <a:endParaRPr lang="ja-JP" altLang="en-US" sz="2000" dirty="0">
              <a:solidFill>
                <a:prstClr val="white"/>
              </a:solidFill>
            </a:endParaRPr>
          </a:p>
        </p:txBody>
      </p:sp>
    </p:spTree>
    <p:extLst>
      <p:ext uri="{BB962C8B-B14F-4D97-AF65-F5344CB8AC3E}">
        <p14:creationId xmlns:p14="http://schemas.microsoft.com/office/powerpoint/2010/main" val="1464235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3" name="スライド番号プレースホルダー 2"/>
          <p:cNvSpPr>
            <a:spLocks noGrp="1"/>
          </p:cNvSpPr>
          <p:nvPr>
            <p:ph type="sldNum" sz="quarter" idx="12"/>
          </p:nvPr>
        </p:nvSpPr>
        <p:spPr/>
        <p:txBody>
          <a:bodyPr/>
          <a:lstStyle/>
          <a:p>
            <a:fld id="{7B91213A-EAFA-4C85-9C2C-DE13BDC6765D}" type="slidenum">
              <a:rPr lang="ja-JP" altLang="en-US" smtClean="0">
                <a:solidFill>
                  <a:srgbClr val="002060">
                    <a:tint val="75000"/>
                  </a:srgbClr>
                </a:solidFill>
              </a:rPr>
              <a:pPr/>
              <a:t>18</a:t>
            </a:fld>
            <a:endParaRPr lang="ja-JP" altLang="en-US" dirty="0">
              <a:solidFill>
                <a:srgbClr val="002060">
                  <a:tint val="75000"/>
                </a:srgbClr>
              </a:solidFill>
            </a:endParaRPr>
          </a:p>
        </p:txBody>
      </p:sp>
      <p:sp>
        <p:nvSpPr>
          <p:cNvPr id="4" name="テキスト ボックス 3"/>
          <p:cNvSpPr txBox="1"/>
          <p:nvPr/>
        </p:nvSpPr>
        <p:spPr>
          <a:xfrm>
            <a:off x="1259632" y="3908663"/>
            <a:ext cx="6174784" cy="584775"/>
          </a:xfrm>
          <a:prstGeom prst="rect">
            <a:avLst/>
          </a:prstGeom>
          <a:solidFill>
            <a:schemeClr val="tx2">
              <a:lumMod val="40000"/>
              <a:lumOff val="60000"/>
            </a:schemeClr>
          </a:solidFill>
        </p:spPr>
        <p:txBody>
          <a:bodyPr wrap="square" rtlCol="0">
            <a:spAutoFit/>
          </a:bodyPr>
          <a:lstStyle/>
          <a:p>
            <a:pPr algn="ctr"/>
            <a:r>
              <a:rPr lang="ja-JP" altLang="en-US" sz="3200" dirty="0" smtClean="0">
                <a:solidFill>
                  <a:prstClr val="white"/>
                </a:solidFill>
              </a:rPr>
              <a:t>国土強靭化基本法　</a:t>
            </a:r>
            <a:r>
              <a:rPr lang="en-US" altLang="ja-JP" sz="3200" dirty="0" smtClean="0">
                <a:solidFill>
                  <a:prstClr val="white"/>
                </a:solidFill>
              </a:rPr>
              <a:t>2013.12</a:t>
            </a:r>
            <a:endParaRPr lang="ja-JP" altLang="en-US" sz="3200" dirty="0">
              <a:solidFill>
                <a:prstClr val="white"/>
              </a:solidFill>
            </a:endParaRPr>
          </a:p>
        </p:txBody>
      </p:sp>
      <p:sp>
        <p:nvSpPr>
          <p:cNvPr id="5" name="テキスト ボックス 4"/>
          <p:cNvSpPr txBox="1"/>
          <p:nvPr/>
        </p:nvSpPr>
        <p:spPr>
          <a:xfrm>
            <a:off x="1640782" y="4637454"/>
            <a:ext cx="5091458" cy="1815882"/>
          </a:xfrm>
          <a:prstGeom prst="rect">
            <a:avLst/>
          </a:prstGeom>
          <a:noFill/>
        </p:spPr>
        <p:txBody>
          <a:bodyPr wrap="none" rtlCol="0">
            <a:spAutoFit/>
          </a:bodyPr>
          <a:lstStyle/>
          <a:p>
            <a:r>
              <a:rPr lang="ja-JP" altLang="en-US" sz="2800" dirty="0" smtClean="0">
                <a:solidFill>
                  <a:prstClr val="white"/>
                </a:solidFill>
              </a:rPr>
              <a:t>①　国土強靭化基本計画</a:t>
            </a:r>
            <a:endParaRPr lang="en-US" altLang="ja-JP" sz="2800" dirty="0" smtClean="0">
              <a:solidFill>
                <a:prstClr val="white"/>
              </a:solidFill>
            </a:endParaRPr>
          </a:p>
          <a:p>
            <a:r>
              <a:rPr lang="ja-JP" altLang="en-US" sz="2800" dirty="0" smtClean="0">
                <a:solidFill>
                  <a:prstClr val="white"/>
                </a:solidFill>
              </a:rPr>
              <a:t>②　広域地方圏国土強靭化計画</a:t>
            </a:r>
            <a:endParaRPr lang="en-US" altLang="ja-JP" sz="2800" dirty="0" smtClean="0">
              <a:solidFill>
                <a:prstClr val="white"/>
              </a:solidFill>
            </a:endParaRPr>
          </a:p>
          <a:p>
            <a:r>
              <a:rPr lang="ja-JP" altLang="en-US" sz="2800" dirty="0" smtClean="0">
                <a:solidFill>
                  <a:prstClr val="white"/>
                </a:solidFill>
              </a:rPr>
              <a:t>③　都道府県国土強靭化計画</a:t>
            </a:r>
            <a:endParaRPr lang="en-US" altLang="ja-JP" sz="2800" dirty="0" smtClean="0">
              <a:solidFill>
                <a:prstClr val="white"/>
              </a:solidFill>
            </a:endParaRPr>
          </a:p>
          <a:p>
            <a:r>
              <a:rPr lang="ja-JP" altLang="en-US" sz="2800" dirty="0">
                <a:solidFill>
                  <a:prstClr val="white"/>
                </a:solidFill>
              </a:rPr>
              <a:t>　</a:t>
            </a:r>
            <a:r>
              <a:rPr lang="ja-JP" altLang="en-US" sz="2800" dirty="0" smtClean="0">
                <a:solidFill>
                  <a:prstClr val="white"/>
                </a:solidFill>
              </a:rPr>
              <a:t>　 市町村国土強靭化計画</a:t>
            </a:r>
            <a:endParaRPr lang="ja-JP" altLang="en-US" sz="2800" dirty="0">
              <a:solidFill>
                <a:prstClr val="white"/>
              </a:solidFill>
            </a:endParaRPr>
          </a:p>
        </p:txBody>
      </p:sp>
      <p:sp>
        <p:nvSpPr>
          <p:cNvPr id="7" name="テキスト ボックス 6"/>
          <p:cNvSpPr txBox="1"/>
          <p:nvPr/>
        </p:nvSpPr>
        <p:spPr>
          <a:xfrm>
            <a:off x="1259632" y="116632"/>
            <a:ext cx="6174784" cy="1077218"/>
          </a:xfrm>
          <a:prstGeom prst="rect">
            <a:avLst/>
          </a:prstGeom>
          <a:solidFill>
            <a:schemeClr val="tx2">
              <a:lumMod val="40000"/>
              <a:lumOff val="60000"/>
            </a:schemeClr>
          </a:solidFill>
        </p:spPr>
        <p:txBody>
          <a:bodyPr wrap="square" rtlCol="0">
            <a:spAutoFit/>
          </a:bodyPr>
          <a:lstStyle/>
          <a:p>
            <a:pPr algn="ctr"/>
            <a:r>
              <a:rPr lang="ja-JP" altLang="en-US" sz="3200" dirty="0" smtClean="0">
                <a:solidFill>
                  <a:prstClr val="white"/>
                </a:solidFill>
              </a:rPr>
              <a:t>ナショナル・レジリエンス懇談会　</a:t>
            </a:r>
            <a:r>
              <a:rPr lang="en-US" altLang="ja-JP" sz="3200" dirty="0" smtClean="0">
                <a:solidFill>
                  <a:prstClr val="white"/>
                </a:solidFill>
              </a:rPr>
              <a:t>2013.3</a:t>
            </a:r>
            <a:r>
              <a:rPr lang="ja-JP" altLang="en-US" sz="2800" dirty="0" smtClean="0">
                <a:solidFill>
                  <a:prstClr val="white"/>
                </a:solidFill>
              </a:rPr>
              <a:t>～</a:t>
            </a:r>
            <a:r>
              <a:rPr lang="en-US" altLang="ja-JP" sz="3200" dirty="0" smtClean="0">
                <a:solidFill>
                  <a:prstClr val="white"/>
                </a:solidFill>
              </a:rPr>
              <a:t>12</a:t>
            </a:r>
            <a:endParaRPr lang="ja-JP" altLang="en-US" sz="3200" dirty="0">
              <a:solidFill>
                <a:prstClr val="white"/>
              </a:solidFill>
            </a:endParaRPr>
          </a:p>
        </p:txBody>
      </p:sp>
      <p:sp>
        <p:nvSpPr>
          <p:cNvPr id="6" name="テキスト ボックス 5"/>
          <p:cNvSpPr txBox="1"/>
          <p:nvPr/>
        </p:nvSpPr>
        <p:spPr>
          <a:xfrm>
            <a:off x="1193875" y="1268760"/>
            <a:ext cx="6258445" cy="1815882"/>
          </a:xfrm>
          <a:prstGeom prst="rect">
            <a:avLst/>
          </a:prstGeom>
          <a:noFill/>
        </p:spPr>
        <p:txBody>
          <a:bodyPr wrap="none" rtlCol="0">
            <a:spAutoFit/>
          </a:bodyPr>
          <a:lstStyle/>
          <a:p>
            <a:r>
              <a:rPr lang="ja-JP" altLang="en-US" sz="2800" dirty="0" smtClean="0">
                <a:solidFill>
                  <a:prstClr val="white"/>
                </a:solidFill>
              </a:rPr>
              <a:t>起こってはならない事象への対策を提示</a:t>
            </a:r>
            <a:endParaRPr lang="en-US" altLang="ja-JP" sz="2800" dirty="0" smtClean="0">
              <a:solidFill>
                <a:prstClr val="white"/>
              </a:solidFill>
            </a:endParaRPr>
          </a:p>
          <a:p>
            <a:r>
              <a:rPr lang="ja-JP" altLang="en-US" sz="2800" dirty="0">
                <a:solidFill>
                  <a:prstClr val="white"/>
                </a:solidFill>
              </a:rPr>
              <a:t>　</a:t>
            </a:r>
            <a:r>
              <a:rPr lang="ja-JP" altLang="en-US" sz="2800" dirty="0" smtClean="0">
                <a:solidFill>
                  <a:prstClr val="white"/>
                </a:solidFill>
              </a:rPr>
              <a:t>　　　</a:t>
            </a:r>
            <a:r>
              <a:rPr lang="en-US" altLang="ja-JP" sz="2800" dirty="0" smtClean="0">
                <a:solidFill>
                  <a:prstClr val="white"/>
                </a:solidFill>
              </a:rPr>
              <a:t>45</a:t>
            </a:r>
            <a:r>
              <a:rPr lang="ja-JP" altLang="en-US" sz="2800" dirty="0" smtClean="0">
                <a:solidFill>
                  <a:prstClr val="white"/>
                </a:solidFill>
              </a:rPr>
              <a:t>分野から</a:t>
            </a:r>
            <a:r>
              <a:rPr lang="en-US" altLang="ja-JP" sz="2800" dirty="0" smtClean="0">
                <a:solidFill>
                  <a:prstClr val="white"/>
                </a:solidFill>
              </a:rPr>
              <a:t>15</a:t>
            </a:r>
            <a:r>
              <a:rPr lang="ja-JP" altLang="en-US" sz="2800" dirty="0" smtClean="0">
                <a:solidFill>
                  <a:prstClr val="white"/>
                </a:solidFill>
              </a:rPr>
              <a:t>分野選択</a:t>
            </a:r>
            <a:endParaRPr lang="en-US" altLang="ja-JP" sz="2800" dirty="0" smtClean="0">
              <a:solidFill>
                <a:prstClr val="white"/>
              </a:solidFill>
            </a:endParaRPr>
          </a:p>
          <a:p>
            <a:r>
              <a:rPr lang="en-US" altLang="ja-JP" sz="2800" dirty="0">
                <a:solidFill>
                  <a:prstClr val="white"/>
                </a:solidFill>
              </a:rPr>
              <a:t> </a:t>
            </a:r>
            <a:r>
              <a:rPr lang="en-US" altLang="ja-JP" sz="2800" dirty="0" smtClean="0">
                <a:solidFill>
                  <a:prstClr val="white"/>
                </a:solidFill>
              </a:rPr>
              <a:t>ex.  </a:t>
            </a:r>
            <a:r>
              <a:rPr lang="ja-JP" altLang="en-US" sz="2800" dirty="0" smtClean="0">
                <a:solidFill>
                  <a:prstClr val="white"/>
                </a:solidFill>
              </a:rPr>
              <a:t>行政、金融</a:t>
            </a:r>
            <a:r>
              <a:rPr lang="ja-JP" altLang="en-US" sz="2800" dirty="0">
                <a:solidFill>
                  <a:prstClr val="white"/>
                </a:solidFill>
              </a:rPr>
              <a:t>、</a:t>
            </a:r>
            <a:r>
              <a:rPr lang="ja-JP" altLang="en-US" sz="2800" dirty="0" smtClean="0">
                <a:solidFill>
                  <a:prstClr val="white"/>
                </a:solidFill>
              </a:rPr>
              <a:t>情報機能の長期停止</a:t>
            </a:r>
            <a:endParaRPr lang="en-US" altLang="ja-JP" sz="2800" dirty="0" smtClean="0">
              <a:solidFill>
                <a:prstClr val="white"/>
              </a:solidFill>
            </a:endParaRPr>
          </a:p>
          <a:p>
            <a:r>
              <a:rPr lang="ja-JP" altLang="en-US" sz="2800" dirty="0">
                <a:solidFill>
                  <a:prstClr val="white"/>
                </a:solidFill>
              </a:rPr>
              <a:t>　</a:t>
            </a:r>
            <a:r>
              <a:rPr lang="ja-JP" altLang="en-US" sz="2800" dirty="0" smtClean="0">
                <a:solidFill>
                  <a:prstClr val="white"/>
                </a:solidFill>
              </a:rPr>
              <a:t>　　東海道</a:t>
            </a:r>
            <a:r>
              <a:rPr lang="ja-JP" altLang="en-US" sz="2800" dirty="0">
                <a:solidFill>
                  <a:prstClr val="white"/>
                </a:solidFill>
              </a:rPr>
              <a:t>幹線</a:t>
            </a:r>
            <a:r>
              <a:rPr lang="ja-JP" altLang="en-US" sz="2800" dirty="0" smtClean="0">
                <a:solidFill>
                  <a:prstClr val="white"/>
                </a:solidFill>
              </a:rPr>
              <a:t>交通</a:t>
            </a:r>
            <a:r>
              <a:rPr lang="ja-JP" altLang="en-US" sz="2800" dirty="0">
                <a:solidFill>
                  <a:prstClr val="white"/>
                </a:solidFill>
              </a:rPr>
              <a:t>機能</a:t>
            </a:r>
            <a:r>
              <a:rPr lang="ja-JP" altLang="en-US" sz="2800" dirty="0" smtClean="0">
                <a:solidFill>
                  <a:prstClr val="white"/>
                </a:solidFill>
              </a:rPr>
              <a:t>の停止　</a:t>
            </a:r>
            <a:r>
              <a:rPr lang="en-US" altLang="ja-JP" sz="2800" dirty="0" err="1" smtClean="0">
                <a:solidFill>
                  <a:prstClr val="white"/>
                </a:solidFill>
              </a:rPr>
              <a:t>etc</a:t>
            </a:r>
            <a:endParaRPr lang="ja-JP" altLang="en-US" sz="2800" dirty="0">
              <a:solidFill>
                <a:prstClr val="white"/>
              </a:solidFill>
            </a:endParaRPr>
          </a:p>
        </p:txBody>
      </p:sp>
      <p:sp>
        <p:nvSpPr>
          <p:cNvPr id="8" name="下矢印 7"/>
          <p:cNvSpPr/>
          <p:nvPr/>
        </p:nvSpPr>
        <p:spPr>
          <a:xfrm>
            <a:off x="3995936" y="3212976"/>
            <a:ext cx="484632" cy="50405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スライド番号プレースホルダー 6"/>
          <p:cNvSpPr txBox="1">
            <a:spLocks/>
          </p:cNvSpPr>
          <p:nvPr/>
        </p:nvSpPr>
        <p:spPr>
          <a:xfrm>
            <a:off x="8244408" y="6381328"/>
            <a:ext cx="720080" cy="432048"/>
          </a:xfrm>
          <a:prstGeom prst="rect">
            <a:avLst/>
          </a:prstGeom>
          <a:solidFill>
            <a:srgbClr val="002060"/>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prstClr val="white"/>
                </a:solidFill>
              </a:rPr>
              <a:pPr/>
              <a:t>18</a:t>
            </a:fld>
            <a:endParaRPr lang="ja-JP" altLang="en-US" sz="2000" dirty="0">
              <a:solidFill>
                <a:prstClr val="white"/>
              </a:solidFill>
            </a:endParaRPr>
          </a:p>
        </p:txBody>
      </p:sp>
    </p:spTree>
    <p:extLst>
      <p:ext uri="{BB962C8B-B14F-4D97-AF65-F5344CB8AC3E}">
        <p14:creationId xmlns:p14="http://schemas.microsoft.com/office/powerpoint/2010/main" val="2800321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
        <p:nvSpPr>
          <p:cNvPr id="5" name="スライド番号プレースホルダー 4"/>
          <p:cNvSpPr>
            <a:spLocks noGrp="1"/>
          </p:cNvSpPr>
          <p:nvPr>
            <p:ph type="sldNum" sz="quarter" idx="12"/>
          </p:nvPr>
        </p:nvSpPr>
        <p:spPr>
          <a:xfrm>
            <a:off x="6884125" y="6356350"/>
            <a:ext cx="2133600" cy="365125"/>
          </a:xfrm>
        </p:spPr>
        <p:txBody>
          <a:bodyPr/>
          <a:lstStyle/>
          <a:p>
            <a:fld id="{7B91213A-EAFA-4C85-9C2C-DE13BDC6765D}" type="slidenum">
              <a:rPr lang="ja-JP" altLang="en-US" sz="2000" smtClean="0">
                <a:solidFill>
                  <a:schemeClr val="bg1"/>
                </a:solidFill>
              </a:rPr>
              <a:pPr/>
              <a:t>19</a:t>
            </a:fld>
            <a:endParaRPr lang="ja-JP" altLang="en-US" sz="2000" dirty="0">
              <a:solidFill>
                <a:schemeClr val="bg1"/>
              </a:solidFill>
            </a:endParaRPr>
          </a:p>
        </p:txBody>
      </p:sp>
      <p:sp>
        <p:nvSpPr>
          <p:cNvPr id="6" name="タイトル 2"/>
          <p:cNvSpPr txBox="1">
            <a:spLocks/>
          </p:cNvSpPr>
          <p:nvPr/>
        </p:nvSpPr>
        <p:spPr>
          <a:xfrm>
            <a:off x="7266" y="1644"/>
            <a:ext cx="9136734" cy="850106"/>
          </a:xfrm>
          <a:prstGeom prst="rect">
            <a:avLst/>
          </a:prstGeom>
          <a:solidFill>
            <a:srgbClr val="008000"/>
          </a:solidFill>
        </p:spPr>
        <p:txBody>
          <a:bodyPr tIns="108000" bIns="10800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solidFill>
                  <a:srgbClr val="FFFF00"/>
                </a:solidFill>
              </a:rPr>
              <a:t>２． 米国からの教訓</a:t>
            </a:r>
            <a:endParaRPr lang="ja-JP" altLang="en-US" sz="4000" dirty="0">
              <a:solidFill>
                <a:srgbClr val="FFFF00"/>
              </a:solidFill>
            </a:endParaRPr>
          </a:p>
        </p:txBody>
      </p:sp>
      <p:sp>
        <p:nvSpPr>
          <p:cNvPr id="7" name="コンテンツ プレースホルダー 6"/>
          <p:cNvSpPr>
            <a:spLocks noGrp="1"/>
          </p:cNvSpPr>
          <p:nvPr>
            <p:ph idx="1"/>
          </p:nvPr>
        </p:nvSpPr>
        <p:spPr>
          <a:xfrm>
            <a:off x="384630" y="1092200"/>
            <a:ext cx="8699862" cy="5157172"/>
          </a:xfrm>
          <a:prstGeom prst="rect">
            <a:avLst/>
          </a:prstGeom>
          <a:ln>
            <a:noFill/>
          </a:ln>
        </p:spPr>
        <p:txBody>
          <a:bodyPr wrap="square" tIns="36000" bIns="36000">
            <a:spAutoFit/>
          </a:bodyPr>
          <a:lstStyle/>
          <a:p>
            <a:pPr marL="0" indent="0">
              <a:buNone/>
            </a:pPr>
            <a:r>
              <a:rPr lang="en-US" altLang="ja-JP" sz="2800" dirty="0">
                <a:solidFill>
                  <a:prstClr val="white"/>
                </a:solidFill>
              </a:rPr>
              <a:t>1980</a:t>
            </a:r>
            <a:r>
              <a:rPr lang="ja-JP" altLang="en-US" sz="2800" dirty="0">
                <a:solidFill>
                  <a:prstClr val="white"/>
                </a:solidFill>
              </a:rPr>
              <a:t>年代　「崩壊するアメリカ</a:t>
            </a:r>
            <a:r>
              <a:rPr lang="ja-JP" altLang="en-US" sz="2800" dirty="0" smtClean="0">
                <a:solidFill>
                  <a:prstClr val="white"/>
                </a:solidFill>
              </a:rPr>
              <a:t>」</a:t>
            </a:r>
            <a:endParaRPr lang="en-US" altLang="ja-JP" sz="2800" dirty="0" smtClean="0">
              <a:solidFill>
                <a:prstClr val="white"/>
              </a:solidFill>
            </a:endParaRPr>
          </a:p>
          <a:p>
            <a:pPr marL="0" indent="0">
              <a:buNone/>
            </a:pPr>
            <a:r>
              <a:rPr lang="ja-JP" altLang="en-US" sz="2800" dirty="0">
                <a:solidFill>
                  <a:prstClr val="white"/>
                </a:solidFill>
              </a:rPr>
              <a:t>　</a:t>
            </a:r>
            <a:r>
              <a:rPr lang="ja-JP" altLang="en-US" sz="2800" dirty="0" smtClean="0">
                <a:solidFill>
                  <a:prstClr val="white"/>
                </a:solidFill>
              </a:rPr>
              <a:t>　　　　　　　</a:t>
            </a:r>
            <a:r>
              <a:rPr lang="en-US" altLang="ja-JP" sz="2800" dirty="0">
                <a:solidFill>
                  <a:schemeClr val="bg1"/>
                </a:solidFill>
              </a:rPr>
              <a:t> Pat </a:t>
            </a:r>
            <a:r>
              <a:rPr lang="en-US" altLang="ja-JP" sz="2800" dirty="0" err="1">
                <a:solidFill>
                  <a:schemeClr val="bg1"/>
                </a:solidFill>
              </a:rPr>
              <a:t>Chote</a:t>
            </a:r>
            <a:r>
              <a:rPr lang="en-US" altLang="ja-JP" sz="2800" dirty="0">
                <a:solidFill>
                  <a:schemeClr val="bg1"/>
                </a:solidFill>
              </a:rPr>
              <a:t> </a:t>
            </a:r>
            <a:r>
              <a:rPr lang="ja-JP" altLang="en-US" sz="2800" dirty="0">
                <a:solidFill>
                  <a:schemeClr val="bg1"/>
                </a:solidFill>
              </a:rPr>
              <a:t> </a:t>
            </a:r>
            <a:r>
              <a:rPr lang="en-US" altLang="ja-JP" sz="2800" dirty="0" smtClean="0">
                <a:solidFill>
                  <a:schemeClr val="bg1"/>
                </a:solidFill>
              </a:rPr>
              <a:t>;</a:t>
            </a:r>
            <a:r>
              <a:rPr lang="ja-JP" altLang="en-US" sz="2800" dirty="0" smtClean="0">
                <a:solidFill>
                  <a:prstClr val="white"/>
                </a:solidFill>
              </a:rPr>
              <a:t>　</a:t>
            </a:r>
            <a:r>
              <a:rPr lang="en-US" altLang="ja-JP" sz="2800" dirty="0" smtClean="0">
                <a:solidFill>
                  <a:prstClr val="white"/>
                </a:solidFill>
              </a:rPr>
              <a:t>“</a:t>
            </a:r>
            <a:r>
              <a:rPr lang="en-US" altLang="ja-JP" sz="2800" dirty="0">
                <a:solidFill>
                  <a:prstClr val="white"/>
                </a:solidFill>
              </a:rPr>
              <a:t>America in </a:t>
            </a:r>
            <a:r>
              <a:rPr lang="en-US" altLang="ja-JP" sz="2800" dirty="0" smtClean="0">
                <a:solidFill>
                  <a:prstClr val="white"/>
                </a:solidFill>
              </a:rPr>
              <a:t>Ruins ”</a:t>
            </a:r>
          </a:p>
          <a:p>
            <a:pPr marL="0" indent="0">
              <a:buNone/>
            </a:pPr>
            <a:r>
              <a:rPr lang="ja-JP" altLang="en-US" sz="2800" dirty="0">
                <a:solidFill>
                  <a:prstClr val="white"/>
                </a:solidFill>
              </a:rPr>
              <a:t>　　　 </a:t>
            </a:r>
            <a:r>
              <a:rPr lang="ja-JP" altLang="en-US" sz="2400" dirty="0" smtClean="0">
                <a:solidFill>
                  <a:prstClr val="white"/>
                </a:solidFill>
              </a:rPr>
              <a:t>・ </a:t>
            </a:r>
            <a:r>
              <a:rPr lang="ja-JP" altLang="en-US" sz="2400" dirty="0">
                <a:solidFill>
                  <a:prstClr val="white"/>
                </a:solidFill>
              </a:rPr>
              <a:t>インフラの老朽化：事故、自治体破綻、生活</a:t>
            </a:r>
            <a:r>
              <a:rPr lang="ja-JP" altLang="en-US" sz="2400" dirty="0" smtClean="0">
                <a:solidFill>
                  <a:prstClr val="white"/>
                </a:solidFill>
              </a:rPr>
              <a:t>環境崩壊</a:t>
            </a:r>
            <a:endParaRPr lang="en-US" altLang="ja-JP" sz="2400" dirty="0">
              <a:solidFill>
                <a:prstClr val="white"/>
              </a:solidFill>
            </a:endParaRPr>
          </a:p>
          <a:p>
            <a:pPr marL="0" indent="0">
              <a:buNone/>
            </a:pPr>
            <a:r>
              <a:rPr lang="ja-JP" altLang="en-US" sz="2400" dirty="0">
                <a:solidFill>
                  <a:prstClr val="white"/>
                </a:solidFill>
              </a:rPr>
              <a:t>　　   </a:t>
            </a:r>
            <a:r>
              <a:rPr lang="ja-JP" altLang="en-US" sz="2400" dirty="0" smtClean="0">
                <a:solidFill>
                  <a:prstClr val="white"/>
                </a:solidFill>
              </a:rPr>
              <a:t>　・ </a:t>
            </a:r>
            <a:r>
              <a:rPr lang="ja-JP" altLang="en-US" sz="2400" dirty="0">
                <a:solidFill>
                  <a:prstClr val="white"/>
                </a:solidFill>
              </a:rPr>
              <a:t>アセットマネジメントが最重要研究テーマ</a:t>
            </a:r>
            <a:r>
              <a:rPr lang="ja-JP" altLang="en-US" sz="2400" dirty="0" smtClean="0">
                <a:solidFill>
                  <a:prstClr val="white"/>
                </a:solidFill>
              </a:rPr>
              <a:t>に</a:t>
            </a:r>
            <a:endParaRPr lang="en-US" altLang="ja-JP" sz="2400" dirty="0" smtClean="0">
              <a:solidFill>
                <a:prstClr val="white"/>
              </a:solidFill>
            </a:endParaRPr>
          </a:p>
          <a:p>
            <a:pPr marL="0" indent="0">
              <a:buNone/>
            </a:pPr>
            <a:endParaRPr lang="en-US" altLang="ja-JP" sz="2400" dirty="0" smtClean="0">
              <a:solidFill>
                <a:prstClr val="white"/>
              </a:solidFill>
            </a:endParaRPr>
          </a:p>
          <a:p>
            <a:pPr marL="0" indent="0">
              <a:buNone/>
            </a:pPr>
            <a:r>
              <a:rPr lang="ja-JP" altLang="en-US" sz="2400" dirty="0">
                <a:solidFill>
                  <a:prstClr val="white"/>
                </a:solidFill>
              </a:rPr>
              <a:t>　</a:t>
            </a:r>
            <a:r>
              <a:rPr lang="ja-JP" altLang="en-US" sz="2400" dirty="0" smtClean="0">
                <a:solidFill>
                  <a:prstClr val="white"/>
                </a:solidFill>
              </a:rPr>
              <a:t>　　　・わが国でもアセット・マネジメント、普及</a:t>
            </a:r>
            <a:r>
              <a:rPr lang="ja-JP" altLang="en-US" sz="2400" dirty="0">
                <a:solidFill>
                  <a:prstClr val="white"/>
                </a:solidFill>
              </a:rPr>
              <a:t>段階</a:t>
            </a:r>
            <a:r>
              <a:rPr lang="ja-JP" altLang="en-US" sz="2400" dirty="0" smtClean="0">
                <a:solidFill>
                  <a:prstClr val="white"/>
                </a:solidFill>
              </a:rPr>
              <a:t>へ</a:t>
            </a:r>
            <a:endParaRPr lang="en-US" altLang="ja-JP" sz="2400" dirty="0" smtClean="0">
              <a:solidFill>
                <a:prstClr val="white"/>
              </a:solidFill>
            </a:endParaRPr>
          </a:p>
          <a:p>
            <a:pPr marL="0" indent="0">
              <a:buNone/>
            </a:pPr>
            <a:endParaRPr lang="en-US" altLang="ja-JP" sz="2400" dirty="0" smtClean="0">
              <a:solidFill>
                <a:prstClr val="white"/>
              </a:solidFill>
            </a:endParaRPr>
          </a:p>
          <a:p>
            <a:pPr marL="0" indent="0">
              <a:buNone/>
            </a:pPr>
            <a:r>
              <a:rPr lang="ja-JP" altLang="en-US" sz="2400" dirty="0">
                <a:solidFill>
                  <a:prstClr val="white"/>
                </a:solidFill>
              </a:rPr>
              <a:t>わが国</a:t>
            </a:r>
            <a:r>
              <a:rPr lang="ja-JP" altLang="en-US" sz="2400" dirty="0" smtClean="0">
                <a:solidFill>
                  <a:prstClr val="white"/>
                </a:solidFill>
              </a:rPr>
              <a:t>の特異性</a:t>
            </a:r>
            <a:endParaRPr lang="en-US" altLang="ja-JP" sz="2400" dirty="0">
              <a:solidFill>
                <a:prstClr val="white"/>
              </a:solidFill>
            </a:endParaRPr>
          </a:p>
          <a:p>
            <a:pPr marL="0" indent="0">
              <a:buNone/>
            </a:pPr>
            <a:r>
              <a:rPr lang="ja-JP" altLang="en-US" sz="2800" dirty="0">
                <a:solidFill>
                  <a:prstClr val="white"/>
                </a:solidFill>
              </a:rPr>
              <a:t>         </a:t>
            </a:r>
            <a:r>
              <a:rPr lang="ja-JP" altLang="en-US" sz="2800" dirty="0" smtClean="0">
                <a:solidFill>
                  <a:prstClr val="white"/>
                </a:solidFill>
              </a:rPr>
              <a:t> </a:t>
            </a:r>
            <a:r>
              <a:rPr lang="ja-JP" altLang="en-US" sz="2400" dirty="0" smtClean="0">
                <a:solidFill>
                  <a:prstClr val="white"/>
                </a:solidFill>
              </a:rPr>
              <a:t>・ </a:t>
            </a:r>
            <a:r>
              <a:rPr lang="ja-JP" altLang="en-US" sz="2400" dirty="0">
                <a:solidFill>
                  <a:prstClr val="white"/>
                </a:solidFill>
              </a:rPr>
              <a:t>高度成長期</a:t>
            </a:r>
            <a:r>
              <a:rPr lang="ja-JP" altLang="en-US" sz="2400" dirty="0" smtClean="0">
                <a:solidFill>
                  <a:prstClr val="white"/>
                </a:solidFill>
              </a:rPr>
              <a:t>の集中整備と品質</a:t>
            </a:r>
            <a:endParaRPr lang="en-US" altLang="ja-JP" sz="2400" dirty="0" smtClean="0">
              <a:solidFill>
                <a:prstClr val="white"/>
              </a:solidFill>
            </a:endParaRPr>
          </a:p>
          <a:p>
            <a:pPr marL="0" indent="0">
              <a:buNone/>
            </a:pPr>
            <a:r>
              <a:rPr lang="ja-JP" altLang="en-US" sz="2400" dirty="0">
                <a:solidFill>
                  <a:prstClr val="white"/>
                </a:solidFill>
              </a:rPr>
              <a:t>　</a:t>
            </a:r>
            <a:r>
              <a:rPr lang="ja-JP" altLang="en-US" sz="2400" dirty="0" smtClean="0">
                <a:solidFill>
                  <a:prstClr val="white"/>
                </a:solidFill>
              </a:rPr>
              <a:t>　　　・ インフラ</a:t>
            </a:r>
            <a:r>
              <a:rPr lang="ja-JP" altLang="en-US" sz="2400" dirty="0">
                <a:solidFill>
                  <a:prstClr val="white"/>
                </a:solidFill>
              </a:rPr>
              <a:t>の老朽化と災害の</a:t>
            </a:r>
            <a:r>
              <a:rPr lang="ja-JP" altLang="en-US" sz="2400" dirty="0" smtClean="0">
                <a:solidFill>
                  <a:prstClr val="white"/>
                </a:solidFill>
              </a:rPr>
              <a:t>関係</a:t>
            </a:r>
            <a:endParaRPr lang="en-US" altLang="ja-JP" sz="2400" dirty="0" smtClean="0">
              <a:solidFill>
                <a:prstClr val="white"/>
              </a:solidFill>
            </a:endParaRPr>
          </a:p>
          <a:p>
            <a:pPr marL="0" indent="0">
              <a:buNone/>
            </a:pPr>
            <a:r>
              <a:rPr lang="en-US" altLang="ja-JP" sz="2400" dirty="0">
                <a:solidFill>
                  <a:prstClr val="white"/>
                </a:solidFill>
              </a:rPr>
              <a:t> </a:t>
            </a:r>
            <a:r>
              <a:rPr lang="en-US" altLang="ja-JP" sz="2400" dirty="0" smtClean="0">
                <a:solidFill>
                  <a:prstClr val="white"/>
                </a:solidFill>
              </a:rPr>
              <a:t>           </a:t>
            </a:r>
            <a:r>
              <a:rPr lang="ja-JP" altLang="en-US" sz="2400" dirty="0" smtClean="0">
                <a:solidFill>
                  <a:prstClr val="white"/>
                </a:solidFill>
              </a:rPr>
              <a:t>・</a:t>
            </a:r>
            <a:r>
              <a:rPr lang="en-US" altLang="ja-JP" sz="2400" dirty="0" smtClean="0">
                <a:solidFill>
                  <a:prstClr val="white"/>
                </a:solidFill>
              </a:rPr>
              <a:t> </a:t>
            </a:r>
            <a:r>
              <a:rPr lang="ja-JP" altLang="en-US" sz="2400" dirty="0" smtClean="0">
                <a:solidFill>
                  <a:prstClr val="white"/>
                </a:solidFill>
              </a:rPr>
              <a:t>公共投資の急減の影響・・・技術力の劣化</a:t>
            </a:r>
            <a:endParaRPr lang="en-US" altLang="ja-JP" sz="2400" dirty="0">
              <a:solidFill>
                <a:prstClr val="white"/>
              </a:solidFill>
            </a:endParaRPr>
          </a:p>
        </p:txBody>
      </p:sp>
      <p:sp>
        <p:nvSpPr>
          <p:cNvPr id="8" name="下矢印 7"/>
          <p:cNvSpPr/>
          <p:nvPr/>
        </p:nvSpPr>
        <p:spPr>
          <a:xfrm>
            <a:off x="3576320" y="3071950"/>
            <a:ext cx="484632" cy="46663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2604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rgbClr val="FFFF00"/>
                </a:solidFill>
              </a:rPr>
              <a:t>内　容</a:t>
            </a:r>
            <a:endParaRPr kumimoji="1" lang="ja-JP" altLang="en-US" dirty="0">
              <a:solidFill>
                <a:srgbClr val="FFFF00"/>
              </a:solidFill>
            </a:endParaRPr>
          </a:p>
        </p:txBody>
      </p:sp>
      <p:sp>
        <p:nvSpPr>
          <p:cNvPr id="5" name="コンテンツ プレースホルダー 4"/>
          <p:cNvSpPr>
            <a:spLocks noGrp="1"/>
          </p:cNvSpPr>
          <p:nvPr>
            <p:ph idx="1"/>
          </p:nvPr>
        </p:nvSpPr>
        <p:spPr>
          <a:xfrm>
            <a:off x="2006848" y="1262743"/>
            <a:ext cx="6295323" cy="5093607"/>
          </a:xfrm>
        </p:spPr>
        <p:txBody>
          <a:bodyPr>
            <a:normAutofit/>
          </a:bodyPr>
          <a:lstStyle/>
          <a:p>
            <a:pPr marL="0" indent="0">
              <a:lnSpc>
                <a:spcPct val="130000"/>
              </a:lnSpc>
              <a:buNone/>
            </a:pPr>
            <a:r>
              <a:rPr kumimoji="1" lang="ja-JP" altLang="en-US" dirty="0" smtClean="0">
                <a:solidFill>
                  <a:srgbClr val="FFFF00"/>
                </a:solidFill>
              </a:rPr>
              <a:t>はじめに　</a:t>
            </a:r>
            <a:endParaRPr kumimoji="1" lang="en-US" altLang="ja-JP" dirty="0" smtClean="0">
              <a:solidFill>
                <a:srgbClr val="FFFF00"/>
              </a:solidFill>
            </a:endParaRPr>
          </a:p>
          <a:p>
            <a:pPr marL="0" indent="0">
              <a:lnSpc>
                <a:spcPct val="130000"/>
              </a:lnSpc>
              <a:buNone/>
            </a:pPr>
            <a:r>
              <a:rPr lang="ja-JP" altLang="en-US" dirty="0">
                <a:solidFill>
                  <a:srgbClr val="FFFF00"/>
                </a:solidFill>
              </a:rPr>
              <a:t>１</a:t>
            </a:r>
            <a:r>
              <a:rPr lang="ja-JP" altLang="en-US" dirty="0" smtClean="0">
                <a:solidFill>
                  <a:srgbClr val="FFFF00"/>
                </a:solidFill>
              </a:rPr>
              <a:t>．</a:t>
            </a:r>
            <a:r>
              <a:rPr kumimoji="1" lang="ja-JP" altLang="en-US" dirty="0" smtClean="0">
                <a:solidFill>
                  <a:srgbClr val="FFFF00"/>
                </a:solidFill>
              </a:rPr>
              <a:t>インフラ老朽化と現状</a:t>
            </a:r>
            <a:r>
              <a:rPr lang="ja-JP" altLang="en-US" dirty="0" smtClean="0">
                <a:solidFill>
                  <a:srgbClr val="FFFF00"/>
                </a:solidFill>
              </a:rPr>
              <a:t>と</a:t>
            </a:r>
            <a:r>
              <a:rPr lang="ja-JP" altLang="en-US" dirty="0">
                <a:solidFill>
                  <a:srgbClr val="FFFF00"/>
                </a:solidFill>
              </a:rPr>
              <a:t>対策</a:t>
            </a:r>
            <a:endParaRPr kumimoji="1" lang="en-US" altLang="ja-JP" dirty="0" smtClean="0">
              <a:solidFill>
                <a:srgbClr val="FFFF00"/>
              </a:solidFill>
            </a:endParaRPr>
          </a:p>
          <a:p>
            <a:pPr marL="0" indent="0">
              <a:lnSpc>
                <a:spcPct val="130000"/>
              </a:lnSpc>
              <a:buNone/>
            </a:pPr>
            <a:r>
              <a:rPr lang="ja-JP" altLang="en-US" dirty="0">
                <a:solidFill>
                  <a:srgbClr val="FFFF00"/>
                </a:solidFill>
              </a:rPr>
              <a:t>２</a:t>
            </a:r>
            <a:r>
              <a:rPr lang="ja-JP" altLang="en-US" dirty="0" smtClean="0">
                <a:solidFill>
                  <a:srgbClr val="FFFF00"/>
                </a:solidFill>
              </a:rPr>
              <a:t>．米国からの教訓</a:t>
            </a:r>
            <a:endParaRPr lang="en-US" altLang="ja-JP" dirty="0" smtClean="0">
              <a:solidFill>
                <a:srgbClr val="FFFF00"/>
              </a:solidFill>
            </a:endParaRPr>
          </a:p>
          <a:p>
            <a:pPr marL="0" indent="0">
              <a:lnSpc>
                <a:spcPct val="130000"/>
              </a:lnSpc>
              <a:buNone/>
            </a:pPr>
            <a:r>
              <a:rPr lang="ja-JP" altLang="en-US" dirty="0">
                <a:solidFill>
                  <a:srgbClr val="FFFF00"/>
                </a:solidFill>
              </a:rPr>
              <a:t>３</a:t>
            </a:r>
            <a:r>
              <a:rPr lang="ja-JP" altLang="en-US" dirty="0" smtClean="0">
                <a:solidFill>
                  <a:srgbClr val="FFFF00"/>
                </a:solidFill>
              </a:rPr>
              <a:t>．既存</a:t>
            </a:r>
            <a:r>
              <a:rPr lang="ja-JP" altLang="en-US" dirty="0">
                <a:solidFill>
                  <a:srgbClr val="FFFF00"/>
                </a:solidFill>
              </a:rPr>
              <a:t>不適格</a:t>
            </a:r>
            <a:r>
              <a:rPr lang="ja-JP" altLang="en-US" dirty="0" smtClean="0">
                <a:solidFill>
                  <a:srgbClr val="FFFF00"/>
                </a:solidFill>
              </a:rPr>
              <a:t>問題</a:t>
            </a:r>
            <a:endParaRPr lang="en-US" altLang="ja-JP" dirty="0" smtClean="0">
              <a:solidFill>
                <a:srgbClr val="FFFF00"/>
              </a:solidFill>
            </a:endParaRPr>
          </a:p>
          <a:p>
            <a:pPr marL="0" indent="0">
              <a:lnSpc>
                <a:spcPct val="130000"/>
              </a:lnSpc>
              <a:buNone/>
            </a:pPr>
            <a:r>
              <a:rPr lang="ja-JP" altLang="en-US" dirty="0">
                <a:solidFill>
                  <a:srgbClr val="FFFF00"/>
                </a:solidFill>
              </a:rPr>
              <a:t>４</a:t>
            </a:r>
            <a:r>
              <a:rPr lang="ja-JP" altLang="en-US" dirty="0" smtClean="0">
                <a:solidFill>
                  <a:srgbClr val="FFFF00"/>
                </a:solidFill>
              </a:rPr>
              <a:t>．会計制度の</a:t>
            </a:r>
            <a:r>
              <a:rPr lang="ja-JP" altLang="en-US" dirty="0">
                <a:solidFill>
                  <a:srgbClr val="FFFF00"/>
                </a:solidFill>
              </a:rPr>
              <a:t>改善</a:t>
            </a:r>
            <a:endParaRPr lang="en-US" altLang="ja-JP" dirty="0" smtClean="0">
              <a:solidFill>
                <a:srgbClr val="FFFF00"/>
              </a:solidFill>
            </a:endParaRPr>
          </a:p>
          <a:p>
            <a:pPr marL="0" indent="0">
              <a:lnSpc>
                <a:spcPct val="130000"/>
              </a:lnSpc>
              <a:buNone/>
            </a:pPr>
            <a:r>
              <a:rPr lang="ja-JP" altLang="en-US" dirty="0">
                <a:solidFill>
                  <a:srgbClr val="FFFF00"/>
                </a:solidFill>
              </a:rPr>
              <a:t>おわり</a:t>
            </a:r>
            <a:r>
              <a:rPr lang="ja-JP" altLang="en-US" dirty="0" smtClean="0">
                <a:solidFill>
                  <a:srgbClr val="FFFF00"/>
                </a:solidFill>
              </a:rPr>
              <a:t>に</a:t>
            </a:r>
            <a:endParaRPr lang="en-US" altLang="ja-JP" dirty="0" smtClean="0">
              <a:solidFill>
                <a:srgbClr val="FFFF00"/>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a:xfrm>
            <a:off x="6680200" y="6483350"/>
            <a:ext cx="2133600" cy="365125"/>
          </a:xfrm>
        </p:spPr>
        <p:txBody>
          <a:bodyPr/>
          <a:lstStyle/>
          <a:p>
            <a:fld id="{A3B7B215-C319-49F3-85D1-F94DE829D982}" type="slidenum">
              <a:rPr lang="ja-JP" altLang="en-US" sz="2000" smtClean="0">
                <a:solidFill>
                  <a:prstClr val="white"/>
                </a:solidFill>
              </a:rPr>
              <a:pPr/>
              <a:t>2</a:t>
            </a:fld>
            <a:endParaRPr lang="ja-JP" altLang="en-US" sz="2000" dirty="0">
              <a:solidFill>
                <a:prstClr val="white"/>
              </a:solidFill>
            </a:endParaRPr>
          </a:p>
        </p:txBody>
      </p:sp>
    </p:spTree>
    <p:extLst>
      <p:ext uri="{BB962C8B-B14F-4D97-AF65-F5344CB8AC3E}">
        <p14:creationId xmlns:p14="http://schemas.microsoft.com/office/powerpoint/2010/main" val="592065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34" y="3760"/>
            <a:ext cx="9149964" cy="725014"/>
          </a:xfrm>
          <a:solidFill>
            <a:srgbClr val="002060"/>
          </a:solidFill>
        </p:spPr>
        <p:txBody>
          <a:bodyPr>
            <a:normAutofit/>
          </a:bodyPr>
          <a:lstStyle/>
          <a:p>
            <a:pPr algn="ctr"/>
            <a:r>
              <a:rPr kumimoji="1" lang="ja-JP" altLang="en-US" dirty="0" smtClean="0">
                <a:solidFill>
                  <a:srgbClr val="FFFF00"/>
                </a:solidFill>
              </a:rPr>
              <a:t>米国と日本の橋梁建設</a:t>
            </a:r>
            <a:endParaRPr kumimoji="1" lang="ja-JP" altLang="en-US" dirty="0">
              <a:solidFill>
                <a:srgbClr val="FFFF00"/>
              </a:solidFill>
            </a:endParaRPr>
          </a:p>
        </p:txBody>
      </p:sp>
      <p:pic>
        <p:nvPicPr>
          <p:cNvPr id="15" name="図 14"/>
          <p:cNvPicPr>
            <a:picLocks noChangeAspect="1"/>
          </p:cNvPicPr>
          <p:nvPr/>
        </p:nvPicPr>
        <p:blipFill>
          <a:blip r:embed="rId2"/>
          <a:stretch>
            <a:fillRect/>
          </a:stretch>
        </p:blipFill>
        <p:spPr>
          <a:xfrm>
            <a:off x="716571" y="1531888"/>
            <a:ext cx="7448550" cy="4286250"/>
          </a:xfrm>
          <a:prstGeom prst="rect">
            <a:avLst/>
          </a:prstGeom>
        </p:spPr>
      </p:pic>
      <p:sp>
        <p:nvSpPr>
          <p:cNvPr id="16" name="角丸四角形 15"/>
          <p:cNvSpPr/>
          <p:nvPr/>
        </p:nvSpPr>
        <p:spPr>
          <a:xfrm>
            <a:off x="2231471" y="2408320"/>
            <a:ext cx="1325462" cy="878806"/>
          </a:xfrm>
          <a:prstGeom prst="roundRect">
            <a:avLst/>
          </a:prstGeom>
          <a:noFill/>
          <a:ln w="762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p:cNvSpPr txBox="1"/>
          <p:nvPr/>
        </p:nvSpPr>
        <p:spPr>
          <a:xfrm>
            <a:off x="387291" y="1362611"/>
            <a:ext cx="1885324" cy="338554"/>
          </a:xfrm>
          <a:prstGeom prst="rect">
            <a:avLst/>
          </a:prstGeom>
          <a:noFill/>
        </p:spPr>
        <p:txBody>
          <a:bodyPr wrap="none" rtlCol="0">
            <a:spAutoFit/>
          </a:bodyPr>
          <a:lstStyle/>
          <a:p>
            <a:r>
              <a:rPr lang="en-US" altLang="ja-JP" sz="1600" i="1" dirty="0" smtClean="0">
                <a:solidFill>
                  <a:prstClr val="black"/>
                </a:solidFill>
              </a:rPr>
              <a:t># of Bridges</a:t>
            </a:r>
            <a:r>
              <a:rPr lang="en-US" altLang="ja-JP" sz="1400" i="1" dirty="0" smtClean="0">
                <a:solidFill>
                  <a:prstClr val="black"/>
                </a:solidFill>
              </a:rPr>
              <a:t> ( x 1,000)</a:t>
            </a:r>
            <a:endParaRPr lang="ja-JP" altLang="en-US" sz="1600" i="1" dirty="0">
              <a:solidFill>
                <a:prstClr val="black"/>
              </a:solidFill>
            </a:endParaRPr>
          </a:p>
        </p:txBody>
      </p:sp>
      <p:sp>
        <p:nvSpPr>
          <p:cNvPr id="20" name="テキスト ボックス 19"/>
          <p:cNvSpPr txBox="1"/>
          <p:nvPr/>
        </p:nvSpPr>
        <p:spPr>
          <a:xfrm>
            <a:off x="387291" y="4300345"/>
            <a:ext cx="1885324" cy="338554"/>
          </a:xfrm>
          <a:prstGeom prst="rect">
            <a:avLst/>
          </a:prstGeom>
          <a:noFill/>
        </p:spPr>
        <p:txBody>
          <a:bodyPr wrap="none" rtlCol="0">
            <a:spAutoFit/>
          </a:bodyPr>
          <a:lstStyle/>
          <a:p>
            <a:r>
              <a:rPr lang="en-US" altLang="ja-JP" sz="1600" i="1" dirty="0" smtClean="0">
                <a:solidFill>
                  <a:prstClr val="black"/>
                </a:solidFill>
              </a:rPr>
              <a:t># of Bridges</a:t>
            </a:r>
            <a:r>
              <a:rPr lang="en-US" altLang="ja-JP" sz="1400" i="1" dirty="0" smtClean="0">
                <a:solidFill>
                  <a:prstClr val="black"/>
                </a:solidFill>
              </a:rPr>
              <a:t> ( x 1,000)</a:t>
            </a:r>
            <a:endParaRPr lang="ja-JP" altLang="en-US" sz="1600" i="1" dirty="0">
              <a:solidFill>
                <a:prstClr val="black"/>
              </a:solidFill>
            </a:endParaRP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9442" y="4497711"/>
            <a:ext cx="720000" cy="476760"/>
          </a:xfrm>
          <a:prstGeom prst="rect">
            <a:avLst/>
          </a:prstGeom>
          <a:ln>
            <a:noFill/>
          </a:ln>
          <a:effectLst>
            <a:outerShdw blurRad="292100" dist="139700" dir="2700000" algn="tl" rotWithShape="0">
              <a:srgbClr val="333333">
                <a:alpha val="65000"/>
              </a:srgbClr>
            </a:outerShdw>
          </a:effectLst>
        </p:spPr>
      </p:pic>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5042" y="1532152"/>
            <a:ext cx="720000" cy="556800"/>
          </a:xfrm>
          <a:prstGeom prst="rect">
            <a:avLst/>
          </a:prstGeom>
          <a:ln>
            <a:noFill/>
          </a:ln>
          <a:effectLst>
            <a:outerShdw blurRad="292100" dist="139700" dir="2700000" algn="tl" rotWithShape="0">
              <a:srgbClr val="333333">
                <a:alpha val="65000"/>
              </a:srgbClr>
            </a:outerShdw>
          </a:effectLst>
        </p:spPr>
      </p:pic>
      <p:sp>
        <p:nvSpPr>
          <p:cNvPr id="4" name="テキスト ボックス 3"/>
          <p:cNvSpPr txBox="1"/>
          <p:nvPr/>
        </p:nvSpPr>
        <p:spPr>
          <a:xfrm>
            <a:off x="572141" y="5536226"/>
            <a:ext cx="288861" cy="338554"/>
          </a:xfrm>
          <a:prstGeom prst="rect">
            <a:avLst/>
          </a:prstGeom>
          <a:noFill/>
        </p:spPr>
        <p:txBody>
          <a:bodyPr wrap="none" rtlCol="0">
            <a:spAutoFit/>
          </a:bodyPr>
          <a:lstStyle/>
          <a:p>
            <a:pPr algn="r"/>
            <a:r>
              <a:rPr lang="en-US" altLang="ja-JP" sz="1600" dirty="0" smtClean="0">
                <a:solidFill>
                  <a:prstClr val="black"/>
                </a:solidFill>
              </a:rPr>
              <a:t>0</a:t>
            </a:r>
            <a:endParaRPr lang="ja-JP" altLang="en-US" sz="1600" dirty="0">
              <a:solidFill>
                <a:prstClr val="black"/>
              </a:solidFill>
            </a:endParaRPr>
          </a:p>
        </p:txBody>
      </p:sp>
      <p:sp>
        <p:nvSpPr>
          <p:cNvPr id="29" name="テキスト ボックス 28"/>
          <p:cNvSpPr txBox="1"/>
          <p:nvPr/>
        </p:nvSpPr>
        <p:spPr>
          <a:xfrm>
            <a:off x="572141" y="5067840"/>
            <a:ext cx="288861" cy="338554"/>
          </a:xfrm>
          <a:prstGeom prst="rect">
            <a:avLst/>
          </a:prstGeom>
          <a:noFill/>
        </p:spPr>
        <p:txBody>
          <a:bodyPr wrap="none" rtlCol="0">
            <a:spAutoFit/>
          </a:bodyPr>
          <a:lstStyle/>
          <a:p>
            <a:pPr algn="r"/>
            <a:r>
              <a:rPr lang="en-US" altLang="ja-JP" sz="1600" dirty="0" smtClean="0">
                <a:solidFill>
                  <a:prstClr val="black"/>
                </a:solidFill>
              </a:rPr>
              <a:t>4</a:t>
            </a:r>
            <a:endParaRPr lang="ja-JP" altLang="en-US" sz="1600" dirty="0">
              <a:solidFill>
                <a:prstClr val="black"/>
              </a:solidFill>
            </a:endParaRPr>
          </a:p>
        </p:txBody>
      </p:sp>
      <p:sp>
        <p:nvSpPr>
          <p:cNvPr id="30" name="テキスト ボックス 29"/>
          <p:cNvSpPr txBox="1"/>
          <p:nvPr/>
        </p:nvSpPr>
        <p:spPr>
          <a:xfrm>
            <a:off x="572141" y="4599454"/>
            <a:ext cx="288861" cy="338554"/>
          </a:xfrm>
          <a:prstGeom prst="rect">
            <a:avLst/>
          </a:prstGeom>
          <a:noFill/>
        </p:spPr>
        <p:txBody>
          <a:bodyPr wrap="none" rtlCol="0">
            <a:spAutoFit/>
          </a:bodyPr>
          <a:lstStyle/>
          <a:p>
            <a:pPr algn="r"/>
            <a:r>
              <a:rPr lang="en-US" altLang="ja-JP" sz="1600" dirty="0" smtClean="0">
                <a:solidFill>
                  <a:prstClr val="black"/>
                </a:solidFill>
              </a:rPr>
              <a:t>8</a:t>
            </a:r>
            <a:endParaRPr lang="ja-JP" altLang="en-US" sz="1600" dirty="0">
              <a:solidFill>
                <a:prstClr val="black"/>
              </a:solidFill>
            </a:endParaRPr>
          </a:p>
        </p:txBody>
      </p:sp>
      <p:sp>
        <p:nvSpPr>
          <p:cNvPr id="31" name="テキスト ボックス 30"/>
          <p:cNvSpPr txBox="1"/>
          <p:nvPr/>
        </p:nvSpPr>
        <p:spPr>
          <a:xfrm>
            <a:off x="467946" y="2580104"/>
            <a:ext cx="393056" cy="338554"/>
          </a:xfrm>
          <a:prstGeom prst="rect">
            <a:avLst/>
          </a:prstGeom>
          <a:noFill/>
        </p:spPr>
        <p:txBody>
          <a:bodyPr wrap="none" rtlCol="0">
            <a:spAutoFit/>
          </a:bodyPr>
          <a:lstStyle/>
          <a:p>
            <a:pPr algn="r"/>
            <a:r>
              <a:rPr lang="en-US" altLang="ja-JP" sz="1600" dirty="0" smtClean="0">
                <a:solidFill>
                  <a:prstClr val="black"/>
                </a:solidFill>
              </a:rPr>
              <a:t>20</a:t>
            </a:r>
            <a:endParaRPr lang="ja-JP" altLang="en-US" sz="1600" dirty="0">
              <a:solidFill>
                <a:prstClr val="black"/>
              </a:solidFill>
            </a:endParaRPr>
          </a:p>
        </p:txBody>
      </p:sp>
      <p:sp>
        <p:nvSpPr>
          <p:cNvPr id="33" name="テキスト ボックス 32"/>
          <p:cNvSpPr txBox="1"/>
          <p:nvPr/>
        </p:nvSpPr>
        <p:spPr>
          <a:xfrm>
            <a:off x="467946" y="1614350"/>
            <a:ext cx="393056" cy="338554"/>
          </a:xfrm>
          <a:prstGeom prst="rect">
            <a:avLst/>
          </a:prstGeom>
          <a:noFill/>
        </p:spPr>
        <p:txBody>
          <a:bodyPr wrap="none" rtlCol="0">
            <a:spAutoFit/>
          </a:bodyPr>
          <a:lstStyle/>
          <a:p>
            <a:pPr algn="r"/>
            <a:r>
              <a:rPr lang="en-US" altLang="ja-JP" sz="1600" dirty="0" smtClean="0">
                <a:solidFill>
                  <a:prstClr val="black"/>
                </a:solidFill>
              </a:rPr>
              <a:t>60</a:t>
            </a:r>
            <a:endParaRPr lang="ja-JP" altLang="en-US" sz="1600" dirty="0">
              <a:solidFill>
                <a:prstClr val="black"/>
              </a:solidFill>
            </a:endParaRPr>
          </a:p>
        </p:txBody>
      </p:sp>
      <p:sp>
        <p:nvSpPr>
          <p:cNvPr id="34" name="テキスト ボックス 33"/>
          <p:cNvSpPr txBox="1"/>
          <p:nvPr/>
        </p:nvSpPr>
        <p:spPr>
          <a:xfrm>
            <a:off x="572141" y="3062981"/>
            <a:ext cx="288861" cy="338554"/>
          </a:xfrm>
          <a:prstGeom prst="rect">
            <a:avLst/>
          </a:prstGeom>
          <a:noFill/>
        </p:spPr>
        <p:txBody>
          <a:bodyPr wrap="none" rtlCol="0">
            <a:spAutoFit/>
          </a:bodyPr>
          <a:lstStyle/>
          <a:p>
            <a:pPr algn="r"/>
            <a:r>
              <a:rPr lang="en-US" altLang="ja-JP" sz="1600" dirty="0" smtClean="0">
                <a:solidFill>
                  <a:prstClr val="black"/>
                </a:solidFill>
              </a:rPr>
              <a:t>0</a:t>
            </a:r>
            <a:endParaRPr lang="ja-JP" altLang="en-US" sz="1600" dirty="0">
              <a:solidFill>
                <a:prstClr val="black"/>
              </a:solidFill>
            </a:endParaRPr>
          </a:p>
        </p:txBody>
      </p:sp>
      <p:sp>
        <p:nvSpPr>
          <p:cNvPr id="35" name="テキスト ボックス 34"/>
          <p:cNvSpPr txBox="1"/>
          <p:nvPr/>
        </p:nvSpPr>
        <p:spPr>
          <a:xfrm>
            <a:off x="467946" y="2097227"/>
            <a:ext cx="393056" cy="338554"/>
          </a:xfrm>
          <a:prstGeom prst="rect">
            <a:avLst/>
          </a:prstGeom>
          <a:noFill/>
        </p:spPr>
        <p:txBody>
          <a:bodyPr wrap="none" rtlCol="0">
            <a:spAutoFit/>
          </a:bodyPr>
          <a:lstStyle/>
          <a:p>
            <a:pPr algn="r"/>
            <a:r>
              <a:rPr lang="en-US" altLang="ja-JP" sz="1600" dirty="0" smtClean="0">
                <a:solidFill>
                  <a:prstClr val="black"/>
                </a:solidFill>
              </a:rPr>
              <a:t>40</a:t>
            </a:r>
            <a:endParaRPr lang="ja-JP" altLang="en-US" sz="1600" dirty="0">
              <a:solidFill>
                <a:prstClr val="black"/>
              </a:solidFill>
            </a:endParaRPr>
          </a:p>
        </p:txBody>
      </p:sp>
      <p:sp>
        <p:nvSpPr>
          <p:cNvPr id="38" name="テキスト ボックス 37"/>
          <p:cNvSpPr txBox="1"/>
          <p:nvPr/>
        </p:nvSpPr>
        <p:spPr>
          <a:xfrm>
            <a:off x="7888460" y="3276314"/>
            <a:ext cx="1238737" cy="460639"/>
          </a:xfrm>
          <a:prstGeom prst="rect">
            <a:avLst/>
          </a:prstGeom>
          <a:noFill/>
        </p:spPr>
        <p:txBody>
          <a:bodyPr wrap="none" rtlCol="0">
            <a:spAutoFit/>
          </a:bodyPr>
          <a:lstStyle/>
          <a:p>
            <a:pPr>
              <a:lnSpc>
                <a:spcPts val="1400"/>
              </a:lnSpc>
            </a:pPr>
            <a:r>
              <a:rPr lang="en-US" altLang="ja-JP" sz="1600" i="1" dirty="0" smtClean="0">
                <a:solidFill>
                  <a:prstClr val="black"/>
                </a:solidFill>
              </a:rPr>
              <a:t>Years of</a:t>
            </a:r>
            <a:r>
              <a:rPr lang="en-US" altLang="ja-JP" sz="1600" i="1" dirty="0">
                <a:solidFill>
                  <a:prstClr val="black"/>
                </a:solidFill>
              </a:rPr>
              <a:t/>
            </a:r>
            <a:br>
              <a:rPr lang="en-US" altLang="ja-JP" sz="1600" i="1" dirty="0">
                <a:solidFill>
                  <a:prstClr val="black"/>
                </a:solidFill>
              </a:rPr>
            </a:br>
            <a:r>
              <a:rPr lang="en-US" altLang="ja-JP" sz="1600" i="1" dirty="0" smtClean="0">
                <a:solidFill>
                  <a:prstClr val="black"/>
                </a:solidFill>
              </a:rPr>
              <a:t>Construction</a:t>
            </a:r>
            <a:endParaRPr lang="en-US" altLang="ja-JP" sz="1600" i="1" dirty="0">
              <a:solidFill>
                <a:prstClr val="black"/>
              </a:solidFill>
            </a:endParaRPr>
          </a:p>
        </p:txBody>
      </p:sp>
      <p:sp>
        <p:nvSpPr>
          <p:cNvPr id="41" name="下矢印 40"/>
          <p:cNvSpPr/>
          <p:nvPr/>
        </p:nvSpPr>
        <p:spPr>
          <a:xfrm rot="10800000">
            <a:off x="2524561" y="1654258"/>
            <a:ext cx="496952" cy="650777"/>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下矢印 41"/>
          <p:cNvSpPr/>
          <p:nvPr/>
        </p:nvSpPr>
        <p:spPr>
          <a:xfrm rot="18709393" flipV="1">
            <a:off x="3569126" y="3004952"/>
            <a:ext cx="533042" cy="2132364"/>
          </a:xfrm>
          <a:prstGeom prst="downArrow">
            <a:avLst>
              <a:gd name="adj1" fmla="val 50000"/>
              <a:gd name="adj2" fmla="val 7621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690901" y="6350899"/>
            <a:ext cx="3490507" cy="276999"/>
          </a:xfrm>
          <a:prstGeom prst="rect">
            <a:avLst/>
          </a:prstGeom>
          <a:noFill/>
        </p:spPr>
        <p:txBody>
          <a:bodyPr wrap="none" rtlCol="0">
            <a:spAutoFit/>
          </a:bodyPr>
          <a:lstStyle/>
          <a:p>
            <a:r>
              <a:rPr lang="en-US" altLang="ja-JP" sz="1200" dirty="0" smtClean="0">
                <a:solidFill>
                  <a:prstClr val="white">
                    <a:lumMod val="50000"/>
                  </a:prstClr>
                </a:solidFill>
              </a:rPr>
              <a:t>* Data Source</a:t>
            </a:r>
            <a:r>
              <a:rPr lang="en-US" altLang="ja-JP" sz="1200" dirty="0">
                <a:solidFill>
                  <a:prstClr val="white">
                    <a:lumMod val="50000"/>
                  </a:prstClr>
                </a:solidFill>
              </a:rPr>
              <a:t>: Infrastructure Development </a:t>
            </a:r>
            <a:r>
              <a:rPr lang="en-US" altLang="ja-JP" sz="1200" dirty="0" smtClean="0">
                <a:solidFill>
                  <a:prstClr val="white">
                    <a:lumMod val="50000"/>
                  </a:prstClr>
                </a:solidFill>
              </a:rPr>
              <a:t>Institute, </a:t>
            </a:r>
            <a:endParaRPr lang="ja-JP" altLang="en-US" sz="1200" dirty="0">
              <a:solidFill>
                <a:prstClr val="white">
                  <a:lumMod val="50000"/>
                </a:prstClr>
              </a:solidFill>
            </a:endParaRPr>
          </a:p>
        </p:txBody>
      </p:sp>
      <p:sp>
        <p:nvSpPr>
          <p:cNvPr id="43" name="テキスト ボックス 42"/>
          <p:cNvSpPr txBox="1"/>
          <p:nvPr/>
        </p:nvSpPr>
        <p:spPr>
          <a:xfrm>
            <a:off x="616878" y="6557468"/>
            <a:ext cx="8031879" cy="276999"/>
          </a:xfrm>
          <a:prstGeom prst="rect">
            <a:avLst/>
          </a:prstGeom>
          <a:noFill/>
        </p:spPr>
        <p:txBody>
          <a:bodyPr wrap="none" rtlCol="0">
            <a:spAutoFit/>
          </a:bodyPr>
          <a:lstStyle/>
          <a:p>
            <a:r>
              <a:rPr lang="en-US" altLang="ja-JP" sz="1200" dirty="0" smtClean="0">
                <a:solidFill>
                  <a:prstClr val="white">
                    <a:lumMod val="50000"/>
                  </a:prstClr>
                </a:solidFill>
              </a:rPr>
              <a:t>** Data Source</a:t>
            </a:r>
            <a:r>
              <a:rPr lang="en-US" altLang="ja-JP" sz="1200" dirty="0">
                <a:solidFill>
                  <a:prstClr val="white">
                    <a:lumMod val="50000"/>
                  </a:prstClr>
                </a:solidFill>
              </a:rPr>
              <a:t>: Survey on Current Conditions of Road Facilities, Ministry of Land, Infrastructure, Transport and </a:t>
            </a:r>
            <a:r>
              <a:rPr lang="en-US" altLang="ja-JP" sz="1200" dirty="0" smtClean="0">
                <a:solidFill>
                  <a:prstClr val="white">
                    <a:lumMod val="50000"/>
                  </a:prstClr>
                </a:solidFill>
              </a:rPr>
              <a:t>Tourism, Japan</a:t>
            </a:r>
            <a:endParaRPr lang="ja-JP" altLang="en-US" sz="1200" dirty="0">
              <a:solidFill>
                <a:prstClr val="white">
                  <a:lumMod val="50000"/>
                </a:prstClr>
              </a:solidFill>
            </a:endParaRPr>
          </a:p>
        </p:txBody>
      </p:sp>
      <p:sp>
        <p:nvSpPr>
          <p:cNvPr id="14" name="テキスト ボックス 13"/>
          <p:cNvSpPr txBox="1"/>
          <p:nvPr/>
        </p:nvSpPr>
        <p:spPr>
          <a:xfrm>
            <a:off x="2326460" y="969457"/>
            <a:ext cx="3273151" cy="707886"/>
          </a:xfrm>
          <a:prstGeom prst="rect">
            <a:avLst/>
          </a:prstGeom>
          <a:noFill/>
          <a:ln>
            <a:solidFill>
              <a:schemeClr val="tx1"/>
            </a:solidFill>
          </a:ln>
        </p:spPr>
        <p:txBody>
          <a:bodyPr wrap="square" rtlCol="0">
            <a:spAutoFit/>
          </a:bodyPr>
          <a:lstStyle/>
          <a:p>
            <a:pPr>
              <a:lnSpc>
                <a:spcPts val="2400"/>
              </a:lnSpc>
            </a:pPr>
            <a:r>
              <a:rPr lang="en-US" altLang="ja-JP" sz="2400" b="1" dirty="0" smtClean="0">
                <a:solidFill>
                  <a:srgbClr val="990033"/>
                </a:solidFill>
              </a:rPr>
              <a:t>1930</a:t>
            </a:r>
            <a:r>
              <a:rPr lang="ja-JP" altLang="en-US" sz="2400" b="1" dirty="0" smtClean="0">
                <a:solidFill>
                  <a:srgbClr val="990033"/>
                </a:solidFill>
              </a:rPr>
              <a:t>年代建設の橋梁が</a:t>
            </a:r>
            <a:endParaRPr lang="en-US" altLang="ja-JP" sz="2400" b="1" dirty="0" smtClean="0">
              <a:solidFill>
                <a:srgbClr val="990033"/>
              </a:solidFill>
            </a:endParaRPr>
          </a:p>
          <a:p>
            <a:pPr>
              <a:lnSpc>
                <a:spcPts val="2400"/>
              </a:lnSpc>
            </a:pPr>
            <a:r>
              <a:rPr lang="ja-JP" altLang="en-US" sz="2400" b="1" dirty="0">
                <a:solidFill>
                  <a:srgbClr val="990033"/>
                </a:solidFill>
              </a:rPr>
              <a:t>　</a:t>
            </a:r>
            <a:r>
              <a:rPr lang="ja-JP" altLang="en-US" sz="2400" b="1" dirty="0" smtClean="0">
                <a:solidFill>
                  <a:srgbClr val="990033"/>
                </a:solidFill>
              </a:rPr>
              <a:t>　　</a:t>
            </a:r>
            <a:r>
              <a:rPr lang="en-US" altLang="ja-JP" sz="2400" b="1" dirty="0" smtClean="0">
                <a:solidFill>
                  <a:srgbClr val="990033"/>
                </a:solidFill>
              </a:rPr>
              <a:t>1980</a:t>
            </a:r>
            <a:r>
              <a:rPr lang="ja-JP" altLang="en-US" sz="2400" b="1" dirty="0" smtClean="0">
                <a:solidFill>
                  <a:srgbClr val="990033"/>
                </a:solidFill>
              </a:rPr>
              <a:t>年代に老朽化</a:t>
            </a:r>
            <a:endParaRPr lang="en-US" altLang="ja-JP" sz="2400" b="1" dirty="0" smtClean="0">
              <a:solidFill>
                <a:srgbClr val="990033"/>
              </a:solidFill>
            </a:endParaRPr>
          </a:p>
        </p:txBody>
      </p:sp>
      <p:sp>
        <p:nvSpPr>
          <p:cNvPr id="17" name="正方形/長方形 16"/>
          <p:cNvSpPr/>
          <p:nvPr/>
        </p:nvSpPr>
        <p:spPr>
          <a:xfrm>
            <a:off x="3101373" y="3867260"/>
            <a:ext cx="1199367" cy="461665"/>
          </a:xfrm>
          <a:prstGeom prst="rect">
            <a:avLst/>
          </a:prstGeom>
        </p:spPr>
        <p:txBody>
          <a:bodyPr wrap="none">
            <a:spAutoFit/>
          </a:bodyPr>
          <a:lstStyle/>
          <a:p>
            <a:r>
              <a:rPr lang="en-US" altLang="ja-JP" sz="2400" dirty="0">
                <a:solidFill>
                  <a:srgbClr val="C00000"/>
                </a:solidFill>
              </a:rPr>
              <a:t>30</a:t>
            </a:r>
            <a:r>
              <a:rPr lang="en-US" altLang="ja-JP" dirty="0">
                <a:solidFill>
                  <a:srgbClr val="C00000"/>
                </a:solidFill>
              </a:rPr>
              <a:t> </a:t>
            </a:r>
            <a:r>
              <a:rPr lang="ja-JP" altLang="en-US" dirty="0" smtClean="0">
                <a:solidFill>
                  <a:srgbClr val="C00000"/>
                </a:solidFill>
              </a:rPr>
              <a:t>年早く</a:t>
            </a:r>
            <a:r>
              <a:rPr lang="en-US" altLang="ja-JP" dirty="0" smtClean="0">
                <a:solidFill>
                  <a:srgbClr val="C00000"/>
                </a:solidFill>
              </a:rPr>
              <a:t> </a:t>
            </a:r>
            <a:endParaRPr lang="ja-JP" altLang="en-US" dirty="0">
              <a:solidFill>
                <a:srgbClr val="C00000"/>
              </a:solidFill>
            </a:endParaRPr>
          </a:p>
        </p:txBody>
      </p:sp>
      <p:sp>
        <p:nvSpPr>
          <p:cNvPr id="18" name="角丸四角形 17"/>
          <p:cNvSpPr/>
          <p:nvPr/>
        </p:nvSpPr>
        <p:spPr>
          <a:xfrm>
            <a:off x="4112003" y="4853017"/>
            <a:ext cx="1325462" cy="882672"/>
          </a:xfrm>
          <a:prstGeom prst="roundRect">
            <a:avLst/>
          </a:prstGeom>
          <a:noFill/>
          <a:ln w="762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テキスト ボックス 45"/>
          <p:cNvSpPr txBox="1"/>
          <p:nvPr/>
        </p:nvSpPr>
        <p:spPr>
          <a:xfrm>
            <a:off x="777245" y="3276314"/>
            <a:ext cx="601447" cy="460639"/>
          </a:xfrm>
          <a:prstGeom prst="rect">
            <a:avLst/>
          </a:prstGeom>
          <a:noFill/>
        </p:spPr>
        <p:txBody>
          <a:bodyPr wrap="none" rtlCol="0">
            <a:spAutoFit/>
          </a:bodyPr>
          <a:lstStyle/>
          <a:p>
            <a:pPr algn="r">
              <a:lnSpc>
                <a:spcPts val="1400"/>
              </a:lnSpc>
            </a:pPr>
            <a:r>
              <a:rPr lang="en-US" altLang="ja-JP" sz="1600" dirty="0" smtClean="0">
                <a:solidFill>
                  <a:prstClr val="black"/>
                </a:solidFill>
              </a:rPr>
              <a:t>1901</a:t>
            </a:r>
          </a:p>
          <a:p>
            <a:pPr algn="r">
              <a:lnSpc>
                <a:spcPts val="1400"/>
              </a:lnSpc>
            </a:pPr>
            <a:r>
              <a:rPr lang="en-US" altLang="ja-JP" sz="1600" dirty="0" smtClean="0">
                <a:solidFill>
                  <a:prstClr val="black"/>
                </a:solidFill>
              </a:rPr>
              <a:t>-05</a:t>
            </a:r>
            <a:endParaRPr lang="ja-JP" altLang="en-US" sz="1600" dirty="0">
              <a:solidFill>
                <a:prstClr val="black"/>
              </a:solidFill>
            </a:endParaRPr>
          </a:p>
        </p:txBody>
      </p:sp>
      <p:sp>
        <p:nvSpPr>
          <p:cNvPr id="47" name="テキスト ボックス 46"/>
          <p:cNvSpPr txBox="1"/>
          <p:nvPr/>
        </p:nvSpPr>
        <p:spPr>
          <a:xfrm>
            <a:off x="1505874" y="3276314"/>
            <a:ext cx="455574" cy="451406"/>
          </a:xfrm>
          <a:prstGeom prst="rect">
            <a:avLst/>
          </a:prstGeom>
          <a:noFill/>
        </p:spPr>
        <p:txBody>
          <a:bodyPr wrap="none" rtlCol="0">
            <a:spAutoFit/>
          </a:bodyPr>
          <a:lstStyle/>
          <a:p>
            <a:pPr algn="r">
              <a:lnSpc>
                <a:spcPts val="1400"/>
              </a:lnSpc>
            </a:pPr>
            <a:r>
              <a:rPr lang="en-US" altLang="ja-JP" sz="1600" dirty="0">
                <a:solidFill>
                  <a:prstClr val="black"/>
                </a:solidFill>
              </a:rPr>
              <a:t>1</a:t>
            </a:r>
            <a:r>
              <a:rPr lang="en-US" altLang="ja-JP" sz="1600" dirty="0" smtClean="0">
                <a:solidFill>
                  <a:prstClr val="black"/>
                </a:solidFill>
              </a:rPr>
              <a:t>1</a:t>
            </a:r>
          </a:p>
          <a:p>
            <a:pPr algn="r">
              <a:lnSpc>
                <a:spcPts val="1400"/>
              </a:lnSpc>
            </a:pPr>
            <a:r>
              <a:rPr lang="en-US" altLang="ja-JP" sz="1600" dirty="0" smtClean="0">
                <a:solidFill>
                  <a:prstClr val="black"/>
                </a:solidFill>
              </a:rPr>
              <a:t>-15</a:t>
            </a:r>
            <a:endParaRPr lang="ja-JP" altLang="en-US" sz="1600" dirty="0">
              <a:solidFill>
                <a:prstClr val="black"/>
              </a:solidFill>
            </a:endParaRPr>
          </a:p>
        </p:txBody>
      </p:sp>
      <p:sp>
        <p:nvSpPr>
          <p:cNvPr id="48" name="テキスト ボックス 47"/>
          <p:cNvSpPr txBox="1"/>
          <p:nvPr/>
        </p:nvSpPr>
        <p:spPr>
          <a:xfrm>
            <a:off x="2153877" y="3276314"/>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21</a:t>
            </a:r>
          </a:p>
          <a:p>
            <a:pPr algn="r">
              <a:lnSpc>
                <a:spcPts val="1400"/>
              </a:lnSpc>
            </a:pPr>
            <a:r>
              <a:rPr lang="en-US" altLang="ja-JP" sz="1600" dirty="0" smtClean="0">
                <a:solidFill>
                  <a:prstClr val="black"/>
                </a:solidFill>
              </a:rPr>
              <a:t>-25</a:t>
            </a:r>
            <a:endParaRPr lang="ja-JP" altLang="en-US" sz="1600" dirty="0">
              <a:solidFill>
                <a:prstClr val="black"/>
              </a:solidFill>
            </a:endParaRPr>
          </a:p>
        </p:txBody>
      </p:sp>
      <p:sp>
        <p:nvSpPr>
          <p:cNvPr id="49" name="テキスト ボックス 48"/>
          <p:cNvSpPr txBox="1"/>
          <p:nvPr/>
        </p:nvSpPr>
        <p:spPr>
          <a:xfrm>
            <a:off x="2801880" y="3276314"/>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31</a:t>
            </a:r>
          </a:p>
          <a:p>
            <a:pPr algn="r">
              <a:lnSpc>
                <a:spcPts val="1400"/>
              </a:lnSpc>
            </a:pPr>
            <a:r>
              <a:rPr lang="en-US" altLang="ja-JP" sz="1600" dirty="0" smtClean="0">
                <a:solidFill>
                  <a:prstClr val="black"/>
                </a:solidFill>
              </a:rPr>
              <a:t>-35</a:t>
            </a:r>
            <a:endParaRPr lang="ja-JP" altLang="en-US" sz="1600" dirty="0">
              <a:solidFill>
                <a:prstClr val="black"/>
              </a:solidFill>
            </a:endParaRPr>
          </a:p>
        </p:txBody>
      </p:sp>
      <p:sp>
        <p:nvSpPr>
          <p:cNvPr id="50" name="テキスト ボックス 49"/>
          <p:cNvSpPr txBox="1"/>
          <p:nvPr/>
        </p:nvSpPr>
        <p:spPr>
          <a:xfrm>
            <a:off x="3449883" y="3276314"/>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41</a:t>
            </a:r>
          </a:p>
          <a:p>
            <a:pPr algn="r">
              <a:lnSpc>
                <a:spcPts val="1400"/>
              </a:lnSpc>
            </a:pPr>
            <a:r>
              <a:rPr lang="en-US" altLang="ja-JP" sz="1600" dirty="0" smtClean="0">
                <a:solidFill>
                  <a:prstClr val="black"/>
                </a:solidFill>
              </a:rPr>
              <a:t>-45</a:t>
            </a:r>
            <a:endParaRPr lang="ja-JP" altLang="en-US" sz="1600" dirty="0">
              <a:solidFill>
                <a:prstClr val="black"/>
              </a:solidFill>
            </a:endParaRPr>
          </a:p>
        </p:txBody>
      </p:sp>
      <p:sp>
        <p:nvSpPr>
          <p:cNvPr id="51" name="テキスト ボックス 50"/>
          <p:cNvSpPr txBox="1"/>
          <p:nvPr/>
        </p:nvSpPr>
        <p:spPr>
          <a:xfrm>
            <a:off x="4097886" y="3276314"/>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51</a:t>
            </a:r>
          </a:p>
          <a:p>
            <a:pPr algn="r">
              <a:lnSpc>
                <a:spcPts val="1400"/>
              </a:lnSpc>
            </a:pPr>
            <a:r>
              <a:rPr lang="en-US" altLang="ja-JP" sz="1600" dirty="0" smtClean="0">
                <a:solidFill>
                  <a:prstClr val="black"/>
                </a:solidFill>
              </a:rPr>
              <a:t>-55</a:t>
            </a:r>
            <a:endParaRPr lang="ja-JP" altLang="en-US" sz="1600" dirty="0">
              <a:solidFill>
                <a:prstClr val="black"/>
              </a:solidFill>
            </a:endParaRPr>
          </a:p>
        </p:txBody>
      </p:sp>
      <p:sp>
        <p:nvSpPr>
          <p:cNvPr id="52" name="テキスト ボックス 51"/>
          <p:cNvSpPr txBox="1"/>
          <p:nvPr/>
        </p:nvSpPr>
        <p:spPr>
          <a:xfrm>
            <a:off x="4745889" y="3276314"/>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61</a:t>
            </a:r>
          </a:p>
          <a:p>
            <a:pPr algn="r">
              <a:lnSpc>
                <a:spcPts val="1400"/>
              </a:lnSpc>
            </a:pPr>
            <a:r>
              <a:rPr lang="en-US" altLang="ja-JP" sz="1600" dirty="0" smtClean="0">
                <a:solidFill>
                  <a:prstClr val="black"/>
                </a:solidFill>
              </a:rPr>
              <a:t>-65</a:t>
            </a:r>
            <a:endParaRPr lang="ja-JP" altLang="en-US" sz="1600" dirty="0">
              <a:solidFill>
                <a:prstClr val="black"/>
              </a:solidFill>
            </a:endParaRPr>
          </a:p>
        </p:txBody>
      </p:sp>
      <p:sp>
        <p:nvSpPr>
          <p:cNvPr id="53" name="テキスト ボックス 52"/>
          <p:cNvSpPr txBox="1"/>
          <p:nvPr/>
        </p:nvSpPr>
        <p:spPr>
          <a:xfrm>
            <a:off x="5393892" y="3276314"/>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71</a:t>
            </a:r>
          </a:p>
          <a:p>
            <a:pPr algn="r">
              <a:lnSpc>
                <a:spcPts val="1400"/>
              </a:lnSpc>
            </a:pPr>
            <a:r>
              <a:rPr lang="en-US" altLang="ja-JP" sz="1600" dirty="0" smtClean="0">
                <a:solidFill>
                  <a:prstClr val="black"/>
                </a:solidFill>
              </a:rPr>
              <a:t>-75</a:t>
            </a:r>
            <a:endParaRPr lang="ja-JP" altLang="en-US" sz="1600" dirty="0">
              <a:solidFill>
                <a:prstClr val="black"/>
              </a:solidFill>
            </a:endParaRPr>
          </a:p>
        </p:txBody>
      </p:sp>
      <p:sp>
        <p:nvSpPr>
          <p:cNvPr id="54" name="テキスト ボックス 53"/>
          <p:cNvSpPr txBox="1"/>
          <p:nvPr/>
        </p:nvSpPr>
        <p:spPr>
          <a:xfrm>
            <a:off x="6041895" y="3276314"/>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81</a:t>
            </a:r>
          </a:p>
          <a:p>
            <a:pPr algn="r">
              <a:lnSpc>
                <a:spcPts val="1400"/>
              </a:lnSpc>
            </a:pPr>
            <a:r>
              <a:rPr lang="en-US" altLang="ja-JP" sz="1600" dirty="0" smtClean="0">
                <a:solidFill>
                  <a:prstClr val="black"/>
                </a:solidFill>
              </a:rPr>
              <a:t>-85</a:t>
            </a:r>
            <a:endParaRPr lang="ja-JP" altLang="en-US" sz="1600" dirty="0">
              <a:solidFill>
                <a:prstClr val="black"/>
              </a:solidFill>
            </a:endParaRPr>
          </a:p>
        </p:txBody>
      </p:sp>
      <p:sp>
        <p:nvSpPr>
          <p:cNvPr id="55" name="テキスト ボックス 54"/>
          <p:cNvSpPr txBox="1"/>
          <p:nvPr/>
        </p:nvSpPr>
        <p:spPr>
          <a:xfrm>
            <a:off x="6689898" y="3276314"/>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91</a:t>
            </a:r>
          </a:p>
          <a:p>
            <a:pPr algn="r">
              <a:lnSpc>
                <a:spcPts val="1400"/>
              </a:lnSpc>
            </a:pPr>
            <a:r>
              <a:rPr lang="en-US" altLang="ja-JP" sz="1600" dirty="0" smtClean="0">
                <a:solidFill>
                  <a:prstClr val="black"/>
                </a:solidFill>
              </a:rPr>
              <a:t>-95</a:t>
            </a:r>
            <a:endParaRPr lang="ja-JP" altLang="en-US" sz="1600" dirty="0">
              <a:solidFill>
                <a:prstClr val="black"/>
              </a:solidFill>
            </a:endParaRPr>
          </a:p>
        </p:txBody>
      </p:sp>
      <p:sp>
        <p:nvSpPr>
          <p:cNvPr id="56" name="テキスト ボックス 55"/>
          <p:cNvSpPr txBox="1"/>
          <p:nvPr/>
        </p:nvSpPr>
        <p:spPr>
          <a:xfrm>
            <a:off x="7267533" y="3276314"/>
            <a:ext cx="601447" cy="451406"/>
          </a:xfrm>
          <a:prstGeom prst="rect">
            <a:avLst/>
          </a:prstGeom>
          <a:noFill/>
        </p:spPr>
        <p:txBody>
          <a:bodyPr wrap="none" rtlCol="0">
            <a:spAutoFit/>
          </a:bodyPr>
          <a:lstStyle/>
          <a:p>
            <a:pPr algn="r">
              <a:lnSpc>
                <a:spcPts val="1400"/>
              </a:lnSpc>
            </a:pPr>
            <a:r>
              <a:rPr lang="en-US" altLang="ja-JP" sz="1600" dirty="0" smtClean="0">
                <a:solidFill>
                  <a:prstClr val="black"/>
                </a:solidFill>
              </a:rPr>
              <a:t>2001</a:t>
            </a:r>
          </a:p>
          <a:p>
            <a:pPr algn="r">
              <a:lnSpc>
                <a:spcPts val="1400"/>
              </a:lnSpc>
            </a:pPr>
            <a:r>
              <a:rPr lang="en-US" altLang="ja-JP" sz="1600" dirty="0" smtClean="0">
                <a:solidFill>
                  <a:prstClr val="black"/>
                </a:solidFill>
              </a:rPr>
              <a:t>-04</a:t>
            </a:r>
            <a:endParaRPr lang="ja-JP" altLang="en-US" sz="1600" dirty="0">
              <a:solidFill>
                <a:prstClr val="black"/>
              </a:solidFill>
            </a:endParaRPr>
          </a:p>
        </p:txBody>
      </p:sp>
      <p:sp>
        <p:nvSpPr>
          <p:cNvPr id="57" name="テキスト ボックス 56"/>
          <p:cNvSpPr txBox="1"/>
          <p:nvPr/>
        </p:nvSpPr>
        <p:spPr>
          <a:xfrm>
            <a:off x="7889858" y="5735689"/>
            <a:ext cx="1238737" cy="460639"/>
          </a:xfrm>
          <a:prstGeom prst="rect">
            <a:avLst/>
          </a:prstGeom>
          <a:noFill/>
        </p:spPr>
        <p:txBody>
          <a:bodyPr wrap="none" rtlCol="0">
            <a:spAutoFit/>
          </a:bodyPr>
          <a:lstStyle/>
          <a:p>
            <a:pPr>
              <a:lnSpc>
                <a:spcPts val="1400"/>
              </a:lnSpc>
            </a:pPr>
            <a:r>
              <a:rPr lang="en-US" altLang="ja-JP" sz="1600" i="1" dirty="0" smtClean="0">
                <a:solidFill>
                  <a:prstClr val="black"/>
                </a:solidFill>
              </a:rPr>
              <a:t>Years of</a:t>
            </a:r>
            <a:r>
              <a:rPr lang="en-US" altLang="ja-JP" sz="1600" i="1" dirty="0">
                <a:solidFill>
                  <a:prstClr val="black"/>
                </a:solidFill>
              </a:rPr>
              <a:t/>
            </a:r>
            <a:br>
              <a:rPr lang="en-US" altLang="ja-JP" sz="1600" i="1" dirty="0">
                <a:solidFill>
                  <a:prstClr val="black"/>
                </a:solidFill>
              </a:rPr>
            </a:br>
            <a:r>
              <a:rPr lang="en-US" altLang="ja-JP" sz="1600" i="1" dirty="0" smtClean="0">
                <a:solidFill>
                  <a:prstClr val="black"/>
                </a:solidFill>
              </a:rPr>
              <a:t>Construction</a:t>
            </a:r>
            <a:endParaRPr lang="en-US" altLang="ja-JP" sz="1600" i="1" dirty="0">
              <a:solidFill>
                <a:prstClr val="black"/>
              </a:solidFill>
            </a:endParaRPr>
          </a:p>
        </p:txBody>
      </p:sp>
      <p:sp>
        <p:nvSpPr>
          <p:cNvPr id="58" name="テキスト ボックス 57"/>
          <p:cNvSpPr txBox="1"/>
          <p:nvPr/>
        </p:nvSpPr>
        <p:spPr>
          <a:xfrm>
            <a:off x="778643" y="5735689"/>
            <a:ext cx="601447" cy="460639"/>
          </a:xfrm>
          <a:prstGeom prst="rect">
            <a:avLst/>
          </a:prstGeom>
          <a:noFill/>
        </p:spPr>
        <p:txBody>
          <a:bodyPr wrap="none" rtlCol="0">
            <a:spAutoFit/>
          </a:bodyPr>
          <a:lstStyle/>
          <a:p>
            <a:pPr algn="r">
              <a:lnSpc>
                <a:spcPts val="1400"/>
              </a:lnSpc>
            </a:pPr>
            <a:r>
              <a:rPr lang="en-US" altLang="ja-JP" sz="1600" dirty="0" smtClean="0">
                <a:solidFill>
                  <a:prstClr val="black"/>
                </a:solidFill>
              </a:rPr>
              <a:t>1901</a:t>
            </a:r>
          </a:p>
          <a:p>
            <a:pPr algn="r">
              <a:lnSpc>
                <a:spcPts val="1400"/>
              </a:lnSpc>
            </a:pPr>
            <a:r>
              <a:rPr lang="en-US" altLang="ja-JP" sz="1600" dirty="0" smtClean="0">
                <a:solidFill>
                  <a:prstClr val="black"/>
                </a:solidFill>
              </a:rPr>
              <a:t>-05</a:t>
            </a:r>
            <a:endParaRPr lang="ja-JP" altLang="en-US" sz="1600" dirty="0">
              <a:solidFill>
                <a:prstClr val="black"/>
              </a:solidFill>
            </a:endParaRPr>
          </a:p>
        </p:txBody>
      </p:sp>
      <p:sp>
        <p:nvSpPr>
          <p:cNvPr id="59" name="テキスト ボックス 58"/>
          <p:cNvSpPr txBox="1"/>
          <p:nvPr/>
        </p:nvSpPr>
        <p:spPr>
          <a:xfrm>
            <a:off x="1490494" y="5735689"/>
            <a:ext cx="455574" cy="451406"/>
          </a:xfrm>
          <a:prstGeom prst="rect">
            <a:avLst/>
          </a:prstGeom>
          <a:noFill/>
        </p:spPr>
        <p:txBody>
          <a:bodyPr wrap="none" rtlCol="0">
            <a:spAutoFit/>
          </a:bodyPr>
          <a:lstStyle/>
          <a:p>
            <a:pPr algn="r">
              <a:lnSpc>
                <a:spcPts val="1400"/>
              </a:lnSpc>
            </a:pPr>
            <a:r>
              <a:rPr lang="en-US" altLang="ja-JP" sz="1600" dirty="0">
                <a:solidFill>
                  <a:prstClr val="black"/>
                </a:solidFill>
              </a:rPr>
              <a:t>1</a:t>
            </a:r>
            <a:r>
              <a:rPr lang="en-US" altLang="ja-JP" sz="1600" dirty="0" smtClean="0">
                <a:solidFill>
                  <a:prstClr val="black"/>
                </a:solidFill>
              </a:rPr>
              <a:t>1</a:t>
            </a:r>
          </a:p>
          <a:p>
            <a:pPr algn="r">
              <a:lnSpc>
                <a:spcPts val="1400"/>
              </a:lnSpc>
            </a:pPr>
            <a:r>
              <a:rPr lang="en-US" altLang="ja-JP" sz="1600" dirty="0" smtClean="0">
                <a:solidFill>
                  <a:prstClr val="black"/>
                </a:solidFill>
              </a:rPr>
              <a:t>-15</a:t>
            </a:r>
            <a:endParaRPr lang="ja-JP" altLang="en-US" sz="1600" dirty="0">
              <a:solidFill>
                <a:prstClr val="black"/>
              </a:solidFill>
            </a:endParaRPr>
          </a:p>
        </p:txBody>
      </p:sp>
      <p:sp>
        <p:nvSpPr>
          <p:cNvPr id="60" name="テキスト ボックス 59"/>
          <p:cNvSpPr txBox="1"/>
          <p:nvPr/>
        </p:nvSpPr>
        <p:spPr>
          <a:xfrm>
            <a:off x="2130108" y="5735689"/>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21</a:t>
            </a:r>
          </a:p>
          <a:p>
            <a:pPr algn="r">
              <a:lnSpc>
                <a:spcPts val="1400"/>
              </a:lnSpc>
            </a:pPr>
            <a:r>
              <a:rPr lang="en-US" altLang="ja-JP" sz="1600" dirty="0" smtClean="0">
                <a:solidFill>
                  <a:prstClr val="black"/>
                </a:solidFill>
              </a:rPr>
              <a:t>-25</a:t>
            </a:r>
            <a:endParaRPr lang="ja-JP" altLang="en-US" sz="1600" dirty="0">
              <a:solidFill>
                <a:prstClr val="black"/>
              </a:solidFill>
            </a:endParaRPr>
          </a:p>
        </p:txBody>
      </p:sp>
      <p:sp>
        <p:nvSpPr>
          <p:cNvPr id="61" name="テキスト ボックス 60"/>
          <p:cNvSpPr txBox="1"/>
          <p:nvPr/>
        </p:nvSpPr>
        <p:spPr>
          <a:xfrm>
            <a:off x="2758829" y="5735689"/>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31</a:t>
            </a:r>
          </a:p>
          <a:p>
            <a:pPr algn="r">
              <a:lnSpc>
                <a:spcPts val="1400"/>
              </a:lnSpc>
            </a:pPr>
            <a:r>
              <a:rPr lang="en-US" altLang="ja-JP" sz="1600" dirty="0" smtClean="0">
                <a:solidFill>
                  <a:prstClr val="black"/>
                </a:solidFill>
              </a:rPr>
              <a:t>-35</a:t>
            </a:r>
            <a:endParaRPr lang="ja-JP" altLang="en-US" sz="1600" dirty="0">
              <a:solidFill>
                <a:prstClr val="black"/>
              </a:solidFill>
            </a:endParaRPr>
          </a:p>
        </p:txBody>
      </p:sp>
      <p:sp>
        <p:nvSpPr>
          <p:cNvPr id="62" name="テキスト ボックス 61"/>
          <p:cNvSpPr txBox="1"/>
          <p:nvPr/>
        </p:nvSpPr>
        <p:spPr>
          <a:xfrm>
            <a:off x="3394541" y="5735689"/>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41</a:t>
            </a:r>
          </a:p>
          <a:p>
            <a:pPr algn="r">
              <a:lnSpc>
                <a:spcPts val="1400"/>
              </a:lnSpc>
            </a:pPr>
            <a:r>
              <a:rPr lang="en-US" altLang="ja-JP" sz="1600" dirty="0" smtClean="0">
                <a:solidFill>
                  <a:prstClr val="black"/>
                </a:solidFill>
              </a:rPr>
              <a:t>-45</a:t>
            </a:r>
            <a:endParaRPr lang="ja-JP" altLang="en-US" sz="1600" dirty="0">
              <a:solidFill>
                <a:prstClr val="black"/>
              </a:solidFill>
            </a:endParaRPr>
          </a:p>
        </p:txBody>
      </p:sp>
      <p:sp>
        <p:nvSpPr>
          <p:cNvPr id="63" name="テキスト ボックス 62"/>
          <p:cNvSpPr txBox="1"/>
          <p:nvPr/>
        </p:nvSpPr>
        <p:spPr>
          <a:xfrm>
            <a:off x="4030253" y="5735689"/>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51</a:t>
            </a:r>
          </a:p>
          <a:p>
            <a:pPr algn="r">
              <a:lnSpc>
                <a:spcPts val="1400"/>
              </a:lnSpc>
            </a:pPr>
            <a:r>
              <a:rPr lang="en-US" altLang="ja-JP" sz="1600" dirty="0" smtClean="0">
                <a:solidFill>
                  <a:prstClr val="black"/>
                </a:solidFill>
              </a:rPr>
              <a:t>-55</a:t>
            </a:r>
            <a:endParaRPr lang="ja-JP" altLang="en-US" sz="1600" dirty="0">
              <a:solidFill>
                <a:prstClr val="black"/>
              </a:solidFill>
            </a:endParaRPr>
          </a:p>
        </p:txBody>
      </p:sp>
      <p:sp>
        <p:nvSpPr>
          <p:cNvPr id="64" name="テキスト ボックス 63"/>
          <p:cNvSpPr txBox="1"/>
          <p:nvPr/>
        </p:nvSpPr>
        <p:spPr>
          <a:xfrm>
            <a:off x="4665965" y="5735689"/>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61</a:t>
            </a:r>
          </a:p>
          <a:p>
            <a:pPr algn="r">
              <a:lnSpc>
                <a:spcPts val="1400"/>
              </a:lnSpc>
            </a:pPr>
            <a:r>
              <a:rPr lang="en-US" altLang="ja-JP" sz="1600" dirty="0" smtClean="0">
                <a:solidFill>
                  <a:prstClr val="black"/>
                </a:solidFill>
              </a:rPr>
              <a:t>-65</a:t>
            </a:r>
            <a:endParaRPr lang="ja-JP" altLang="en-US" sz="1600" dirty="0">
              <a:solidFill>
                <a:prstClr val="black"/>
              </a:solidFill>
            </a:endParaRPr>
          </a:p>
        </p:txBody>
      </p:sp>
      <p:sp>
        <p:nvSpPr>
          <p:cNvPr id="65" name="テキスト ボックス 64"/>
          <p:cNvSpPr txBox="1"/>
          <p:nvPr/>
        </p:nvSpPr>
        <p:spPr>
          <a:xfrm>
            <a:off x="5301677" y="5735689"/>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71</a:t>
            </a:r>
          </a:p>
          <a:p>
            <a:pPr algn="r">
              <a:lnSpc>
                <a:spcPts val="1400"/>
              </a:lnSpc>
            </a:pPr>
            <a:r>
              <a:rPr lang="en-US" altLang="ja-JP" sz="1600" dirty="0" smtClean="0">
                <a:solidFill>
                  <a:prstClr val="black"/>
                </a:solidFill>
              </a:rPr>
              <a:t>-75</a:t>
            </a:r>
            <a:endParaRPr lang="ja-JP" altLang="en-US" sz="1600" dirty="0">
              <a:solidFill>
                <a:prstClr val="black"/>
              </a:solidFill>
            </a:endParaRPr>
          </a:p>
        </p:txBody>
      </p:sp>
      <p:sp>
        <p:nvSpPr>
          <p:cNvPr id="66" name="テキスト ボックス 65"/>
          <p:cNvSpPr txBox="1"/>
          <p:nvPr/>
        </p:nvSpPr>
        <p:spPr>
          <a:xfrm>
            <a:off x="5937389" y="5735689"/>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81</a:t>
            </a:r>
          </a:p>
          <a:p>
            <a:pPr algn="r">
              <a:lnSpc>
                <a:spcPts val="1400"/>
              </a:lnSpc>
            </a:pPr>
            <a:r>
              <a:rPr lang="en-US" altLang="ja-JP" sz="1600" dirty="0" smtClean="0">
                <a:solidFill>
                  <a:prstClr val="black"/>
                </a:solidFill>
              </a:rPr>
              <a:t>-85</a:t>
            </a:r>
            <a:endParaRPr lang="ja-JP" altLang="en-US" sz="1600" dirty="0">
              <a:solidFill>
                <a:prstClr val="black"/>
              </a:solidFill>
            </a:endParaRPr>
          </a:p>
        </p:txBody>
      </p:sp>
      <p:sp>
        <p:nvSpPr>
          <p:cNvPr id="67" name="テキスト ボックス 66"/>
          <p:cNvSpPr txBox="1"/>
          <p:nvPr/>
        </p:nvSpPr>
        <p:spPr>
          <a:xfrm>
            <a:off x="6573100" y="5735689"/>
            <a:ext cx="455574" cy="451406"/>
          </a:xfrm>
          <a:prstGeom prst="rect">
            <a:avLst/>
          </a:prstGeom>
          <a:noFill/>
        </p:spPr>
        <p:txBody>
          <a:bodyPr wrap="none" rtlCol="0">
            <a:spAutoFit/>
          </a:bodyPr>
          <a:lstStyle/>
          <a:p>
            <a:pPr algn="r">
              <a:lnSpc>
                <a:spcPts val="1400"/>
              </a:lnSpc>
            </a:pPr>
            <a:r>
              <a:rPr lang="en-US" altLang="ja-JP" sz="1600" dirty="0" smtClean="0">
                <a:solidFill>
                  <a:prstClr val="black"/>
                </a:solidFill>
              </a:rPr>
              <a:t>91</a:t>
            </a:r>
          </a:p>
          <a:p>
            <a:pPr algn="r">
              <a:lnSpc>
                <a:spcPts val="1400"/>
              </a:lnSpc>
            </a:pPr>
            <a:r>
              <a:rPr lang="en-US" altLang="ja-JP" sz="1600" dirty="0" smtClean="0">
                <a:solidFill>
                  <a:prstClr val="black"/>
                </a:solidFill>
              </a:rPr>
              <a:t>-95</a:t>
            </a:r>
            <a:endParaRPr lang="ja-JP" altLang="en-US" sz="1600" dirty="0">
              <a:solidFill>
                <a:prstClr val="black"/>
              </a:solidFill>
            </a:endParaRPr>
          </a:p>
        </p:txBody>
      </p:sp>
      <p:sp>
        <p:nvSpPr>
          <p:cNvPr id="68" name="テキスト ボックス 67"/>
          <p:cNvSpPr txBox="1"/>
          <p:nvPr/>
        </p:nvSpPr>
        <p:spPr>
          <a:xfrm>
            <a:off x="7176652" y="5735689"/>
            <a:ext cx="601447" cy="451406"/>
          </a:xfrm>
          <a:prstGeom prst="rect">
            <a:avLst/>
          </a:prstGeom>
          <a:noFill/>
        </p:spPr>
        <p:txBody>
          <a:bodyPr wrap="none" rtlCol="0">
            <a:spAutoFit/>
          </a:bodyPr>
          <a:lstStyle/>
          <a:p>
            <a:pPr algn="r">
              <a:lnSpc>
                <a:spcPts val="1400"/>
              </a:lnSpc>
            </a:pPr>
            <a:r>
              <a:rPr lang="en-US" altLang="ja-JP" sz="1600" dirty="0" smtClean="0">
                <a:solidFill>
                  <a:prstClr val="black"/>
                </a:solidFill>
              </a:rPr>
              <a:t>2001</a:t>
            </a:r>
          </a:p>
          <a:p>
            <a:pPr algn="r">
              <a:lnSpc>
                <a:spcPts val="1400"/>
              </a:lnSpc>
            </a:pPr>
            <a:r>
              <a:rPr lang="en-US" altLang="ja-JP" sz="1600" dirty="0" smtClean="0">
                <a:solidFill>
                  <a:prstClr val="black"/>
                </a:solidFill>
              </a:rPr>
              <a:t>-04</a:t>
            </a:r>
            <a:endParaRPr lang="ja-JP" altLang="en-US" sz="1600" dirty="0">
              <a:solidFill>
                <a:prstClr val="black"/>
              </a:solidFill>
            </a:endParaRPr>
          </a:p>
        </p:txBody>
      </p:sp>
      <p:sp>
        <p:nvSpPr>
          <p:cNvPr id="6" name="テキスト ボックス 5"/>
          <p:cNvSpPr txBox="1"/>
          <p:nvPr/>
        </p:nvSpPr>
        <p:spPr>
          <a:xfrm>
            <a:off x="8612125" y="6356978"/>
            <a:ext cx="523878" cy="453183"/>
          </a:xfrm>
          <a:prstGeom prst="rect">
            <a:avLst/>
          </a:prstGeom>
          <a:solidFill>
            <a:schemeClr val="bg1"/>
          </a:solidFill>
        </p:spPr>
        <p:txBody>
          <a:bodyPr wrap="square" tIns="72000" bIns="72000" rtlCol="0" anchor="b">
            <a:spAutoFit/>
          </a:bodyPr>
          <a:lstStyle/>
          <a:p>
            <a:r>
              <a:rPr kumimoji="1" lang="en-US" altLang="ja-JP" sz="2000" dirty="0" smtClean="0"/>
              <a:t>21</a:t>
            </a:r>
            <a:endParaRPr kumimoji="1" lang="ja-JP" altLang="en-US" sz="2000" dirty="0"/>
          </a:p>
        </p:txBody>
      </p:sp>
    </p:spTree>
    <p:extLst>
      <p:ext uri="{BB962C8B-B14F-4D97-AF65-F5344CB8AC3E}">
        <p14:creationId xmlns:p14="http://schemas.microsoft.com/office/powerpoint/2010/main" val="158816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124200" y="6483350"/>
            <a:ext cx="2895600" cy="365125"/>
          </a:xfrm>
        </p:spPr>
        <p:txBody>
          <a:bodyPr anchor="b"/>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5" name="スライド番号プレースホルダー 4"/>
          <p:cNvSpPr>
            <a:spLocks noGrp="1"/>
          </p:cNvSpPr>
          <p:nvPr>
            <p:ph type="sldNum" sz="quarter" idx="12"/>
          </p:nvPr>
        </p:nvSpPr>
        <p:spPr>
          <a:xfrm>
            <a:off x="6807200" y="6483350"/>
            <a:ext cx="2133600" cy="365125"/>
          </a:xfrm>
        </p:spPr>
        <p:txBody>
          <a:bodyPr/>
          <a:lstStyle/>
          <a:p>
            <a:fld id="{7B91213A-EAFA-4C85-9C2C-DE13BDC6765D}" type="slidenum">
              <a:rPr lang="ja-JP" altLang="en-US" sz="2000" smtClean="0">
                <a:solidFill>
                  <a:schemeClr val="bg1"/>
                </a:solidFill>
              </a:rPr>
              <a:pPr/>
              <a:t>21</a:t>
            </a:fld>
            <a:endParaRPr lang="ja-JP" altLang="en-US" sz="2000" dirty="0">
              <a:solidFill>
                <a:schemeClr val="bg1"/>
              </a:solidFill>
            </a:endParaRPr>
          </a:p>
        </p:txBody>
      </p:sp>
      <p:pic>
        <p:nvPicPr>
          <p:cNvPr id="6" name="コンテンツ プレースホルダー 5"/>
          <p:cNvPicPr>
            <a:picLocks noGrp="1" noChangeAspect="1"/>
          </p:cNvPicPr>
          <p:nvPr>
            <p:ph idx="1"/>
          </p:nvPr>
        </p:nvPicPr>
        <p:blipFill rotWithShape="1">
          <a:blip r:embed="rId2">
            <a:extLst>
              <a:ext uri="{28A0092B-C50C-407E-A947-70E740481C1C}">
                <a14:useLocalDpi xmlns:a14="http://schemas.microsoft.com/office/drawing/2010/main" val="0"/>
              </a:ext>
            </a:extLst>
          </a:blip>
          <a:srcRect l="9447" t="8298" r="7456" b="3453"/>
          <a:stretch/>
        </p:blipFill>
        <p:spPr>
          <a:xfrm>
            <a:off x="6212280" y="2260163"/>
            <a:ext cx="2801906" cy="4202859"/>
          </a:xfrm>
          <a:prstGeom prst="rect">
            <a:avLst/>
          </a:prstGeom>
          <a:ln>
            <a:solidFill>
              <a:schemeClr val="tx1"/>
            </a:solid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173" y="4361593"/>
            <a:ext cx="2903336" cy="2116626"/>
          </a:xfrm>
          <a:prstGeom prst="rect">
            <a:avLst/>
          </a:prstGeom>
          <a:ln>
            <a:noFill/>
          </a:ln>
          <a:effectLst>
            <a:softEdge rad="112500"/>
          </a:effectLst>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6658" t="9531" r="20519" b="19384"/>
          <a:stretch/>
        </p:blipFill>
        <p:spPr>
          <a:xfrm>
            <a:off x="90962" y="4183499"/>
            <a:ext cx="3092478" cy="2426851"/>
          </a:xfrm>
          <a:prstGeom prst="ellipse">
            <a:avLst/>
          </a:prstGeom>
          <a:ln>
            <a:noFill/>
          </a:ln>
          <a:effectLst>
            <a:softEdge rad="112500"/>
          </a:effectLst>
        </p:spPr>
      </p:pic>
      <p:pic>
        <p:nvPicPr>
          <p:cNvPr id="9" name="図 8"/>
          <p:cNvPicPr>
            <a:picLocks noChangeAspect="1"/>
          </p:cNvPicPr>
          <p:nvPr/>
        </p:nvPicPr>
        <p:blipFill rotWithShape="1">
          <a:blip r:embed="rId5"/>
          <a:srcRect l="29579" t="7263" r="38949" b="69802"/>
          <a:stretch/>
        </p:blipFill>
        <p:spPr>
          <a:xfrm>
            <a:off x="-46325" y="2244507"/>
            <a:ext cx="5641051" cy="1802427"/>
          </a:xfrm>
          <a:prstGeom prst="rect">
            <a:avLst/>
          </a:prstGeom>
        </p:spPr>
      </p:pic>
      <p:cxnSp>
        <p:nvCxnSpPr>
          <p:cNvPr id="10" name="直線矢印コネクタ 9"/>
          <p:cNvCxnSpPr/>
          <p:nvPr/>
        </p:nvCxnSpPr>
        <p:spPr>
          <a:xfrm>
            <a:off x="1972182" y="3947913"/>
            <a:ext cx="4664" cy="391511"/>
          </a:xfrm>
          <a:prstGeom prst="straightConnector1">
            <a:avLst/>
          </a:prstGeom>
          <a:ln w="57150">
            <a:solidFill>
              <a:srgbClr val="F2002E"/>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55698" y="980142"/>
            <a:ext cx="8385629" cy="830997"/>
          </a:xfrm>
          <a:prstGeom prst="rect">
            <a:avLst/>
          </a:prstGeom>
          <a:noFill/>
        </p:spPr>
        <p:txBody>
          <a:bodyPr wrap="none" rtlCol="0">
            <a:spAutoFit/>
          </a:bodyPr>
          <a:lstStyle/>
          <a:p>
            <a:pPr marL="176213" lvl="0" indent="-176213"/>
            <a:r>
              <a:rPr kumimoji="0" lang="en-US" altLang="ja-JP" sz="2400" b="0" i="0" u="none" strike="noStrike" kern="0" cap="none" spc="0" normalizeH="0" baseline="0" noProof="0" dirty="0" smtClean="0">
                <a:ln>
                  <a:noFill/>
                </a:ln>
                <a:solidFill>
                  <a:schemeClr val="bg1"/>
                </a:solidFill>
                <a:effectLst/>
                <a:uLnTx/>
                <a:uFillTx/>
              </a:rPr>
              <a:t>- Silver Bridge in West Virginia </a:t>
            </a:r>
            <a:r>
              <a:rPr kumimoji="0" lang="ja-JP" altLang="en-US" sz="2400" kern="0" dirty="0" smtClean="0">
                <a:solidFill>
                  <a:schemeClr val="bg1"/>
                </a:solidFill>
              </a:rPr>
              <a:t>は </a:t>
            </a:r>
            <a:r>
              <a:rPr kumimoji="0" lang="en-US" altLang="ja-JP" sz="2400" kern="0" dirty="0" smtClean="0">
                <a:solidFill>
                  <a:schemeClr val="bg1"/>
                </a:solidFill>
              </a:rPr>
              <a:t>1928</a:t>
            </a:r>
            <a:r>
              <a:rPr kumimoji="0" lang="ja-JP" altLang="en-US" sz="2400" kern="0" dirty="0" smtClean="0">
                <a:solidFill>
                  <a:schemeClr val="bg1"/>
                </a:solidFill>
              </a:rPr>
              <a:t>建設</a:t>
            </a:r>
            <a:r>
              <a:rPr kumimoji="0" lang="en-US" altLang="ja-JP" sz="2400" kern="0" dirty="0" smtClean="0">
                <a:solidFill>
                  <a:schemeClr val="bg1"/>
                </a:solidFill>
              </a:rPr>
              <a:t>:</a:t>
            </a:r>
            <a:r>
              <a:rPr kumimoji="0" lang="en-US" altLang="ja-JP" sz="2400" b="0" i="0" u="none" strike="noStrike" kern="0" cap="none" spc="0" normalizeH="0" baseline="0" noProof="0" dirty="0" smtClean="0">
                <a:ln>
                  <a:noFill/>
                </a:ln>
                <a:solidFill>
                  <a:schemeClr val="bg1"/>
                </a:solidFill>
                <a:effectLst/>
                <a:uLnTx/>
                <a:uFillTx/>
              </a:rPr>
              <a:t> 1967</a:t>
            </a:r>
            <a:r>
              <a:rPr kumimoji="0" lang="ja-JP" altLang="en-US" sz="2400" b="0" i="0" u="none" strike="noStrike" kern="0" cap="none" spc="0" normalizeH="0" baseline="0" noProof="0" dirty="0" smtClean="0">
                <a:ln>
                  <a:noFill/>
                </a:ln>
                <a:solidFill>
                  <a:schemeClr val="bg1"/>
                </a:solidFill>
                <a:effectLst/>
                <a:uLnTx/>
                <a:uFillTx/>
              </a:rPr>
              <a:t>崩落</a:t>
            </a:r>
            <a:r>
              <a:rPr kumimoji="0" lang="en-US" altLang="ja-JP" sz="2400" b="0" i="0" u="none" strike="noStrike" kern="0" cap="none" spc="0" normalizeH="0" baseline="0" noProof="0" dirty="0" smtClean="0">
                <a:ln>
                  <a:noFill/>
                </a:ln>
                <a:solidFill>
                  <a:schemeClr val="bg1"/>
                </a:solidFill>
                <a:effectLst/>
                <a:uLnTx/>
                <a:uFillTx/>
              </a:rPr>
              <a:t> 46 </a:t>
            </a:r>
            <a:r>
              <a:rPr kumimoji="0" lang="ja-JP" altLang="en-US" sz="2400" b="0" i="0" u="none" strike="noStrike" kern="0" cap="none" spc="0" normalizeH="0" baseline="0" noProof="0" dirty="0" smtClean="0">
                <a:ln>
                  <a:noFill/>
                </a:ln>
                <a:solidFill>
                  <a:schemeClr val="bg1"/>
                </a:solidFill>
                <a:effectLst/>
                <a:uLnTx/>
                <a:uFillTx/>
              </a:rPr>
              <a:t>人死亡</a:t>
            </a:r>
            <a:endParaRPr kumimoji="0" lang="en-US" altLang="ja-JP" sz="2400" b="0" i="0" u="none" strike="noStrike" kern="0" cap="none" spc="0" normalizeH="0" baseline="0" noProof="0" dirty="0" smtClean="0">
              <a:ln>
                <a:noFill/>
              </a:ln>
              <a:solidFill>
                <a:schemeClr val="bg1"/>
              </a:solidFill>
              <a:effectLst/>
              <a:uLnTx/>
              <a:uFillTx/>
            </a:endParaRPr>
          </a:p>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smtClean="0">
                <a:ln>
                  <a:noFill/>
                </a:ln>
                <a:solidFill>
                  <a:schemeClr val="bg1"/>
                </a:solidFill>
                <a:effectLst/>
                <a:uLnTx/>
                <a:uFillTx/>
              </a:rPr>
              <a:t>- </a:t>
            </a:r>
            <a:r>
              <a:rPr kumimoji="0" lang="ja-JP" altLang="en-US" sz="2400" kern="0" dirty="0" smtClean="0">
                <a:solidFill>
                  <a:schemeClr val="bg1"/>
                </a:solidFill>
              </a:rPr>
              <a:t>政府が維持管理</a:t>
            </a:r>
            <a:r>
              <a:rPr kumimoji="0" lang="ja-JP" altLang="en-US" sz="2400" kern="0" dirty="0">
                <a:solidFill>
                  <a:schemeClr val="bg1"/>
                </a:solidFill>
              </a:rPr>
              <a:t>政策</a:t>
            </a:r>
            <a:r>
              <a:rPr kumimoji="0" lang="ja-JP" altLang="en-US" sz="2400" kern="0" dirty="0" smtClean="0">
                <a:solidFill>
                  <a:schemeClr val="bg1"/>
                </a:solidFill>
              </a:rPr>
              <a:t>を開始する契機に</a:t>
            </a:r>
            <a:r>
              <a:rPr kumimoji="0" lang="en-US" altLang="ja-JP" sz="2400" b="0" i="0" u="none" strike="noStrike" kern="0" cap="none" spc="0" normalizeH="0" baseline="0" noProof="0" dirty="0" smtClean="0">
                <a:ln>
                  <a:noFill/>
                </a:ln>
                <a:solidFill>
                  <a:schemeClr val="bg1"/>
                </a:solidFill>
                <a:effectLst/>
                <a:uLnTx/>
                <a:uFillTx/>
              </a:rPr>
              <a:t> </a:t>
            </a:r>
          </a:p>
        </p:txBody>
      </p:sp>
      <p:sp>
        <p:nvSpPr>
          <p:cNvPr id="15" name="テキスト ボックス 14"/>
          <p:cNvSpPr txBox="1"/>
          <p:nvPr/>
        </p:nvSpPr>
        <p:spPr>
          <a:xfrm>
            <a:off x="6328229" y="1567593"/>
            <a:ext cx="2608406" cy="584775"/>
          </a:xfrm>
          <a:prstGeom prst="rect">
            <a:avLst/>
          </a:prstGeom>
          <a:noFill/>
        </p:spPr>
        <p:txBody>
          <a:bodyPr wrap="none" rtlCol="0">
            <a:spAutoFit/>
          </a:bodyPr>
          <a:lstStyle/>
          <a:p>
            <a:pPr lvl="0"/>
            <a:r>
              <a:rPr kumimoji="0" lang="en-US" altLang="ja-JP" sz="3200" kern="0" dirty="0">
                <a:solidFill>
                  <a:schemeClr val="bg1"/>
                </a:solidFill>
              </a:rPr>
              <a:t>Dr. Pat </a:t>
            </a:r>
            <a:r>
              <a:rPr kumimoji="0" lang="en-US" altLang="ja-JP" sz="3200" kern="0" dirty="0" smtClean="0">
                <a:solidFill>
                  <a:schemeClr val="bg1"/>
                </a:solidFill>
              </a:rPr>
              <a:t>Choate</a:t>
            </a:r>
            <a:endParaRPr kumimoji="1" lang="ja-JP" altLang="en-US" sz="3200" dirty="0">
              <a:solidFill>
                <a:schemeClr val="bg1"/>
              </a:solidFill>
            </a:endParaRPr>
          </a:p>
        </p:txBody>
      </p:sp>
      <p:sp>
        <p:nvSpPr>
          <p:cNvPr id="17" name="テキスト ボックス 16"/>
          <p:cNvSpPr txBox="1"/>
          <p:nvPr/>
        </p:nvSpPr>
        <p:spPr>
          <a:xfrm>
            <a:off x="262965" y="122518"/>
            <a:ext cx="7553671" cy="830997"/>
          </a:xfrm>
          <a:prstGeom prst="rect">
            <a:avLst/>
          </a:prstGeom>
          <a:noFill/>
        </p:spPr>
        <p:txBody>
          <a:bodyPr wrap="none" rtlCol="0">
            <a:spAutoFit/>
          </a:bodyPr>
          <a:lstStyle/>
          <a:p>
            <a:r>
              <a:rPr kumimoji="1" lang="ja-JP" altLang="en-US" sz="2400" dirty="0" smtClean="0">
                <a:solidFill>
                  <a:schemeClr val="bg1"/>
                </a:solidFill>
              </a:rPr>
              <a:t>１９８０年代の社会状況から 「崩壊するアメリカ」 </a:t>
            </a:r>
            <a:r>
              <a:rPr lang="ja-JP" altLang="en-US" sz="2400" dirty="0" smtClean="0">
                <a:solidFill>
                  <a:schemeClr val="bg1"/>
                </a:solidFill>
              </a:rPr>
              <a:t>が</a:t>
            </a:r>
            <a:r>
              <a:rPr lang="ja-JP" altLang="en-US" sz="2400" dirty="0">
                <a:solidFill>
                  <a:schemeClr val="bg1"/>
                </a:solidFill>
              </a:rPr>
              <a:t>有名</a:t>
            </a:r>
            <a:r>
              <a:rPr lang="ja-JP" altLang="en-US" sz="2400" dirty="0" smtClean="0">
                <a:solidFill>
                  <a:schemeClr val="bg1"/>
                </a:solidFill>
              </a:rPr>
              <a:t>に</a:t>
            </a:r>
            <a:endParaRPr lang="en-US" altLang="ja-JP" sz="2400" dirty="0" smtClean="0">
              <a:solidFill>
                <a:schemeClr val="bg1"/>
              </a:solidFill>
            </a:endParaRPr>
          </a:p>
          <a:p>
            <a:r>
              <a:rPr kumimoji="1" lang="ja-JP" altLang="en-US" sz="2400" dirty="0" smtClean="0">
                <a:solidFill>
                  <a:schemeClr val="bg1"/>
                </a:solidFill>
              </a:rPr>
              <a:t>　　しかし、問題は</a:t>
            </a:r>
            <a:r>
              <a:rPr kumimoji="1" lang="en-US" altLang="ja-JP" sz="2400" dirty="0" smtClean="0">
                <a:solidFill>
                  <a:schemeClr val="bg1"/>
                </a:solidFill>
              </a:rPr>
              <a:t>1960</a:t>
            </a:r>
            <a:r>
              <a:rPr kumimoji="1" lang="ja-JP" altLang="en-US" sz="2400" dirty="0" smtClean="0">
                <a:solidFill>
                  <a:schemeClr val="bg1"/>
                </a:solidFill>
              </a:rPr>
              <a:t>年代から顕在化</a:t>
            </a:r>
            <a:endParaRPr kumimoji="1" lang="ja-JP" altLang="en-US" sz="2400" dirty="0">
              <a:solidFill>
                <a:schemeClr val="bg1"/>
              </a:solidFill>
            </a:endParaRPr>
          </a:p>
        </p:txBody>
      </p:sp>
    </p:spTree>
    <p:extLst>
      <p:ext uri="{BB962C8B-B14F-4D97-AF65-F5344CB8AC3E}">
        <p14:creationId xmlns:p14="http://schemas.microsoft.com/office/powerpoint/2010/main" val="183627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968"/>
            <a:ext cx="9149965" cy="725014"/>
          </a:xfrm>
          <a:solidFill>
            <a:srgbClr val="002060"/>
          </a:solidFill>
        </p:spPr>
        <p:txBody>
          <a:bodyPr>
            <a:normAutofit/>
          </a:bodyPr>
          <a:lstStyle/>
          <a:p>
            <a:pPr algn="ctr"/>
            <a:r>
              <a:rPr kumimoji="1" lang="en-US" altLang="ja-JP" sz="2800" dirty="0" smtClean="0">
                <a:solidFill>
                  <a:srgbClr val="FFFF00"/>
                </a:solidFill>
              </a:rPr>
              <a:t>1980</a:t>
            </a:r>
            <a:r>
              <a:rPr kumimoji="1" lang="ja-JP" altLang="en-US" sz="2800" dirty="0" smtClean="0">
                <a:solidFill>
                  <a:srgbClr val="FFFF00"/>
                </a:solidFill>
              </a:rPr>
              <a:t>年代から</a:t>
            </a:r>
            <a:r>
              <a:rPr kumimoji="1" lang="en-US" altLang="ja-JP" sz="2800" dirty="0" smtClean="0">
                <a:solidFill>
                  <a:srgbClr val="FFFF00"/>
                </a:solidFill>
              </a:rPr>
              <a:t>30</a:t>
            </a:r>
            <a:r>
              <a:rPr kumimoji="1" lang="ja-JP" altLang="en-US" sz="2800" dirty="0" smtClean="0">
                <a:solidFill>
                  <a:srgbClr val="FFFF00"/>
                </a:solidFill>
              </a:rPr>
              <a:t>年 いまだに続く米国の老朽化問題</a:t>
            </a:r>
            <a:endParaRPr kumimoji="1" lang="ja-JP" altLang="en-US" sz="2800" dirty="0">
              <a:solidFill>
                <a:srgbClr val="FFFF00"/>
              </a:solidFill>
            </a:endParaRPr>
          </a:p>
        </p:txBody>
      </p:sp>
      <p:sp>
        <p:nvSpPr>
          <p:cNvPr id="3" name="スライド番号プレースホルダー 2"/>
          <p:cNvSpPr>
            <a:spLocks noGrp="1"/>
          </p:cNvSpPr>
          <p:nvPr>
            <p:ph type="sldNum" sz="quarter" idx="12"/>
          </p:nvPr>
        </p:nvSpPr>
        <p:spPr/>
        <p:txBody>
          <a:bodyPr/>
          <a:lstStyle/>
          <a:p>
            <a:fld id="{D1DFFBBF-7668-44B4-AAF2-EDA6285E47C6}" type="slidenum">
              <a:rPr lang="ja-JP" altLang="en-US" smtClean="0">
                <a:solidFill>
                  <a:prstClr val="white"/>
                </a:solidFill>
              </a:rPr>
              <a:pPr/>
              <a:t>22</a:t>
            </a:fld>
            <a:endParaRPr lang="ja-JP" altLang="en-US" dirty="0">
              <a:solidFill>
                <a:prstClr val="white"/>
              </a:solidFill>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2348" y="785949"/>
            <a:ext cx="748569" cy="578893"/>
          </a:xfrm>
          <a:prstGeom prst="rect">
            <a:avLst/>
          </a:prstGeom>
          <a:ln>
            <a:noFill/>
          </a:ln>
          <a:effectLst>
            <a:outerShdw blurRad="292100" dist="139700" dir="2700000" algn="tl" rotWithShape="0">
              <a:srgbClr val="333333">
                <a:alpha val="65000"/>
              </a:srgbClr>
            </a:outerShdw>
          </a:effectLst>
        </p:spPr>
      </p:pic>
      <p:sp>
        <p:nvSpPr>
          <p:cNvPr id="11" name="円/楕円 10"/>
          <p:cNvSpPr/>
          <p:nvPr/>
        </p:nvSpPr>
        <p:spPr>
          <a:xfrm>
            <a:off x="583474" y="1658190"/>
            <a:ext cx="2000336" cy="88155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dirty="0" smtClean="0">
                <a:solidFill>
                  <a:prstClr val="white"/>
                </a:solidFill>
                <a:effectLst>
                  <a:outerShdw blurRad="38100" dist="38100" dir="2700000" algn="tl">
                    <a:srgbClr val="000000">
                      <a:alpha val="43137"/>
                    </a:srgbClr>
                  </a:outerShdw>
                </a:effectLst>
              </a:rPr>
              <a:t>1980s</a:t>
            </a:r>
            <a:endParaRPr lang="ja-JP" altLang="en-US" dirty="0">
              <a:solidFill>
                <a:prstClr val="white"/>
              </a:solidFill>
              <a:effectLst>
                <a:outerShdw blurRad="38100" dist="38100" dir="2700000" algn="tl">
                  <a:srgbClr val="000000">
                    <a:alpha val="43137"/>
                  </a:srgbClr>
                </a:outerShdw>
              </a:effectLst>
            </a:endParaRPr>
          </a:p>
        </p:txBody>
      </p:sp>
      <p:sp>
        <p:nvSpPr>
          <p:cNvPr id="12" name="円/楕円 11"/>
          <p:cNvSpPr/>
          <p:nvPr/>
        </p:nvSpPr>
        <p:spPr>
          <a:xfrm>
            <a:off x="679269" y="3355599"/>
            <a:ext cx="1904541" cy="96385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dirty="0" smtClean="0">
                <a:solidFill>
                  <a:prstClr val="white"/>
                </a:solidFill>
                <a:effectLst>
                  <a:outerShdw blurRad="38100" dist="38100" dir="2700000" algn="tl">
                    <a:srgbClr val="000000">
                      <a:alpha val="43137"/>
                    </a:srgbClr>
                  </a:outerShdw>
                </a:effectLst>
              </a:rPr>
              <a:t>Present</a:t>
            </a:r>
            <a:endParaRPr lang="ja-JP" altLang="en-US" dirty="0">
              <a:solidFill>
                <a:prstClr val="white"/>
              </a:solidFill>
              <a:effectLst>
                <a:outerShdw blurRad="38100" dist="38100" dir="2700000" algn="tl">
                  <a:srgbClr val="000000">
                    <a:alpha val="43137"/>
                  </a:srgbClr>
                </a:outerShdw>
              </a:effectLst>
            </a:endParaRPr>
          </a:p>
        </p:txBody>
      </p:sp>
      <p:sp>
        <p:nvSpPr>
          <p:cNvPr id="13" name="テキスト ボックス 12"/>
          <p:cNvSpPr txBox="1"/>
          <p:nvPr/>
        </p:nvSpPr>
        <p:spPr>
          <a:xfrm>
            <a:off x="482187" y="1053962"/>
            <a:ext cx="2339102" cy="523220"/>
          </a:xfrm>
          <a:prstGeom prst="rect">
            <a:avLst/>
          </a:prstGeom>
          <a:noFill/>
        </p:spPr>
        <p:txBody>
          <a:bodyPr wrap="none" rtlCol="0">
            <a:spAutoFit/>
          </a:bodyPr>
          <a:lstStyle/>
          <a:p>
            <a:r>
              <a:rPr lang="ja-JP" altLang="en-US" sz="2800" dirty="0" smtClean="0">
                <a:solidFill>
                  <a:prstClr val="black"/>
                </a:solidFill>
              </a:rPr>
              <a:t>老朽化橋梁数</a:t>
            </a:r>
            <a:endParaRPr lang="ja-JP" altLang="en-US" sz="2800" dirty="0">
              <a:solidFill>
                <a:prstClr val="black"/>
              </a:solidFill>
            </a:endParaRPr>
          </a:p>
        </p:txBody>
      </p:sp>
      <p:sp>
        <p:nvSpPr>
          <p:cNvPr id="14" name="下矢印 13"/>
          <p:cNvSpPr/>
          <p:nvPr/>
        </p:nvSpPr>
        <p:spPr>
          <a:xfrm>
            <a:off x="1356266" y="2734811"/>
            <a:ext cx="496952" cy="49495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2795905" y="1884026"/>
            <a:ext cx="2024913" cy="954107"/>
          </a:xfrm>
          <a:prstGeom prst="rect">
            <a:avLst/>
          </a:prstGeom>
          <a:noFill/>
        </p:spPr>
        <p:txBody>
          <a:bodyPr wrap="none" rtlCol="0">
            <a:spAutoFit/>
          </a:bodyPr>
          <a:lstStyle/>
          <a:p>
            <a:r>
              <a:rPr lang="ja-JP" altLang="en-US" sz="2800" dirty="0" smtClean="0">
                <a:solidFill>
                  <a:prstClr val="black"/>
                </a:solidFill>
              </a:rPr>
              <a:t>約</a:t>
            </a:r>
            <a:r>
              <a:rPr lang="en-US" altLang="ja-JP" sz="2800" dirty="0" smtClean="0">
                <a:solidFill>
                  <a:prstClr val="black"/>
                </a:solidFill>
              </a:rPr>
              <a:t> 25</a:t>
            </a:r>
            <a:r>
              <a:rPr lang="ja-JP" altLang="en-US" sz="2800" dirty="0" smtClean="0">
                <a:solidFill>
                  <a:prstClr val="black"/>
                </a:solidFill>
              </a:rPr>
              <a:t>万橋</a:t>
            </a:r>
            <a:r>
              <a:rPr lang="en-US" altLang="ja-JP" sz="2800" dirty="0" smtClean="0">
                <a:solidFill>
                  <a:prstClr val="black"/>
                </a:solidFill>
              </a:rPr>
              <a:t> </a:t>
            </a:r>
          </a:p>
          <a:p>
            <a:r>
              <a:rPr lang="ja-JP" altLang="en-US" sz="2800" dirty="0">
                <a:solidFill>
                  <a:prstClr val="black"/>
                </a:solidFill>
              </a:rPr>
              <a:t>　</a:t>
            </a:r>
            <a:r>
              <a:rPr lang="ja-JP" altLang="en-US" sz="2800" dirty="0" smtClean="0">
                <a:solidFill>
                  <a:prstClr val="black"/>
                </a:solidFill>
              </a:rPr>
              <a:t>　</a:t>
            </a:r>
            <a:r>
              <a:rPr lang="en-US" altLang="ja-JP" sz="2800" dirty="0" smtClean="0">
                <a:solidFill>
                  <a:prstClr val="black"/>
                </a:solidFill>
              </a:rPr>
              <a:t>(</a:t>
            </a:r>
            <a:r>
              <a:rPr lang="ja-JP" altLang="en-US" sz="2800" dirty="0" smtClean="0">
                <a:solidFill>
                  <a:prstClr val="black"/>
                </a:solidFill>
              </a:rPr>
              <a:t>約</a:t>
            </a:r>
            <a:r>
              <a:rPr lang="en-US" altLang="ja-JP" sz="2800" dirty="0" smtClean="0">
                <a:solidFill>
                  <a:prstClr val="black"/>
                </a:solidFill>
              </a:rPr>
              <a:t> </a:t>
            </a:r>
            <a:r>
              <a:rPr lang="en-US" altLang="ja-JP" sz="2800" dirty="0" smtClean="0">
                <a:solidFill>
                  <a:srgbClr val="C00000"/>
                </a:solidFill>
              </a:rPr>
              <a:t>45</a:t>
            </a:r>
            <a:r>
              <a:rPr lang="en-US" altLang="ja-JP" sz="2800" dirty="0" smtClean="0">
                <a:solidFill>
                  <a:prstClr val="black"/>
                </a:solidFill>
              </a:rPr>
              <a:t> %)</a:t>
            </a:r>
            <a:endParaRPr lang="ja-JP" altLang="en-US" sz="2800" dirty="0">
              <a:solidFill>
                <a:prstClr val="black"/>
              </a:solidFill>
            </a:endParaRPr>
          </a:p>
        </p:txBody>
      </p:sp>
      <p:sp>
        <p:nvSpPr>
          <p:cNvPr id="16" name="テキスト ボックス 15"/>
          <p:cNvSpPr txBox="1"/>
          <p:nvPr/>
        </p:nvSpPr>
        <p:spPr>
          <a:xfrm>
            <a:off x="2795905" y="3294541"/>
            <a:ext cx="2106667" cy="954107"/>
          </a:xfrm>
          <a:prstGeom prst="rect">
            <a:avLst/>
          </a:prstGeom>
          <a:noFill/>
        </p:spPr>
        <p:txBody>
          <a:bodyPr wrap="none" rtlCol="0">
            <a:spAutoFit/>
          </a:bodyPr>
          <a:lstStyle/>
          <a:p>
            <a:r>
              <a:rPr lang="ja-JP" altLang="en-US" sz="2800" dirty="0" smtClean="0">
                <a:solidFill>
                  <a:prstClr val="black"/>
                </a:solidFill>
              </a:rPr>
              <a:t>約</a:t>
            </a:r>
            <a:r>
              <a:rPr lang="en-US" altLang="ja-JP" sz="2800" dirty="0" smtClean="0">
                <a:solidFill>
                  <a:prstClr val="black"/>
                </a:solidFill>
              </a:rPr>
              <a:t> 14</a:t>
            </a:r>
            <a:r>
              <a:rPr lang="ja-JP" altLang="en-US" sz="2800" dirty="0" smtClean="0">
                <a:solidFill>
                  <a:prstClr val="black"/>
                </a:solidFill>
              </a:rPr>
              <a:t>万橋</a:t>
            </a:r>
            <a:endParaRPr lang="en-US" altLang="ja-JP" sz="2800" dirty="0" smtClean="0">
              <a:solidFill>
                <a:prstClr val="black"/>
              </a:solidFill>
            </a:endParaRPr>
          </a:p>
          <a:p>
            <a:r>
              <a:rPr lang="ja-JP" altLang="en-US" sz="2800" dirty="0">
                <a:solidFill>
                  <a:prstClr val="black"/>
                </a:solidFill>
              </a:rPr>
              <a:t>　</a:t>
            </a:r>
            <a:r>
              <a:rPr lang="ja-JP" altLang="en-US" sz="2800" dirty="0" smtClean="0">
                <a:solidFill>
                  <a:prstClr val="black"/>
                </a:solidFill>
              </a:rPr>
              <a:t>　</a:t>
            </a:r>
            <a:r>
              <a:rPr lang="en-US" altLang="ja-JP" sz="2800" dirty="0" smtClean="0">
                <a:solidFill>
                  <a:prstClr val="black"/>
                </a:solidFill>
              </a:rPr>
              <a:t> (</a:t>
            </a:r>
            <a:r>
              <a:rPr lang="ja-JP" altLang="en-US" sz="2800" dirty="0" smtClean="0">
                <a:solidFill>
                  <a:prstClr val="black"/>
                </a:solidFill>
              </a:rPr>
              <a:t>約</a:t>
            </a:r>
            <a:r>
              <a:rPr lang="en-US" altLang="ja-JP" sz="2800" dirty="0" smtClean="0">
                <a:solidFill>
                  <a:prstClr val="black"/>
                </a:solidFill>
              </a:rPr>
              <a:t> </a:t>
            </a:r>
            <a:r>
              <a:rPr lang="en-US" altLang="ja-JP" sz="2800" dirty="0" smtClean="0">
                <a:solidFill>
                  <a:srgbClr val="990033"/>
                </a:solidFill>
              </a:rPr>
              <a:t>30</a:t>
            </a:r>
            <a:r>
              <a:rPr lang="en-US" altLang="ja-JP" sz="2800" dirty="0" smtClean="0">
                <a:solidFill>
                  <a:prstClr val="black"/>
                </a:solidFill>
              </a:rPr>
              <a:t> %)</a:t>
            </a:r>
            <a:endParaRPr lang="ja-JP" altLang="en-US" sz="2800" dirty="0">
              <a:solidFill>
                <a:prstClr val="black"/>
              </a:solidFill>
            </a:endParaRPr>
          </a:p>
        </p:txBody>
      </p:sp>
      <p:sp>
        <p:nvSpPr>
          <p:cNvPr id="17" name="テキスト ボックス 16"/>
          <p:cNvSpPr txBox="1"/>
          <p:nvPr/>
        </p:nvSpPr>
        <p:spPr>
          <a:xfrm>
            <a:off x="759588" y="4843282"/>
            <a:ext cx="7362913" cy="954107"/>
          </a:xfrm>
          <a:prstGeom prst="rect">
            <a:avLst/>
          </a:prstGeom>
          <a:noFill/>
        </p:spPr>
        <p:txBody>
          <a:bodyPr wrap="none" rtlCol="0">
            <a:spAutoFit/>
          </a:bodyPr>
          <a:lstStyle/>
          <a:p>
            <a:r>
              <a:rPr lang="ja-JP" altLang="en-US" sz="2400" b="1" dirty="0" smtClean="0">
                <a:solidFill>
                  <a:prstClr val="black"/>
                </a:solidFill>
              </a:rPr>
              <a:t>老朽化橋梁の補修は続けられてきたが</a:t>
            </a:r>
            <a:r>
              <a:rPr lang="en-US" altLang="ja-JP" sz="2400" b="1" dirty="0" smtClean="0">
                <a:solidFill>
                  <a:prstClr val="black"/>
                </a:solidFill>
              </a:rPr>
              <a:t>...</a:t>
            </a:r>
            <a:endParaRPr lang="en-US" altLang="ja-JP" sz="2400" b="1" dirty="0">
              <a:solidFill>
                <a:prstClr val="black"/>
              </a:solidFill>
            </a:endParaRPr>
          </a:p>
          <a:p>
            <a:r>
              <a:rPr lang="ja-JP" altLang="en-US" sz="3200" b="1" dirty="0" smtClean="0">
                <a:solidFill>
                  <a:srgbClr val="990033"/>
                </a:solidFill>
              </a:rPr>
              <a:t>　　　　　　　　　　　　未だに解決されない</a:t>
            </a:r>
            <a:r>
              <a:rPr lang="en-US" altLang="ja-JP" sz="3200" b="1" dirty="0" smtClean="0">
                <a:solidFill>
                  <a:srgbClr val="990033"/>
                </a:solidFill>
              </a:rPr>
              <a:t> </a:t>
            </a:r>
            <a:r>
              <a:rPr lang="en-US" altLang="ja-JP" sz="2400" b="1" dirty="0" smtClean="0">
                <a:solidFill>
                  <a:prstClr val="black"/>
                </a:solidFill>
              </a:rPr>
              <a:t>!!!</a:t>
            </a:r>
            <a:endParaRPr lang="ja-JP" altLang="en-US" sz="2400" b="1" dirty="0">
              <a:solidFill>
                <a:prstClr val="black"/>
              </a:solidFill>
            </a:endParaRPr>
          </a:p>
        </p:txBody>
      </p:sp>
      <p:pic>
        <p:nvPicPr>
          <p:cNvPr id="1026" name="Picture 2" descr="http://gendai.ismedia.jp/mwimgs/3/5/600/img_35ff3731d745106c7bb3a0b4de265dbb2869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989" y="1742048"/>
            <a:ext cx="3275617" cy="2456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8529469" y="6398489"/>
            <a:ext cx="530915" cy="400110"/>
          </a:xfrm>
          <a:prstGeom prst="rect">
            <a:avLst/>
          </a:prstGeom>
          <a:solidFill>
            <a:schemeClr val="bg1"/>
          </a:solidFill>
        </p:spPr>
        <p:txBody>
          <a:bodyPr wrap="none" rtlCol="0">
            <a:spAutoFit/>
          </a:bodyPr>
          <a:lstStyle/>
          <a:p>
            <a:r>
              <a:rPr kumimoji="1" lang="en-US" altLang="ja-JP" sz="2000" dirty="0" smtClean="0"/>
              <a:t>      </a:t>
            </a:r>
            <a:endParaRPr kumimoji="1" lang="ja-JP" altLang="en-US" sz="2000" dirty="0"/>
          </a:p>
        </p:txBody>
      </p:sp>
      <p:sp>
        <p:nvSpPr>
          <p:cNvPr id="19" name="スライド番号プレースホルダー 4"/>
          <p:cNvSpPr txBox="1">
            <a:spLocks/>
          </p:cNvSpPr>
          <p:nvPr/>
        </p:nvSpPr>
        <p:spPr>
          <a:xfrm>
            <a:off x="6872693" y="6356350"/>
            <a:ext cx="2133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100" kern="1200">
                <a:solidFill>
                  <a:schemeClr val="bg1"/>
                </a:solidFill>
                <a:latin typeface="Adobe Gothic Std B" panose="020B0800000000000000" pitchFamily="34" charset="-128"/>
                <a:ea typeface="Adobe Gothic Std B" panose="020B0800000000000000"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7B91213A-EAFA-4C85-9C2C-DE13BDC6765D}" type="slidenum">
              <a:rPr lang="ja-JP" altLang="en-US" sz="2000" smtClean="0">
                <a:solidFill>
                  <a:schemeClr val="tx1"/>
                </a:solidFill>
                <a:latin typeface="+mn-ea"/>
                <a:ea typeface="+mn-ea"/>
              </a:rPr>
              <a:pPr algn="r"/>
              <a:t>22</a:t>
            </a:fld>
            <a:endParaRPr lang="ja-JP" altLang="en-US" sz="2000" dirty="0">
              <a:solidFill>
                <a:schemeClr val="tx1"/>
              </a:solidFill>
              <a:latin typeface="+mn-ea"/>
              <a:ea typeface="+mn-ea"/>
            </a:endParaRPr>
          </a:p>
        </p:txBody>
      </p:sp>
    </p:spTree>
    <p:extLst>
      <p:ext uri="{BB962C8B-B14F-4D97-AF65-F5344CB8AC3E}">
        <p14:creationId xmlns:p14="http://schemas.microsoft.com/office/powerpoint/2010/main" val="442997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3124200" y="6483350"/>
            <a:ext cx="2895600" cy="365125"/>
          </a:xfrm>
        </p:spPr>
        <p:txBody>
          <a:bodyPr anchor="b"/>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3" name="スライド番号プレースホルダー 2"/>
          <p:cNvSpPr>
            <a:spLocks noGrp="1"/>
          </p:cNvSpPr>
          <p:nvPr>
            <p:ph type="sldNum" sz="quarter" idx="12"/>
          </p:nvPr>
        </p:nvSpPr>
        <p:spPr>
          <a:xfrm>
            <a:off x="6807200" y="6483350"/>
            <a:ext cx="2133600" cy="365125"/>
          </a:xfrm>
        </p:spPr>
        <p:txBody>
          <a:bodyPr/>
          <a:lstStyle/>
          <a:p>
            <a:fld id="{7B91213A-EAFA-4C85-9C2C-DE13BDC6765D}" type="slidenum">
              <a:rPr lang="ja-JP" altLang="en-US" sz="2000" smtClean="0">
                <a:solidFill>
                  <a:schemeClr val="bg1"/>
                </a:solidFill>
              </a:rPr>
              <a:pPr/>
              <a:t>23</a:t>
            </a:fld>
            <a:endParaRPr lang="ja-JP" altLang="en-US" sz="2000" dirty="0">
              <a:solidFill>
                <a:schemeClr val="bg1"/>
              </a:solidFill>
            </a:endParaRPr>
          </a:p>
        </p:txBody>
      </p:sp>
      <p:graphicFrame>
        <p:nvGraphicFramePr>
          <p:cNvPr id="6" name="表 5"/>
          <p:cNvGraphicFramePr>
            <a:graphicFrameLocks noGrp="1"/>
          </p:cNvGraphicFramePr>
          <p:nvPr>
            <p:extLst/>
          </p:nvPr>
        </p:nvGraphicFramePr>
        <p:xfrm>
          <a:off x="107504" y="849389"/>
          <a:ext cx="4320479" cy="5531939"/>
        </p:xfrm>
        <a:graphic>
          <a:graphicData uri="http://schemas.openxmlformats.org/drawingml/2006/table">
            <a:tbl>
              <a:tblPr firstRow="1" bandRow="1" bandCol="1">
                <a:solidFill>
                  <a:schemeClr val="bg1"/>
                </a:solidFill>
                <a:tableStyleId>{2D5ABB26-0587-4C30-8999-92F81FD0307C}</a:tableStyleId>
              </a:tblPr>
              <a:tblGrid>
                <a:gridCol w="742583"/>
                <a:gridCol w="1890210"/>
                <a:gridCol w="1012612"/>
                <a:gridCol w="675074"/>
              </a:tblGrid>
              <a:tr h="288032">
                <a:tc>
                  <a:txBody>
                    <a:bodyPr/>
                    <a:lstStyle/>
                    <a:p>
                      <a:pPr algn="ctr"/>
                      <a:r>
                        <a:rPr kumimoji="1" lang="ja-JP" altLang="en-US" sz="1800" b="1" dirty="0" smtClean="0"/>
                        <a:t>年</a:t>
                      </a:r>
                      <a:endParaRPr kumimoji="1" lang="ja-JP" altLang="en-US" sz="1800" b="1" dirty="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a:r>
                        <a:rPr kumimoji="1" lang="ja-JP" altLang="en-US" sz="1800" b="1" dirty="0" smtClean="0"/>
                        <a:t>州</a:t>
                      </a:r>
                      <a:endParaRPr kumimoji="1" lang="ja-JP" altLang="en-US" sz="1800"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a:r>
                        <a:rPr kumimoji="1" lang="ja-JP" altLang="en-US" sz="1800" b="1" dirty="0" smtClean="0"/>
                        <a:t>死者数</a:t>
                      </a:r>
                      <a:endParaRPr kumimoji="1" lang="ja-JP" altLang="en-US" sz="1800"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a:r>
                        <a:rPr kumimoji="1" lang="ja-JP" altLang="en-US" sz="1800" b="1" dirty="0" smtClean="0"/>
                        <a:t>傷害</a:t>
                      </a:r>
                      <a:endParaRPr kumimoji="1" lang="ja-JP" altLang="en-US" sz="1800"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r>
              <a:tr h="369263">
                <a:tc>
                  <a:txBody>
                    <a:bodyPr/>
                    <a:lstStyle/>
                    <a:p>
                      <a:r>
                        <a:rPr kumimoji="1" lang="en-US" altLang="ja-JP" b="1" dirty="0" smtClean="0"/>
                        <a:t>1980</a:t>
                      </a:r>
                      <a:endParaRPr kumimoji="1" lang="ja-JP" altLang="en-US" b="1" dirty="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フロリダ州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35</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1981</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ミズリー州</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114</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200</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1982</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インデイアナ州</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14</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16</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1983</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コネチカット州</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3</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5</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1987</a:t>
                      </a:r>
                      <a:endParaRPr kumimoji="1" lang="en-US" altLang="ja-JP" b="1" dirty="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ニューヨーク州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10</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1989</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テネシー州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8</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endParaRPr kumimoji="1" lang="en-US" altLang="ja-JP" b="1" dirty="0" smtClean="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カリフォルニア州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42</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endParaRPr kumimoji="1" lang="ja-JP" altLang="en-US" b="1" dirty="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アーカンサス州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5</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1990</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ワシントン州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0</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endParaRPr kumimoji="1" lang="en-US" altLang="ja-JP" b="1" dirty="0" smtClean="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ルイジアナ州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7</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2</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endParaRPr kumimoji="1" lang="ja-JP" altLang="en-US" b="1"/>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アラバマ州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47</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103</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1995</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フロリダ州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7</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15652">
                <a:tc>
                  <a:txBody>
                    <a:bodyPr/>
                    <a:lstStyle/>
                    <a:p>
                      <a:r>
                        <a:rPr kumimoji="1" lang="en-US" altLang="ja-JP" b="1" dirty="0" smtClean="0"/>
                        <a:t>1998</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ペンシルバニア</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0</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2000</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ウイスコンシン州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0</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solidFill>
                      <a:srgbClr val="FFFFCC"/>
                    </a:solidFill>
                  </a:tcPr>
                </a:tc>
              </a:tr>
            </a:tbl>
          </a:graphicData>
        </a:graphic>
      </p:graphicFrame>
      <p:graphicFrame>
        <p:nvGraphicFramePr>
          <p:cNvPr id="8" name="表 7"/>
          <p:cNvGraphicFramePr>
            <a:graphicFrameLocks noGrp="1"/>
          </p:cNvGraphicFramePr>
          <p:nvPr>
            <p:extLst/>
          </p:nvPr>
        </p:nvGraphicFramePr>
        <p:xfrm>
          <a:off x="4572001" y="849389"/>
          <a:ext cx="4320479" cy="5531939"/>
        </p:xfrm>
        <a:graphic>
          <a:graphicData uri="http://schemas.openxmlformats.org/drawingml/2006/table">
            <a:tbl>
              <a:tblPr firstRow="1" bandRow="1" bandCol="1">
                <a:solidFill>
                  <a:schemeClr val="bg1"/>
                </a:solidFill>
                <a:tableStyleId>{2D5ABB26-0587-4C30-8999-92F81FD0307C}</a:tableStyleId>
              </a:tblPr>
              <a:tblGrid>
                <a:gridCol w="742583"/>
                <a:gridCol w="1890210"/>
                <a:gridCol w="1012612"/>
                <a:gridCol w="675074"/>
              </a:tblGrid>
              <a:tr h="288032">
                <a:tc>
                  <a:txBody>
                    <a:bodyPr/>
                    <a:lstStyle/>
                    <a:p>
                      <a:pPr algn="ctr"/>
                      <a:r>
                        <a:rPr kumimoji="1" lang="ja-JP" altLang="en-US" sz="1800" b="1" dirty="0" smtClean="0"/>
                        <a:t>年</a:t>
                      </a:r>
                      <a:endParaRPr kumimoji="1" lang="ja-JP" altLang="en-US" sz="1800" b="1" dirty="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a:r>
                        <a:rPr kumimoji="1" lang="ja-JP" altLang="en-US" sz="1800" b="1" dirty="0" smtClean="0"/>
                        <a:t>州</a:t>
                      </a:r>
                      <a:endParaRPr kumimoji="1" lang="ja-JP" altLang="en-US" sz="1800"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a:r>
                        <a:rPr kumimoji="1" lang="ja-JP" altLang="en-US" sz="1800" b="1" dirty="0" smtClean="0"/>
                        <a:t>死者数</a:t>
                      </a:r>
                      <a:endParaRPr kumimoji="1" lang="ja-JP" altLang="en-US" sz="1800"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a:r>
                        <a:rPr kumimoji="1" lang="ja-JP" altLang="en-US" sz="1800" b="1" dirty="0" smtClean="0"/>
                        <a:t>傷害</a:t>
                      </a:r>
                      <a:endParaRPr kumimoji="1" lang="ja-JP" altLang="en-US" sz="1800"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r>
              <a:tr h="369263">
                <a:tc>
                  <a:txBody>
                    <a:bodyPr/>
                    <a:lstStyle/>
                    <a:p>
                      <a:r>
                        <a:rPr kumimoji="1" lang="en-US" altLang="ja-JP" b="1" dirty="0" smtClean="0"/>
                        <a:t>2001</a:t>
                      </a:r>
                      <a:endParaRPr kumimoji="1" lang="ja-JP" altLang="en-US" b="1" dirty="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テキサス州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　　　</a:t>
                      </a:r>
                      <a:r>
                        <a:rPr kumimoji="1" lang="en-US" altLang="ja-JP" b="1" dirty="0" smtClean="0"/>
                        <a:t>8</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13</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2002</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オクラホマ州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　　</a:t>
                      </a:r>
                      <a:r>
                        <a:rPr kumimoji="1" lang="ja-JP" altLang="en-US" b="1" baseline="0" dirty="0" smtClean="0"/>
                        <a:t> </a:t>
                      </a:r>
                      <a:r>
                        <a:rPr kumimoji="1" lang="en-US" altLang="ja-JP" b="1" dirty="0" smtClean="0"/>
                        <a:t>14</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2004</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コネチカット州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0</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endParaRPr kumimoji="1" lang="en-US" altLang="ja-JP" b="1" dirty="0" smtClean="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コネチカット州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2007</a:t>
                      </a:r>
                      <a:endParaRPr kumimoji="1" lang="en-US" altLang="ja-JP" b="1" dirty="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ミネソタ州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13</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145</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endParaRPr kumimoji="1" lang="en-US" altLang="ja-JP" b="1" dirty="0" smtClean="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カリフォルニア州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0</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2008</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アイオワ州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0</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2009</a:t>
                      </a:r>
                      <a:endParaRPr kumimoji="1" lang="ja-JP" altLang="en-US" b="1" dirty="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ミシガン州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endParaRPr kumimoji="1" lang="en-US" altLang="ja-JP" b="1" dirty="0" smtClean="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カリフォルニア州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2012</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ケンタッキー州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0</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r>
                        <a:rPr kumimoji="1" lang="en-US" altLang="ja-JP" b="1" dirty="0" smtClean="0"/>
                        <a:t>2013</a:t>
                      </a:r>
                      <a:endParaRPr kumimoji="1" lang="ja-JP" altLang="en-US" b="1" dirty="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ワシントン州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0</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3</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endParaRPr kumimoji="1" lang="en-US" altLang="ja-JP" b="1" dirty="0" smtClean="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ミズリー州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0</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7</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15652">
                <a:tc>
                  <a:txBody>
                    <a:bodyPr/>
                    <a:lstStyle/>
                    <a:p>
                      <a:r>
                        <a:rPr kumimoji="1" lang="en-US" altLang="ja-JP" b="1" dirty="0" smtClean="0"/>
                        <a:t>2015</a:t>
                      </a:r>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テキサス州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a:t>
                      </a:r>
                      <a:endParaRPr kumimoji="1" lang="ja-JP" altLang="en-US" b="1" dirty="0"/>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3</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r h="369263">
                <a:tc>
                  <a:txBody>
                    <a:bodyPr/>
                    <a:lstStyle/>
                    <a:p>
                      <a:endParaRPr kumimoji="1" lang="en-US" altLang="ja-JP" b="1" dirty="0" smtClean="0"/>
                    </a:p>
                  </a:txBody>
                  <a:tcPr>
                    <a:lnL w="3810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カリフォルニア州</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ja-JP" altLang="en-US" b="1" dirty="0" smtClean="0"/>
                        <a:t>　　　</a:t>
                      </a:r>
                      <a:r>
                        <a:rPr kumimoji="1" lang="en-US" altLang="ja-JP" b="1" dirty="0" smtClean="0"/>
                        <a:t>0</a:t>
                      </a: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c>
                  <a:txBody>
                    <a:bodyPr/>
                    <a:lstStyle/>
                    <a:p>
                      <a:r>
                        <a:rPr kumimoji="1" lang="en-US" altLang="ja-JP" b="1" dirty="0" smtClean="0"/>
                        <a:t>      1</a:t>
                      </a:r>
                      <a:endParaRPr kumimoji="1" lang="ja-JP" altLang="en-US" b="1" dirty="0"/>
                    </a:p>
                  </a:txBody>
                  <a:tcPr>
                    <a:lnL w="1905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CC"/>
                    </a:solidFill>
                  </a:tcPr>
                </a:tc>
              </a:tr>
            </a:tbl>
          </a:graphicData>
        </a:graphic>
      </p:graphicFrame>
      <p:sp>
        <p:nvSpPr>
          <p:cNvPr id="9" name="タイトル 1"/>
          <p:cNvSpPr txBox="1">
            <a:spLocks/>
          </p:cNvSpPr>
          <p:nvPr/>
        </p:nvSpPr>
        <p:spPr>
          <a:xfrm>
            <a:off x="457200" y="130622"/>
            <a:ext cx="8229600" cy="634082"/>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rgbClr val="FFFF00"/>
                </a:solidFill>
              </a:rPr>
              <a:t>止まらないアメリカの橋梁事故</a:t>
            </a:r>
            <a:endParaRPr lang="ja-JP" altLang="en-US" sz="3200" dirty="0">
              <a:solidFill>
                <a:srgbClr val="FFFF00"/>
              </a:solidFill>
            </a:endParaRPr>
          </a:p>
        </p:txBody>
      </p:sp>
    </p:spTree>
    <p:extLst>
      <p:ext uri="{BB962C8B-B14F-4D97-AF65-F5344CB8AC3E}">
        <p14:creationId xmlns:p14="http://schemas.microsoft.com/office/powerpoint/2010/main" val="2956425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483228" y="831344"/>
            <a:ext cx="4714372" cy="1661993"/>
          </a:xfrm>
          <a:prstGeom prst="rect">
            <a:avLst/>
          </a:prstGeom>
          <a:solidFill>
            <a:schemeClr val="tx1">
              <a:lumMod val="10000"/>
              <a:lumOff val="90000"/>
            </a:schemeClr>
          </a:solidFill>
          <a:ln w="19050">
            <a:noFill/>
          </a:ln>
        </p:spPr>
        <p:txBody>
          <a:bodyPr wrap="square" lIns="144000" tIns="0" bIns="0">
            <a:spAutoFit/>
          </a:bodyPr>
          <a:lstStyle/>
          <a:p>
            <a:pPr>
              <a:lnSpc>
                <a:spcPct val="150000"/>
              </a:lnSpc>
            </a:pPr>
            <a:r>
              <a:rPr lang="ja-JP" altLang="en-US" sz="2400" dirty="0"/>
              <a:t>①</a:t>
            </a:r>
            <a:r>
              <a:rPr lang="ja-JP" altLang="en-US" sz="2400" dirty="0" smtClean="0"/>
              <a:t>　累積</a:t>
            </a:r>
            <a:r>
              <a:rPr lang="ja-JP" altLang="en-US" sz="2400" dirty="0"/>
              <a:t>させると回復に長期間 </a:t>
            </a:r>
            <a:endParaRPr lang="en-US" altLang="ja-JP" sz="2400" dirty="0" smtClean="0"/>
          </a:p>
          <a:p>
            <a:pPr>
              <a:lnSpc>
                <a:spcPct val="150000"/>
              </a:lnSpc>
            </a:pPr>
            <a:r>
              <a:rPr lang="ja-JP" altLang="en-US" sz="2400" dirty="0" smtClean="0"/>
              <a:t>②　細部</a:t>
            </a:r>
            <a:r>
              <a:rPr lang="ja-JP" altLang="en-US" sz="2400" dirty="0"/>
              <a:t>の部材の欠陥の検知 </a:t>
            </a:r>
            <a:endParaRPr lang="en-US" altLang="ja-JP" sz="2400" dirty="0" smtClean="0"/>
          </a:p>
          <a:p>
            <a:pPr>
              <a:lnSpc>
                <a:spcPct val="150000"/>
              </a:lnSpc>
            </a:pPr>
            <a:r>
              <a:rPr lang="ja-JP" altLang="en-US" sz="2400" dirty="0" smtClean="0"/>
              <a:t>③　専門家</a:t>
            </a:r>
            <a:r>
              <a:rPr lang="ja-JP" altLang="en-US" sz="2400" dirty="0"/>
              <a:t>不足の</a:t>
            </a:r>
            <a:r>
              <a:rPr lang="ja-JP" altLang="en-US" sz="2400" dirty="0" smtClean="0"/>
              <a:t>自治体や民間</a:t>
            </a:r>
            <a:endParaRPr lang="en-US" altLang="ja-JP" sz="2400" dirty="0"/>
          </a:p>
        </p:txBody>
      </p:sp>
      <p:sp>
        <p:nvSpPr>
          <p:cNvPr id="3" name="フッター プレースホルダー 2"/>
          <p:cNvSpPr>
            <a:spLocks noGrp="1"/>
          </p:cNvSpPr>
          <p:nvPr>
            <p:ph type="ftr" sz="quarter" idx="11"/>
          </p:nvPr>
        </p:nvSpPr>
        <p:spPr>
          <a:xfrm>
            <a:off x="3129047" y="6448251"/>
            <a:ext cx="2895600" cy="365125"/>
          </a:xfrm>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7" name="テキスト ボックス 6"/>
          <p:cNvSpPr txBox="1"/>
          <p:nvPr/>
        </p:nvSpPr>
        <p:spPr>
          <a:xfrm>
            <a:off x="796767" y="262986"/>
            <a:ext cx="3738524" cy="523220"/>
          </a:xfrm>
          <a:prstGeom prst="rect">
            <a:avLst/>
          </a:prstGeom>
          <a:noFill/>
        </p:spPr>
        <p:txBody>
          <a:bodyPr wrap="none" rtlCol="0">
            <a:spAutoFit/>
          </a:bodyPr>
          <a:lstStyle/>
          <a:p>
            <a:r>
              <a:rPr lang="ja-JP" altLang="en-US" sz="2800" dirty="0" smtClean="0">
                <a:solidFill>
                  <a:srgbClr val="FFFF00"/>
                </a:solidFill>
              </a:rPr>
              <a:t>米国</a:t>
            </a:r>
            <a:r>
              <a:rPr lang="ja-JP" altLang="en-US" sz="2800" dirty="0">
                <a:solidFill>
                  <a:srgbClr val="FFFF00"/>
                </a:solidFill>
              </a:rPr>
              <a:t>から</a:t>
            </a:r>
            <a:r>
              <a:rPr lang="ja-JP" altLang="en-US" sz="2800" dirty="0" smtClean="0">
                <a:solidFill>
                  <a:srgbClr val="FFFF00"/>
                </a:solidFill>
              </a:rPr>
              <a:t>の３つの教訓  </a:t>
            </a:r>
            <a:endParaRPr lang="ja-JP" altLang="en-US" sz="2800" dirty="0">
              <a:solidFill>
                <a:srgbClr val="FFFF00"/>
              </a:solidFill>
            </a:endParaRPr>
          </a:p>
        </p:txBody>
      </p:sp>
      <p:sp>
        <p:nvSpPr>
          <p:cNvPr id="8" name="スライド番号プレースホルダー 6"/>
          <p:cNvSpPr>
            <a:spLocks noGrp="1"/>
          </p:cNvSpPr>
          <p:nvPr>
            <p:ph type="sldNum" sz="quarter" idx="12"/>
          </p:nvPr>
        </p:nvSpPr>
        <p:spPr>
          <a:xfrm>
            <a:off x="6902896" y="6448251"/>
            <a:ext cx="2133600" cy="365125"/>
          </a:xfrm>
        </p:spPr>
        <p:txBody>
          <a:bodyPr/>
          <a:lstStyle/>
          <a:p>
            <a:fld id="{A3B7B215-C319-49F3-85D1-F94DE829D982}" type="slidenum">
              <a:rPr lang="ja-JP" altLang="en-US" sz="2000" smtClean="0">
                <a:solidFill>
                  <a:prstClr val="white"/>
                </a:solidFill>
              </a:rPr>
              <a:pPr/>
              <a:t>24</a:t>
            </a:fld>
            <a:endParaRPr lang="ja-JP" altLang="en-US" sz="2000" dirty="0">
              <a:solidFill>
                <a:prstClr val="white"/>
              </a:solidFill>
            </a:endParaRPr>
          </a:p>
        </p:txBody>
      </p:sp>
      <p:sp>
        <p:nvSpPr>
          <p:cNvPr id="9" name="Rectangle 3"/>
          <p:cNvSpPr txBox="1">
            <a:spLocks noChangeArrowheads="1"/>
          </p:cNvSpPr>
          <p:nvPr/>
        </p:nvSpPr>
        <p:spPr>
          <a:xfrm>
            <a:off x="334851" y="2631727"/>
            <a:ext cx="8701645" cy="3816523"/>
          </a:xfrm>
          <a:prstGeom prst="rect">
            <a:avLst/>
          </a:prstGeom>
          <a:ln>
            <a:solidFill>
              <a:schemeClr val="bg1"/>
            </a:solidFill>
          </a:ln>
        </p:spPr>
        <p:txBody>
          <a:bodyPr vert="horz" lIns="144000" tIns="216000" rIns="144000" bIns="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800" dirty="0" smtClean="0">
                <a:solidFill>
                  <a:schemeClr val="bg1"/>
                </a:solidFill>
              </a:rPr>
              <a:t>東京</a:t>
            </a:r>
            <a:r>
              <a:rPr lang="ja-JP" altLang="en-US" sz="2800" dirty="0">
                <a:solidFill>
                  <a:schemeClr val="bg1"/>
                </a:solidFill>
              </a:rPr>
              <a:t>工業大学名誉教授三木千</a:t>
            </a:r>
            <a:r>
              <a:rPr lang="ja-JP" altLang="en-US" sz="2800" dirty="0" smtClean="0">
                <a:solidFill>
                  <a:schemeClr val="bg1"/>
                </a:solidFill>
              </a:rPr>
              <a:t>壽</a:t>
            </a:r>
            <a:endParaRPr lang="en-US" altLang="ja-JP" sz="2800" dirty="0" smtClean="0">
              <a:solidFill>
                <a:schemeClr val="bg1"/>
              </a:solidFill>
            </a:endParaRPr>
          </a:p>
          <a:p>
            <a:pPr marL="0" indent="0">
              <a:lnSpc>
                <a:spcPct val="160000"/>
              </a:lnSpc>
              <a:buNone/>
            </a:pPr>
            <a:r>
              <a:rPr lang="ja-JP" altLang="en-US" sz="2400" dirty="0" smtClean="0">
                <a:solidFill>
                  <a:schemeClr val="accent1"/>
                </a:solidFill>
              </a:rPr>
              <a:t>　　米国</a:t>
            </a:r>
            <a:r>
              <a:rPr lang="ja-JP" altLang="en-US" sz="2400" dirty="0" smtClean="0">
                <a:solidFill>
                  <a:schemeClr val="bg1"/>
                </a:solidFill>
              </a:rPr>
              <a:t> ： メンテナンス不足による腐食、　疲労破壊は一部　</a:t>
            </a:r>
          </a:p>
          <a:p>
            <a:pPr marL="0" indent="0">
              <a:lnSpc>
                <a:spcPct val="150000"/>
              </a:lnSpc>
              <a:buNone/>
            </a:pPr>
            <a:r>
              <a:rPr lang="ja-JP" altLang="en-US" sz="2400" dirty="0" smtClean="0">
                <a:solidFill>
                  <a:schemeClr val="accent1"/>
                </a:solidFill>
              </a:rPr>
              <a:t>　　日本</a:t>
            </a:r>
            <a:r>
              <a:rPr lang="ja-JP" altLang="en-US" sz="2400" dirty="0" smtClean="0">
                <a:solidFill>
                  <a:schemeClr val="bg1"/>
                </a:solidFill>
              </a:rPr>
              <a:t>：　遙かに深刻な状況、溶接構造の疲労破壊が進行　　　　</a:t>
            </a:r>
          </a:p>
          <a:p>
            <a:pPr>
              <a:buFontTx/>
              <a:buNone/>
            </a:pPr>
            <a:r>
              <a:rPr lang="ja-JP" altLang="en-US" sz="2400" dirty="0" smtClean="0">
                <a:solidFill>
                  <a:schemeClr val="bg1"/>
                </a:solidFill>
              </a:rPr>
              <a:t>　　　　　　　　＊過積載車による過酷な交通荷重環境</a:t>
            </a:r>
          </a:p>
          <a:p>
            <a:pPr>
              <a:buFontTx/>
              <a:buNone/>
            </a:pPr>
            <a:r>
              <a:rPr lang="ja-JP" altLang="en-US" sz="2400" dirty="0" smtClean="0">
                <a:solidFill>
                  <a:schemeClr val="bg1"/>
                </a:solidFill>
              </a:rPr>
              <a:t>　　　　　　　　＊２０００年まで道路橋に疲労設計なし</a:t>
            </a:r>
          </a:p>
          <a:p>
            <a:pPr>
              <a:buFontTx/>
              <a:buNone/>
            </a:pPr>
            <a:r>
              <a:rPr lang="ja-JP" altLang="en-US" sz="2400" dirty="0" smtClean="0">
                <a:solidFill>
                  <a:schemeClr val="bg1"/>
                </a:solidFill>
              </a:rPr>
              <a:t>　　　　　　　　＊疲労を想定していない品質管理</a:t>
            </a:r>
            <a:endParaRPr lang="en-US" altLang="ja-JP" sz="2400" dirty="0" smtClean="0">
              <a:solidFill>
                <a:schemeClr val="bg1"/>
              </a:solidFill>
            </a:endParaRPr>
          </a:p>
          <a:p>
            <a:pPr>
              <a:buFontTx/>
              <a:buNone/>
            </a:pPr>
            <a:r>
              <a:rPr lang="en-US" altLang="ja-JP" sz="2400" dirty="0" smtClean="0">
                <a:solidFill>
                  <a:schemeClr val="bg1"/>
                </a:solidFill>
              </a:rPr>
              <a:t>     </a:t>
            </a:r>
            <a:r>
              <a:rPr lang="ja-JP" altLang="en-US" sz="2400" dirty="0" smtClean="0">
                <a:solidFill>
                  <a:schemeClr val="bg1"/>
                </a:solidFill>
              </a:rPr>
              <a:t>　　　　</a:t>
            </a:r>
            <a:r>
              <a:rPr lang="en-US" altLang="ja-JP" sz="2400" dirty="0" smtClean="0">
                <a:solidFill>
                  <a:schemeClr val="bg1"/>
                </a:solidFill>
              </a:rPr>
              <a:t> </a:t>
            </a:r>
            <a:r>
              <a:rPr lang="ja-JP" altLang="en-US" sz="2400" dirty="0" smtClean="0">
                <a:solidFill>
                  <a:schemeClr val="bg1"/>
                </a:solidFill>
              </a:rPr>
              <a:t>　　＊２０１４年度まで地方道路橋に定期点検ルールなし　　　　　　</a:t>
            </a:r>
            <a:endParaRPr lang="ja-JP" altLang="en-US" sz="2400" dirty="0">
              <a:solidFill>
                <a:schemeClr val="bg1"/>
              </a:solidFill>
            </a:endParaRPr>
          </a:p>
        </p:txBody>
      </p:sp>
    </p:spTree>
    <p:extLst>
      <p:ext uri="{BB962C8B-B14F-4D97-AF65-F5344CB8AC3E}">
        <p14:creationId xmlns:p14="http://schemas.microsoft.com/office/powerpoint/2010/main" val="224144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96"/>
            <a:ext cx="9144000" cy="778098"/>
          </a:xfrm>
        </p:spPr>
        <p:txBody>
          <a:bodyPr>
            <a:noAutofit/>
          </a:bodyPr>
          <a:lstStyle/>
          <a:p>
            <a:r>
              <a:rPr lang="ja-JP" altLang="en-US" sz="3200" dirty="0" smtClean="0">
                <a:solidFill>
                  <a:schemeClr val="accent1"/>
                </a:solidFill>
              </a:rPr>
              <a:t>２．１　</a:t>
            </a:r>
            <a:r>
              <a:rPr lang="ja-JP" altLang="en-US" sz="3200" dirty="0">
                <a:solidFill>
                  <a:schemeClr val="accent1"/>
                </a:solidFill>
              </a:rPr>
              <a:t>　累積させると回復に</a:t>
            </a:r>
            <a:r>
              <a:rPr lang="ja-JP" altLang="en-US" sz="3200" dirty="0" smtClean="0">
                <a:solidFill>
                  <a:schemeClr val="accent1"/>
                </a:solidFill>
              </a:rPr>
              <a:t>長期間</a:t>
            </a:r>
            <a:endParaRPr kumimoji="1" lang="ja-JP" altLang="en-US" sz="3200" dirty="0">
              <a:solidFill>
                <a:schemeClr val="accent1"/>
              </a:solidFill>
            </a:endParaRPr>
          </a:p>
        </p:txBody>
      </p:sp>
      <p:sp>
        <p:nvSpPr>
          <p:cNvPr id="3" name="コンテンツ プレースホルダー 2"/>
          <p:cNvSpPr>
            <a:spLocks noGrp="1"/>
          </p:cNvSpPr>
          <p:nvPr>
            <p:ph idx="1"/>
          </p:nvPr>
        </p:nvSpPr>
        <p:spPr>
          <a:xfrm>
            <a:off x="251520" y="1340768"/>
            <a:ext cx="8712968" cy="5184576"/>
          </a:xfrm>
        </p:spPr>
        <p:txBody>
          <a:bodyPr>
            <a:normAutofit/>
          </a:bodyPr>
          <a:lstStyle/>
          <a:p>
            <a:r>
              <a:rPr lang="ja-JP" altLang="en-US" sz="2400" dirty="0" smtClean="0">
                <a:solidFill>
                  <a:prstClr val="white"/>
                </a:solidFill>
              </a:rPr>
              <a:t>予算制約</a:t>
            </a:r>
            <a:endParaRPr lang="en-US" altLang="ja-JP" sz="2400" dirty="0" smtClean="0">
              <a:solidFill>
                <a:prstClr val="white"/>
              </a:solidFill>
            </a:endParaRPr>
          </a:p>
          <a:p>
            <a:pPr marL="0" indent="0">
              <a:buNone/>
            </a:pPr>
            <a:r>
              <a:rPr lang="ja-JP" altLang="en-US" sz="2400" dirty="0" smtClean="0">
                <a:solidFill>
                  <a:prstClr val="white"/>
                </a:solidFill>
              </a:rPr>
              <a:t>　　　・ 予算増をしても、それ以上に高齢化施設</a:t>
            </a:r>
            <a:r>
              <a:rPr lang="ja-JP" altLang="en-US" sz="2400" dirty="0">
                <a:solidFill>
                  <a:prstClr val="white"/>
                </a:solidFill>
              </a:rPr>
              <a:t>が</a:t>
            </a:r>
            <a:r>
              <a:rPr lang="ja-JP" altLang="en-US" sz="2400" dirty="0" smtClean="0">
                <a:solidFill>
                  <a:prstClr val="white"/>
                </a:solidFill>
              </a:rPr>
              <a:t>増加</a:t>
            </a:r>
            <a:endParaRPr lang="en-US" altLang="ja-JP" sz="2400" dirty="0" smtClean="0">
              <a:solidFill>
                <a:prstClr val="white"/>
              </a:solidFill>
            </a:endParaRPr>
          </a:p>
          <a:p>
            <a:pPr marL="0" indent="0">
              <a:buNone/>
            </a:pPr>
            <a:r>
              <a:rPr lang="ja-JP" altLang="en-US" sz="2400" dirty="0">
                <a:solidFill>
                  <a:prstClr val="white"/>
                </a:solidFill>
              </a:rPr>
              <a:t>　</a:t>
            </a:r>
            <a:r>
              <a:rPr lang="ja-JP" altLang="en-US" sz="2400" dirty="0" smtClean="0">
                <a:solidFill>
                  <a:prstClr val="white"/>
                </a:solidFill>
              </a:rPr>
              <a:t>　　・ 中央政府各部局、各自治体の一律の予算確保は困難</a:t>
            </a:r>
            <a:endParaRPr lang="en-US" altLang="ja-JP" sz="2400" dirty="0" smtClean="0">
              <a:solidFill>
                <a:prstClr val="white"/>
              </a:solidFill>
            </a:endParaRPr>
          </a:p>
          <a:p>
            <a:pPr marL="0" indent="0">
              <a:buNone/>
            </a:pPr>
            <a:r>
              <a:rPr lang="ja-JP" altLang="en-US" sz="2400" dirty="0">
                <a:solidFill>
                  <a:prstClr val="white"/>
                </a:solidFill>
              </a:rPr>
              <a:t>　</a:t>
            </a:r>
            <a:r>
              <a:rPr lang="ja-JP" altLang="en-US" sz="2400" dirty="0" smtClean="0">
                <a:solidFill>
                  <a:prstClr val="white"/>
                </a:solidFill>
              </a:rPr>
              <a:t>　　　　　　　　　　　          　（ </a:t>
            </a:r>
            <a:r>
              <a:rPr lang="en-US" altLang="ja-JP" sz="2400" dirty="0" smtClean="0">
                <a:solidFill>
                  <a:prstClr val="white"/>
                </a:solidFill>
              </a:rPr>
              <a:t>ex.   </a:t>
            </a:r>
            <a:r>
              <a:rPr lang="ja-JP" altLang="en-US" sz="2400" dirty="0" smtClean="0">
                <a:solidFill>
                  <a:prstClr val="white"/>
                </a:solidFill>
              </a:rPr>
              <a:t>消防署、小学校耐震化の遅れ ）</a:t>
            </a:r>
            <a:endParaRPr lang="en-US" altLang="ja-JP" sz="2400" dirty="0" smtClean="0">
              <a:solidFill>
                <a:prstClr val="white"/>
              </a:solidFill>
            </a:endParaRPr>
          </a:p>
          <a:p>
            <a:r>
              <a:rPr lang="ja-JP" altLang="en-US" sz="2400" dirty="0" smtClean="0">
                <a:solidFill>
                  <a:prstClr val="white"/>
                </a:solidFill>
              </a:rPr>
              <a:t>マネジメント</a:t>
            </a:r>
            <a:r>
              <a:rPr lang="ja-JP" altLang="en-US" sz="2400" dirty="0">
                <a:solidFill>
                  <a:prstClr val="white"/>
                </a:solidFill>
              </a:rPr>
              <a:t>の</a:t>
            </a:r>
            <a:r>
              <a:rPr lang="ja-JP" altLang="en-US" sz="2400" dirty="0" smtClean="0">
                <a:solidFill>
                  <a:prstClr val="white"/>
                </a:solidFill>
              </a:rPr>
              <a:t>限界</a:t>
            </a:r>
            <a:endParaRPr lang="en-US" altLang="ja-JP" sz="2400" dirty="0" smtClean="0">
              <a:solidFill>
                <a:prstClr val="white"/>
              </a:solidFill>
            </a:endParaRPr>
          </a:p>
          <a:p>
            <a:pPr marL="0" indent="0">
              <a:buNone/>
            </a:pPr>
            <a:r>
              <a:rPr lang="ja-JP" altLang="en-US" sz="2400" dirty="0">
                <a:solidFill>
                  <a:prstClr val="white"/>
                </a:solidFill>
              </a:rPr>
              <a:t>　</a:t>
            </a:r>
            <a:r>
              <a:rPr lang="ja-JP" altLang="en-US" sz="2400" dirty="0" smtClean="0">
                <a:solidFill>
                  <a:prstClr val="white"/>
                </a:solidFill>
              </a:rPr>
              <a:t>　　・ 地域組織の努力は短期的なコスト削減</a:t>
            </a:r>
            <a:endParaRPr lang="en-US" altLang="ja-JP" sz="2400" dirty="0" smtClean="0">
              <a:solidFill>
                <a:prstClr val="white"/>
              </a:solidFill>
            </a:endParaRPr>
          </a:p>
          <a:p>
            <a:pPr marL="0" indent="0">
              <a:buNone/>
            </a:pPr>
            <a:r>
              <a:rPr lang="ja-JP" altLang="en-US" sz="2400" dirty="0">
                <a:solidFill>
                  <a:prstClr val="white"/>
                </a:solidFill>
              </a:rPr>
              <a:t>　</a:t>
            </a:r>
            <a:r>
              <a:rPr lang="ja-JP" altLang="en-US" sz="2400" dirty="0" smtClean="0">
                <a:solidFill>
                  <a:prstClr val="white"/>
                </a:solidFill>
              </a:rPr>
              <a:t>　　　　　　　　　　　　 　（ </a:t>
            </a:r>
            <a:r>
              <a:rPr lang="en-US" altLang="ja-JP" sz="2400" dirty="0" smtClean="0">
                <a:solidFill>
                  <a:prstClr val="white"/>
                </a:solidFill>
              </a:rPr>
              <a:t>ex.  </a:t>
            </a:r>
            <a:r>
              <a:rPr lang="ja-JP" altLang="en-US" sz="2400" dirty="0" smtClean="0">
                <a:solidFill>
                  <a:prstClr val="white"/>
                </a:solidFill>
              </a:rPr>
              <a:t>国鉄の地方線区独立採算制 の失敗）</a:t>
            </a:r>
            <a:endParaRPr lang="en-US" altLang="ja-JP" sz="2400" dirty="0" smtClean="0">
              <a:solidFill>
                <a:prstClr val="white"/>
              </a:solidFill>
            </a:endParaRPr>
          </a:p>
          <a:p>
            <a:pPr marL="0" indent="0">
              <a:buNone/>
            </a:pPr>
            <a:r>
              <a:rPr lang="ja-JP" altLang="en-US" sz="2400" dirty="0">
                <a:solidFill>
                  <a:prstClr val="white"/>
                </a:solidFill>
              </a:rPr>
              <a:t>　</a:t>
            </a:r>
            <a:r>
              <a:rPr lang="ja-JP" altLang="en-US" sz="2400" dirty="0" smtClean="0">
                <a:solidFill>
                  <a:prstClr val="white"/>
                </a:solidFill>
              </a:rPr>
              <a:t>　　・ 制度的制約 （後述）</a:t>
            </a:r>
            <a:endParaRPr lang="en-US" altLang="ja-JP" sz="2400" dirty="0" smtClean="0">
              <a:solidFill>
                <a:prstClr val="white"/>
              </a:solidFill>
            </a:endParaRPr>
          </a:p>
          <a:p>
            <a:pPr>
              <a:lnSpc>
                <a:spcPct val="160000"/>
              </a:lnSpc>
            </a:pPr>
            <a:r>
              <a:rPr lang="ja-JP" altLang="en-US" sz="2400" dirty="0">
                <a:solidFill>
                  <a:prstClr val="white"/>
                </a:solidFill>
              </a:rPr>
              <a:t>民間の</a:t>
            </a:r>
            <a:r>
              <a:rPr lang="ja-JP" altLang="en-US" sz="2400" dirty="0" smtClean="0">
                <a:solidFill>
                  <a:prstClr val="white"/>
                </a:solidFill>
              </a:rPr>
              <a:t>維持管理技術者の不足</a:t>
            </a:r>
            <a:endParaRPr lang="en-US" altLang="ja-JP" sz="2400" dirty="0" smtClean="0">
              <a:solidFill>
                <a:prstClr val="white"/>
              </a:solidFill>
            </a:endParaRPr>
          </a:p>
          <a:p>
            <a:pPr marL="0" indent="0">
              <a:buNone/>
            </a:pPr>
            <a:r>
              <a:rPr lang="en-US" altLang="ja-JP" sz="2400" dirty="0">
                <a:solidFill>
                  <a:prstClr val="white"/>
                </a:solidFill>
              </a:rPr>
              <a:t> </a:t>
            </a:r>
            <a:r>
              <a:rPr lang="en-US" altLang="ja-JP" sz="2400" dirty="0" smtClean="0">
                <a:solidFill>
                  <a:prstClr val="white"/>
                </a:solidFill>
              </a:rPr>
              <a:t>        </a:t>
            </a:r>
            <a:r>
              <a:rPr lang="ja-JP" altLang="en-US" sz="2400" dirty="0" smtClean="0">
                <a:solidFill>
                  <a:prstClr val="white"/>
                </a:solidFill>
              </a:rPr>
              <a:t>・ 建設は技術、維持管理は手間の意識改革が必要</a:t>
            </a:r>
            <a:endParaRPr lang="en-US" altLang="ja-JP" sz="2400" dirty="0" smtClean="0">
              <a:solidFill>
                <a:prstClr val="white"/>
              </a:solidFill>
            </a:endParaRPr>
          </a:p>
          <a:p>
            <a:pPr marL="0" indent="0">
              <a:buNone/>
            </a:pPr>
            <a:r>
              <a:rPr lang="ja-JP" altLang="en-US" sz="2400" dirty="0">
                <a:solidFill>
                  <a:prstClr val="white"/>
                </a:solidFill>
              </a:rPr>
              <a:t>　</a:t>
            </a:r>
            <a:r>
              <a:rPr lang="ja-JP" altLang="en-US" sz="2400" dirty="0" smtClean="0">
                <a:solidFill>
                  <a:prstClr val="white"/>
                </a:solidFill>
              </a:rPr>
              <a:t>　　・ 維持管理は現場、現場の小仕事・・・マスメリットの確保が鍵</a:t>
            </a:r>
            <a:endParaRPr kumimoji="1" lang="ja-JP" altLang="en-US" sz="2400" dirty="0"/>
          </a:p>
        </p:txBody>
      </p:sp>
      <p:sp>
        <p:nvSpPr>
          <p:cNvPr id="4" name="フッター プレースホルダー 3"/>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6" name="テキスト ボックス 5"/>
          <p:cNvSpPr txBox="1"/>
          <p:nvPr/>
        </p:nvSpPr>
        <p:spPr>
          <a:xfrm>
            <a:off x="1187624" y="764704"/>
            <a:ext cx="6822958" cy="523220"/>
          </a:xfrm>
          <a:prstGeom prst="rect">
            <a:avLst/>
          </a:prstGeom>
          <a:noFill/>
          <a:ln>
            <a:solidFill>
              <a:schemeClr val="bg1"/>
            </a:solidFill>
          </a:ln>
        </p:spPr>
        <p:txBody>
          <a:bodyPr wrap="none" rtlCol="0">
            <a:spAutoFit/>
          </a:bodyPr>
          <a:lstStyle/>
          <a:p>
            <a:r>
              <a:rPr lang="en-US" altLang="ja-JP" sz="2800" dirty="0" smtClean="0">
                <a:solidFill>
                  <a:prstClr val="white"/>
                </a:solidFill>
              </a:rPr>
              <a:t>America in Ruins </a:t>
            </a:r>
            <a:r>
              <a:rPr lang="ja-JP" altLang="en-US" sz="2800" dirty="0" smtClean="0">
                <a:solidFill>
                  <a:prstClr val="white"/>
                </a:solidFill>
              </a:rPr>
              <a:t>の教訓、  ＪＲ北海道の反省</a:t>
            </a:r>
            <a:endParaRPr lang="ja-JP" altLang="en-US" sz="2800" dirty="0">
              <a:solidFill>
                <a:prstClr val="white"/>
              </a:solidFill>
            </a:endParaRPr>
          </a:p>
        </p:txBody>
      </p:sp>
      <p:sp>
        <p:nvSpPr>
          <p:cNvPr id="7" name="スライド番号プレースホルダー 6"/>
          <p:cNvSpPr>
            <a:spLocks noGrp="1"/>
          </p:cNvSpPr>
          <p:nvPr>
            <p:ph type="sldNum" sz="quarter" idx="12"/>
          </p:nvPr>
        </p:nvSpPr>
        <p:spPr>
          <a:xfrm>
            <a:off x="6974904" y="6448251"/>
            <a:ext cx="2133600" cy="365125"/>
          </a:xfrm>
        </p:spPr>
        <p:txBody>
          <a:bodyPr/>
          <a:lstStyle/>
          <a:p>
            <a:fld id="{A3B7B215-C319-49F3-85D1-F94DE829D982}" type="slidenum">
              <a:rPr lang="ja-JP" altLang="en-US" sz="2000" smtClean="0">
                <a:solidFill>
                  <a:prstClr val="white"/>
                </a:solidFill>
              </a:rPr>
              <a:pPr/>
              <a:t>25</a:t>
            </a:fld>
            <a:endParaRPr lang="ja-JP" altLang="en-US" sz="2000" dirty="0">
              <a:solidFill>
                <a:prstClr val="white"/>
              </a:solidFill>
            </a:endParaRPr>
          </a:p>
        </p:txBody>
      </p:sp>
    </p:spTree>
    <p:extLst>
      <p:ext uri="{BB962C8B-B14F-4D97-AF65-F5344CB8AC3E}">
        <p14:creationId xmlns:p14="http://schemas.microsoft.com/office/powerpoint/2010/main" val="810462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604530"/>
          </a:xfrm>
        </p:spPr>
        <p:txBody>
          <a:bodyPr tIns="36000" bIns="36000" anchor="t">
            <a:noAutofit/>
          </a:bodyPr>
          <a:lstStyle/>
          <a:p>
            <a:r>
              <a:rPr lang="ja-JP" altLang="en-US" sz="3200" dirty="0" smtClean="0">
                <a:solidFill>
                  <a:srgbClr val="FFFF00"/>
                </a:solidFill>
              </a:rPr>
              <a:t>２．２　細部</a:t>
            </a:r>
            <a:r>
              <a:rPr lang="ja-JP" altLang="en-US" sz="3200" dirty="0">
                <a:solidFill>
                  <a:srgbClr val="FFFF00"/>
                </a:solidFill>
              </a:rPr>
              <a:t>の部材の欠陥の</a:t>
            </a:r>
            <a:r>
              <a:rPr lang="ja-JP" altLang="en-US" sz="3200" dirty="0" smtClean="0">
                <a:solidFill>
                  <a:srgbClr val="FFFF00"/>
                </a:solidFill>
              </a:rPr>
              <a:t>検知</a:t>
            </a:r>
            <a:endParaRPr kumimoji="1" lang="ja-JP" altLang="en-US" sz="3200" dirty="0">
              <a:solidFill>
                <a:srgbClr val="FFFF00"/>
              </a:solidFill>
            </a:endParaRPr>
          </a:p>
        </p:txBody>
      </p:sp>
      <p:sp>
        <p:nvSpPr>
          <p:cNvPr id="3" name="コンテンツ プレースホルダー 2"/>
          <p:cNvSpPr>
            <a:spLocks noGrp="1"/>
          </p:cNvSpPr>
          <p:nvPr>
            <p:ph idx="1"/>
          </p:nvPr>
        </p:nvSpPr>
        <p:spPr>
          <a:xfrm>
            <a:off x="539552" y="692696"/>
            <a:ext cx="7776864" cy="1656183"/>
          </a:xfrm>
          <a:ln>
            <a:solidFill>
              <a:schemeClr val="bg1"/>
            </a:solidFill>
          </a:ln>
        </p:spPr>
        <p:txBody>
          <a:bodyPr>
            <a:normAutofit lnSpcReduction="10000"/>
          </a:bodyPr>
          <a:lstStyle/>
          <a:p>
            <a:r>
              <a:rPr lang="ja-JP" altLang="en-US" sz="2400" dirty="0" smtClean="0">
                <a:solidFill>
                  <a:prstClr val="white"/>
                </a:solidFill>
              </a:rPr>
              <a:t>大量のインフラ、それぞれに多数の部材</a:t>
            </a:r>
            <a:endParaRPr lang="en-US" altLang="ja-JP" sz="2400" dirty="0" smtClean="0">
              <a:solidFill>
                <a:prstClr val="white"/>
              </a:solidFill>
            </a:endParaRPr>
          </a:p>
          <a:p>
            <a:r>
              <a:rPr lang="ja-JP" altLang="en-US" sz="2400" dirty="0" smtClean="0">
                <a:solidFill>
                  <a:prstClr val="white"/>
                </a:solidFill>
              </a:rPr>
              <a:t>遠隔地、</a:t>
            </a:r>
            <a:r>
              <a:rPr lang="ja-JP" altLang="en-US" sz="2400" dirty="0">
                <a:solidFill>
                  <a:prstClr val="white"/>
                </a:solidFill>
              </a:rPr>
              <a:t>過疎</a:t>
            </a:r>
            <a:r>
              <a:rPr lang="ja-JP" altLang="en-US" sz="2400" dirty="0" smtClean="0">
                <a:solidFill>
                  <a:prstClr val="white"/>
                </a:solidFill>
              </a:rPr>
              <a:t>配置で常時監視困難</a:t>
            </a:r>
            <a:endParaRPr lang="en-US" altLang="ja-JP" sz="2400" dirty="0" smtClean="0">
              <a:solidFill>
                <a:prstClr val="white"/>
              </a:solidFill>
            </a:endParaRPr>
          </a:p>
          <a:p>
            <a:r>
              <a:rPr lang="ja-JP" altLang="en-US" sz="2400" dirty="0" smtClean="0">
                <a:solidFill>
                  <a:prstClr val="white"/>
                </a:solidFill>
              </a:rPr>
              <a:t>アクセス困難なインフラ部材（</a:t>
            </a:r>
            <a:r>
              <a:rPr lang="en-US" altLang="ja-JP" sz="2400" dirty="0" smtClean="0">
                <a:solidFill>
                  <a:prstClr val="white"/>
                </a:solidFill>
              </a:rPr>
              <a:t>ex. </a:t>
            </a:r>
            <a:r>
              <a:rPr lang="ja-JP" altLang="en-US" sz="2400" dirty="0" smtClean="0">
                <a:solidFill>
                  <a:prstClr val="white"/>
                </a:solidFill>
              </a:rPr>
              <a:t>深い谷に架かる橋梁）</a:t>
            </a:r>
            <a:endParaRPr lang="en-US" altLang="ja-JP" sz="2400" dirty="0" smtClean="0">
              <a:solidFill>
                <a:prstClr val="white"/>
              </a:solidFill>
            </a:endParaRPr>
          </a:p>
          <a:p>
            <a:r>
              <a:rPr lang="ja-JP" altLang="en-US" sz="2400" dirty="0">
                <a:solidFill>
                  <a:prstClr val="white"/>
                </a:solidFill>
              </a:rPr>
              <a:t>稀</a:t>
            </a:r>
            <a:r>
              <a:rPr lang="ja-JP" altLang="en-US" sz="2400" dirty="0" smtClean="0">
                <a:solidFill>
                  <a:prstClr val="white"/>
                </a:solidFill>
              </a:rPr>
              <a:t>な</a:t>
            </a:r>
            <a:r>
              <a:rPr lang="ja-JP" altLang="en-US" sz="2400" dirty="0">
                <a:solidFill>
                  <a:prstClr val="white"/>
                </a:solidFill>
              </a:rPr>
              <a:t>老朽化</a:t>
            </a:r>
            <a:r>
              <a:rPr lang="ja-JP" altLang="en-US" sz="2400" dirty="0" smtClean="0">
                <a:solidFill>
                  <a:prstClr val="white"/>
                </a:solidFill>
              </a:rPr>
              <a:t>と、</a:t>
            </a:r>
            <a:r>
              <a:rPr lang="ja-JP" altLang="en-US" sz="2400" dirty="0">
                <a:solidFill>
                  <a:prstClr val="white"/>
                </a:solidFill>
              </a:rPr>
              <a:t>限られた</a:t>
            </a:r>
            <a:r>
              <a:rPr lang="ja-JP" altLang="en-US" sz="2400" dirty="0" smtClean="0">
                <a:solidFill>
                  <a:prstClr val="white"/>
                </a:solidFill>
              </a:rPr>
              <a:t>技術者（・・・少ない事故）の経験</a:t>
            </a:r>
            <a:endParaRPr lang="en-US" altLang="ja-JP" sz="2400" dirty="0" smtClean="0">
              <a:solidFill>
                <a:prstClr val="white"/>
              </a:solidFill>
            </a:endParaRPr>
          </a:p>
        </p:txBody>
      </p:sp>
      <p:sp>
        <p:nvSpPr>
          <p:cNvPr id="4" name="フッター プレースホルダー 3"/>
          <p:cNvSpPr>
            <a:spLocks noGrp="1"/>
          </p:cNvSpPr>
          <p:nvPr>
            <p:ph type="ftr" sz="quarter" idx="11"/>
          </p:nvPr>
        </p:nvSpPr>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sp>
        <p:nvSpPr>
          <p:cNvPr id="7" name="二等辺三角形 6"/>
          <p:cNvSpPr/>
          <p:nvPr/>
        </p:nvSpPr>
        <p:spPr>
          <a:xfrm rot="10800000">
            <a:off x="3046771" y="2492895"/>
            <a:ext cx="2578154" cy="28803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テキスト ボックス 7"/>
          <p:cNvSpPr txBox="1"/>
          <p:nvPr/>
        </p:nvSpPr>
        <p:spPr>
          <a:xfrm>
            <a:off x="2223053" y="2893000"/>
            <a:ext cx="4293163" cy="3416320"/>
          </a:xfrm>
          <a:prstGeom prst="rect">
            <a:avLst/>
          </a:prstGeom>
          <a:noFill/>
          <a:ln>
            <a:solidFill>
              <a:schemeClr val="bg1"/>
            </a:solidFill>
          </a:ln>
        </p:spPr>
        <p:txBody>
          <a:bodyPr wrap="none" rtlCol="0">
            <a:spAutoFit/>
          </a:bodyPr>
          <a:lstStyle/>
          <a:p>
            <a:pPr marL="342900" indent="-342900">
              <a:buFont typeface="Arial" panose="020B0604020202020204" pitchFamily="34" charset="0"/>
              <a:buChar char="•"/>
            </a:pPr>
            <a:r>
              <a:rPr lang="ja-JP" altLang="en-US" sz="2400" dirty="0">
                <a:solidFill>
                  <a:prstClr val="white"/>
                </a:solidFill>
              </a:rPr>
              <a:t>技術</a:t>
            </a:r>
            <a:r>
              <a:rPr lang="ja-JP" altLang="en-US" sz="2400" dirty="0" smtClean="0">
                <a:solidFill>
                  <a:prstClr val="white"/>
                </a:solidFill>
              </a:rPr>
              <a:t>開発（自動検知・送信）</a:t>
            </a:r>
            <a:endParaRPr lang="en-US" altLang="ja-JP" sz="2400" dirty="0" smtClean="0">
              <a:solidFill>
                <a:prstClr val="white"/>
              </a:solidFill>
            </a:endParaRPr>
          </a:p>
          <a:p>
            <a:pPr marL="342900" indent="-342900">
              <a:buFont typeface="Arial" panose="020B0604020202020204" pitchFamily="34" charset="0"/>
              <a:buChar char="•"/>
            </a:pPr>
            <a:r>
              <a:rPr lang="ja-JP" altLang="en-US" sz="2400" dirty="0" smtClean="0">
                <a:solidFill>
                  <a:prstClr val="white"/>
                </a:solidFill>
              </a:rPr>
              <a:t>監視体制 （管理主体の体制）</a:t>
            </a:r>
            <a:endParaRPr lang="en-US" altLang="ja-JP" sz="2400" dirty="0" smtClean="0">
              <a:solidFill>
                <a:prstClr val="white"/>
              </a:solidFill>
            </a:endParaRPr>
          </a:p>
          <a:p>
            <a:pPr marL="342900" indent="-342900">
              <a:buFont typeface="Arial" panose="020B0604020202020204" pitchFamily="34" charset="0"/>
              <a:buChar char="•"/>
            </a:pPr>
            <a:r>
              <a:rPr lang="ja-JP" altLang="en-US" sz="2400" dirty="0" smtClean="0">
                <a:solidFill>
                  <a:prstClr val="white"/>
                </a:solidFill>
              </a:rPr>
              <a:t>従来の</a:t>
            </a:r>
            <a:r>
              <a:rPr lang="ja-JP" altLang="en-US" sz="2400" dirty="0">
                <a:solidFill>
                  <a:prstClr val="white"/>
                </a:solidFill>
              </a:rPr>
              <a:t>発注</a:t>
            </a:r>
            <a:r>
              <a:rPr lang="ja-JP" altLang="en-US" sz="2400" dirty="0" smtClean="0">
                <a:solidFill>
                  <a:prstClr val="white"/>
                </a:solidFill>
              </a:rPr>
              <a:t>制度</a:t>
            </a:r>
            <a:r>
              <a:rPr lang="ja-JP" altLang="en-US" sz="2400" dirty="0">
                <a:solidFill>
                  <a:prstClr val="white"/>
                </a:solidFill>
              </a:rPr>
              <a:t>の</a:t>
            </a:r>
            <a:r>
              <a:rPr lang="ja-JP" altLang="en-US" sz="2400" dirty="0" smtClean="0">
                <a:solidFill>
                  <a:prstClr val="white"/>
                </a:solidFill>
              </a:rPr>
              <a:t>限界</a:t>
            </a:r>
            <a:endParaRPr lang="en-US" altLang="ja-JP" sz="2400" dirty="0" smtClean="0">
              <a:solidFill>
                <a:prstClr val="white"/>
              </a:solidFill>
            </a:endParaRPr>
          </a:p>
          <a:p>
            <a:r>
              <a:rPr lang="ja-JP" altLang="en-US" sz="2400" dirty="0">
                <a:solidFill>
                  <a:prstClr val="white"/>
                </a:solidFill>
              </a:rPr>
              <a:t>　</a:t>
            </a:r>
            <a:r>
              <a:rPr lang="ja-JP" altLang="en-US" sz="2400" dirty="0" smtClean="0">
                <a:solidFill>
                  <a:prstClr val="white"/>
                </a:solidFill>
              </a:rPr>
              <a:t>　　　・ 多年度発注</a:t>
            </a:r>
            <a:endParaRPr lang="en-US" altLang="ja-JP" sz="2400" dirty="0" smtClean="0">
              <a:solidFill>
                <a:prstClr val="white"/>
              </a:solidFill>
            </a:endParaRPr>
          </a:p>
          <a:p>
            <a:r>
              <a:rPr lang="en-US" altLang="ja-JP" sz="2400" dirty="0">
                <a:solidFill>
                  <a:prstClr val="white"/>
                </a:solidFill>
              </a:rPr>
              <a:t> </a:t>
            </a:r>
            <a:r>
              <a:rPr lang="en-US" altLang="ja-JP" sz="2400" dirty="0" smtClean="0">
                <a:solidFill>
                  <a:prstClr val="white"/>
                </a:solidFill>
              </a:rPr>
              <a:t>           </a:t>
            </a:r>
            <a:r>
              <a:rPr lang="ja-JP" altLang="en-US" sz="2400" dirty="0" smtClean="0">
                <a:solidFill>
                  <a:prstClr val="white"/>
                </a:solidFill>
              </a:rPr>
              <a:t>・ </a:t>
            </a:r>
            <a:r>
              <a:rPr lang="ja-JP" altLang="en-US" sz="2400" dirty="0">
                <a:solidFill>
                  <a:prstClr val="white"/>
                </a:solidFill>
              </a:rPr>
              <a:t>複数</a:t>
            </a:r>
            <a:r>
              <a:rPr lang="ja-JP" altLang="en-US" sz="2400" dirty="0" smtClean="0">
                <a:solidFill>
                  <a:prstClr val="white"/>
                </a:solidFill>
              </a:rPr>
              <a:t>業務一括発注</a:t>
            </a:r>
            <a:endParaRPr lang="en-US" altLang="ja-JP" sz="2400" dirty="0" smtClean="0">
              <a:solidFill>
                <a:prstClr val="white"/>
              </a:solidFill>
            </a:endParaRPr>
          </a:p>
          <a:p>
            <a:r>
              <a:rPr lang="ja-JP" altLang="en-US" sz="2400" dirty="0" smtClean="0">
                <a:solidFill>
                  <a:prstClr val="white"/>
                </a:solidFill>
              </a:rPr>
              <a:t>　　　　・ </a:t>
            </a:r>
            <a:r>
              <a:rPr lang="ja-JP" altLang="en-US" sz="2400" dirty="0">
                <a:solidFill>
                  <a:prstClr val="white"/>
                </a:solidFill>
              </a:rPr>
              <a:t>性能発注</a:t>
            </a:r>
            <a:endParaRPr lang="en-US" altLang="ja-JP" sz="2400" dirty="0" smtClean="0">
              <a:solidFill>
                <a:prstClr val="white"/>
              </a:solidFill>
            </a:endParaRPr>
          </a:p>
          <a:p>
            <a:r>
              <a:rPr lang="ja-JP" altLang="en-US" sz="2400" dirty="0">
                <a:solidFill>
                  <a:prstClr val="white"/>
                </a:solidFill>
              </a:rPr>
              <a:t>　</a:t>
            </a:r>
            <a:r>
              <a:rPr lang="ja-JP" altLang="en-US" sz="2400" dirty="0" smtClean="0">
                <a:solidFill>
                  <a:prstClr val="white"/>
                </a:solidFill>
              </a:rPr>
              <a:t>　　　・ 補助金入札制、　</a:t>
            </a:r>
            <a:r>
              <a:rPr lang="en-US" altLang="ja-JP" sz="2400" dirty="0" smtClean="0">
                <a:solidFill>
                  <a:prstClr val="white"/>
                </a:solidFill>
              </a:rPr>
              <a:t>etc.</a:t>
            </a:r>
            <a:r>
              <a:rPr lang="ja-JP" altLang="en-US" sz="2400" dirty="0" smtClean="0">
                <a:solidFill>
                  <a:prstClr val="white"/>
                </a:solidFill>
              </a:rPr>
              <a:t> </a:t>
            </a:r>
            <a:endParaRPr lang="en-US" altLang="ja-JP" sz="2400" dirty="0" smtClean="0">
              <a:solidFill>
                <a:prstClr val="white"/>
              </a:solidFill>
            </a:endParaRPr>
          </a:p>
          <a:p>
            <a:pPr marL="342900" indent="-342900">
              <a:buFont typeface="Arial" pitchFamily="34" charset="0"/>
              <a:buChar char="•"/>
            </a:pPr>
            <a:r>
              <a:rPr lang="ja-JP" altLang="en-US" sz="2400" dirty="0" smtClean="0">
                <a:solidFill>
                  <a:prstClr val="white"/>
                </a:solidFill>
              </a:rPr>
              <a:t>技術者養成</a:t>
            </a:r>
            <a:endParaRPr lang="en-US" altLang="ja-JP" sz="2400" dirty="0" smtClean="0">
              <a:solidFill>
                <a:prstClr val="white"/>
              </a:solidFill>
            </a:endParaRPr>
          </a:p>
          <a:p>
            <a:pPr marL="342900" indent="-342900">
              <a:buFont typeface="Arial" pitchFamily="34" charset="0"/>
              <a:buChar char="•"/>
            </a:pPr>
            <a:r>
              <a:rPr lang="en-US" altLang="ja-JP" sz="2400" dirty="0">
                <a:solidFill>
                  <a:prstClr val="white"/>
                </a:solidFill>
                <a:latin typeface="ＭＳ Ｐゴシック" panose="020B0600070205080204" pitchFamily="50" charset="-128"/>
              </a:rPr>
              <a:t> PPP</a:t>
            </a:r>
            <a:r>
              <a:rPr lang="ja-JP" altLang="en-US" sz="2400" dirty="0">
                <a:solidFill>
                  <a:prstClr val="white"/>
                </a:solidFill>
              </a:rPr>
              <a:t> </a:t>
            </a:r>
            <a:r>
              <a:rPr lang="en-US" altLang="ja-JP" sz="2400" dirty="0">
                <a:solidFill>
                  <a:prstClr val="white"/>
                </a:solidFill>
              </a:rPr>
              <a:t>/ </a:t>
            </a:r>
            <a:r>
              <a:rPr lang="ja-JP" altLang="en-US" sz="2400" dirty="0">
                <a:solidFill>
                  <a:prstClr val="white"/>
                </a:solidFill>
              </a:rPr>
              <a:t> </a:t>
            </a:r>
            <a:r>
              <a:rPr lang="en-US" altLang="ja-JP" sz="2400" dirty="0" smtClean="0">
                <a:solidFill>
                  <a:prstClr val="white"/>
                </a:solidFill>
                <a:latin typeface="ＭＳ Ｐゴシック" panose="020B0600070205080204" pitchFamily="50" charset="-128"/>
              </a:rPr>
              <a:t>PFI</a:t>
            </a:r>
            <a:endParaRPr lang="en-US" altLang="ja-JP" sz="2400" dirty="0">
              <a:solidFill>
                <a:prstClr val="white"/>
              </a:solidFill>
              <a:latin typeface="ＭＳ Ｐゴシック" panose="020B0600070205080204" pitchFamily="50" charset="-128"/>
            </a:endParaRPr>
          </a:p>
        </p:txBody>
      </p:sp>
      <p:sp>
        <p:nvSpPr>
          <p:cNvPr id="9" name="スライド番号プレースホルダー 6"/>
          <p:cNvSpPr>
            <a:spLocks noGrp="1"/>
          </p:cNvSpPr>
          <p:nvPr>
            <p:ph type="sldNum" sz="quarter" idx="12"/>
          </p:nvPr>
        </p:nvSpPr>
        <p:spPr>
          <a:xfrm>
            <a:off x="6902896" y="6448251"/>
            <a:ext cx="2133600" cy="365125"/>
          </a:xfrm>
        </p:spPr>
        <p:txBody>
          <a:bodyPr/>
          <a:lstStyle/>
          <a:p>
            <a:fld id="{A3B7B215-C319-49F3-85D1-F94DE829D982}" type="slidenum">
              <a:rPr lang="ja-JP" altLang="en-US" sz="2000" smtClean="0">
                <a:solidFill>
                  <a:prstClr val="white"/>
                </a:solidFill>
              </a:rPr>
              <a:pPr/>
              <a:t>26</a:t>
            </a:fld>
            <a:endParaRPr lang="ja-JP" altLang="en-US" sz="2000" dirty="0">
              <a:solidFill>
                <a:prstClr val="white"/>
              </a:solidFill>
            </a:endParaRPr>
          </a:p>
        </p:txBody>
      </p:sp>
    </p:spTree>
    <p:extLst>
      <p:ext uri="{BB962C8B-B14F-4D97-AF65-F5344CB8AC3E}">
        <p14:creationId xmlns:p14="http://schemas.microsoft.com/office/powerpoint/2010/main" val="3938853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941" y="1052736"/>
            <a:ext cx="9144000" cy="5805264"/>
          </a:xfrm>
        </p:spPr>
        <p:txBody>
          <a:bodyPr tIns="36000" bIns="0">
            <a:normAutofit/>
          </a:bodyPr>
          <a:lstStyle/>
          <a:p>
            <a:r>
              <a:rPr kumimoji="1" lang="ja-JP" altLang="en-US" sz="2400" dirty="0" smtClean="0">
                <a:solidFill>
                  <a:schemeClr val="bg1"/>
                </a:solidFill>
              </a:rPr>
              <a:t> </a:t>
            </a:r>
            <a:r>
              <a:rPr kumimoji="1" lang="ja-JP" altLang="en-US" sz="2800" dirty="0" smtClean="0">
                <a:solidFill>
                  <a:schemeClr val="bg1"/>
                </a:solidFill>
              </a:rPr>
              <a:t>地方自治体の</a:t>
            </a:r>
            <a:r>
              <a:rPr lang="ja-JP" altLang="en-US" sz="2800" dirty="0">
                <a:solidFill>
                  <a:schemeClr val="bg1"/>
                </a:solidFill>
              </a:rPr>
              <a:t>技術力</a:t>
            </a:r>
            <a:r>
              <a:rPr lang="ja-JP" altLang="en-US" sz="2800" dirty="0" smtClean="0">
                <a:solidFill>
                  <a:schemeClr val="bg1"/>
                </a:solidFill>
              </a:rPr>
              <a:t>不足 </a:t>
            </a:r>
            <a:endParaRPr lang="en-US" altLang="ja-JP" sz="2800" dirty="0" smtClean="0">
              <a:solidFill>
                <a:schemeClr val="bg1"/>
              </a:solidFill>
            </a:endParaRPr>
          </a:p>
          <a:p>
            <a:pPr marL="0" indent="0">
              <a:buNone/>
            </a:pPr>
            <a:r>
              <a:rPr lang="ja-JP" altLang="en-US" sz="2800" dirty="0">
                <a:solidFill>
                  <a:schemeClr val="bg1"/>
                </a:solidFill>
              </a:rPr>
              <a:t>　</a:t>
            </a:r>
            <a:r>
              <a:rPr lang="ja-JP" altLang="en-US" sz="2800" dirty="0" smtClean="0">
                <a:solidFill>
                  <a:schemeClr val="bg1"/>
                </a:solidFill>
              </a:rPr>
              <a:t>　　・</a:t>
            </a:r>
            <a:r>
              <a:rPr lang="ja-JP" altLang="en-US" sz="2400" dirty="0" smtClean="0">
                <a:solidFill>
                  <a:schemeClr val="bg1"/>
                </a:solidFill>
              </a:rPr>
              <a:t> 維持管理事業の体制</a:t>
            </a:r>
            <a:endParaRPr lang="en-US" altLang="ja-JP" sz="2400" dirty="0" smtClean="0">
              <a:solidFill>
                <a:schemeClr val="bg1"/>
              </a:solidFill>
            </a:endParaRPr>
          </a:p>
          <a:p>
            <a:pPr marL="0" indent="0">
              <a:buNone/>
            </a:pPr>
            <a:r>
              <a:rPr lang="ja-JP" altLang="en-US" sz="2400" dirty="0" smtClean="0">
                <a:solidFill>
                  <a:schemeClr val="bg1"/>
                </a:solidFill>
              </a:rPr>
              <a:t>　　　　　　・ 戦前</a:t>
            </a:r>
            <a:r>
              <a:rPr lang="ja-JP" altLang="en-US" sz="2400" dirty="0">
                <a:solidFill>
                  <a:schemeClr val="bg1"/>
                </a:solidFill>
              </a:rPr>
              <a:t>より</a:t>
            </a:r>
            <a:r>
              <a:rPr lang="ja-JP" altLang="en-US" sz="2400" dirty="0" smtClean="0">
                <a:solidFill>
                  <a:schemeClr val="bg1"/>
                </a:solidFill>
              </a:rPr>
              <a:t>　長野県「土木振興会」</a:t>
            </a:r>
            <a:r>
              <a:rPr lang="en-US" altLang="ja-JP" sz="2400" dirty="0" smtClean="0">
                <a:solidFill>
                  <a:schemeClr val="bg1"/>
                </a:solidFill>
              </a:rPr>
              <a:t>:  </a:t>
            </a:r>
            <a:r>
              <a:rPr lang="ja-JP" altLang="en-US" sz="2400" dirty="0" smtClean="0">
                <a:solidFill>
                  <a:schemeClr val="bg1"/>
                </a:solidFill>
              </a:rPr>
              <a:t>複数市町村の共同採用</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 広域連合へ </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 </a:t>
            </a:r>
            <a:r>
              <a:rPr lang="ja-JP" altLang="en-US" sz="2400" dirty="0">
                <a:solidFill>
                  <a:schemeClr val="bg1"/>
                </a:solidFill>
              </a:rPr>
              <a:t>最近</a:t>
            </a:r>
            <a:r>
              <a:rPr lang="ja-JP" altLang="en-US" sz="2400" dirty="0" smtClean="0">
                <a:solidFill>
                  <a:schemeClr val="bg1"/>
                </a:solidFill>
              </a:rPr>
              <a:t>　奈良県　垂直連携方式　： </a:t>
            </a:r>
            <a:r>
              <a:rPr lang="ja-JP" altLang="en-US" sz="2400" dirty="0">
                <a:solidFill>
                  <a:schemeClr val="bg1"/>
                </a:solidFill>
              </a:rPr>
              <a:t>県事務所</a:t>
            </a:r>
            <a:r>
              <a:rPr lang="ja-JP" altLang="en-US" sz="2400" dirty="0" smtClean="0">
                <a:solidFill>
                  <a:schemeClr val="bg1"/>
                </a:solidFill>
              </a:rPr>
              <a:t>で市町村</a:t>
            </a:r>
            <a:r>
              <a:rPr lang="ja-JP" altLang="en-US" sz="2400" dirty="0">
                <a:solidFill>
                  <a:schemeClr val="bg1"/>
                </a:solidFill>
              </a:rPr>
              <a:t>業務</a:t>
            </a:r>
            <a:endParaRPr lang="en-US" altLang="ja-JP" sz="2400" dirty="0" smtClean="0">
              <a:solidFill>
                <a:schemeClr val="bg1"/>
              </a:solidFill>
            </a:endParaRPr>
          </a:p>
          <a:p>
            <a:pPr marL="0" indent="0">
              <a:buNone/>
            </a:pPr>
            <a:r>
              <a:rPr lang="ja-JP" altLang="en-US" sz="2800" dirty="0" smtClean="0">
                <a:solidFill>
                  <a:schemeClr val="bg1"/>
                </a:solidFill>
              </a:rPr>
              <a:t>・ </a:t>
            </a:r>
            <a:r>
              <a:rPr lang="ja-JP" altLang="en-US" sz="2400" dirty="0">
                <a:solidFill>
                  <a:schemeClr val="bg1"/>
                </a:solidFill>
              </a:rPr>
              <a:t>少額発注 ： 地元企業優先・・・災害協定企業</a:t>
            </a:r>
            <a:r>
              <a:rPr lang="ja-JP" altLang="en-US" sz="2400" dirty="0" smtClean="0">
                <a:solidFill>
                  <a:schemeClr val="bg1"/>
                </a:solidFill>
              </a:rPr>
              <a:t>など</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 効率性・利益率の低さ、技術開発の不足　　　　　　　　　　　　　　　　　　　　　　　　　</a:t>
            </a:r>
            <a:endParaRPr lang="en-US" altLang="ja-JP" sz="2400" dirty="0" smtClean="0">
              <a:solidFill>
                <a:schemeClr val="bg1"/>
              </a:solidFill>
            </a:endParaRPr>
          </a:p>
          <a:p>
            <a:r>
              <a:rPr kumimoji="1" lang="ja-JP" altLang="en-US" sz="2800" dirty="0" smtClean="0">
                <a:solidFill>
                  <a:schemeClr val="bg1"/>
                </a:solidFill>
              </a:rPr>
              <a:t>日本的 </a:t>
            </a:r>
            <a:r>
              <a:rPr kumimoji="1" lang="en-US" altLang="ja-JP" sz="2800" dirty="0" smtClean="0">
                <a:solidFill>
                  <a:schemeClr val="bg1"/>
                </a:solidFill>
                <a:latin typeface="+mn-ea"/>
              </a:rPr>
              <a:t>PFI </a:t>
            </a:r>
            <a:r>
              <a:rPr kumimoji="1" lang="ja-JP" altLang="en-US" sz="2800" dirty="0" smtClean="0">
                <a:solidFill>
                  <a:schemeClr val="bg1"/>
                </a:solidFill>
              </a:rPr>
              <a:t>の在り方は？</a:t>
            </a:r>
            <a:endParaRPr kumimoji="1" lang="en-US" altLang="ja-JP" sz="28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 発注者・受注者の経験不足・・・大宮国道などの包括契約、</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建設後の状態保証、　</a:t>
            </a:r>
            <a:r>
              <a:rPr lang="en-US" altLang="ja-JP" sz="2400" dirty="0" smtClean="0">
                <a:solidFill>
                  <a:schemeClr val="bg1"/>
                </a:solidFill>
              </a:rPr>
              <a:t>etc.</a:t>
            </a:r>
          </a:p>
          <a:p>
            <a:pPr marL="0" indent="0">
              <a:buNone/>
            </a:pPr>
            <a:r>
              <a:rPr lang="ja-JP" altLang="en-US" sz="2400" dirty="0">
                <a:solidFill>
                  <a:schemeClr val="bg1"/>
                </a:solidFill>
              </a:rPr>
              <a:t>　</a:t>
            </a:r>
            <a:r>
              <a:rPr lang="ja-JP" altLang="en-US" sz="2400" dirty="0" smtClean="0">
                <a:solidFill>
                  <a:schemeClr val="bg1"/>
                </a:solidFill>
              </a:rPr>
              <a:t>　　・ 収益増、技術開発を誘導する発注の仕組み</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 </a:t>
            </a:r>
            <a:r>
              <a:rPr lang="ja-JP" altLang="en-US" sz="2400" dirty="0">
                <a:solidFill>
                  <a:schemeClr val="bg1"/>
                </a:solidFill>
              </a:rPr>
              <a:t>複数</a:t>
            </a:r>
            <a:r>
              <a:rPr lang="ja-JP" altLang="en-US" sz="2400" dirty="0" smtClean="0">
                <a:solidFill>
                  <a:schemeClr val="bg1"/>
                </a:solidFill>
              </a:rPr>
              <a:t>事業</a:t>
            </a:r>
            <a:r>
              <a:rPr lang="ja-JP" altLang="en-US" sz="2400" dirty="0">
                <a:solidFill>
                  <a:schemeClr val="bg1"/>
                </a:solidFill>
              </a:rPr>
              <a:t>の一括</a:t>
            </a:r>
            <a:r>
              <a:rPr lang="ja-JP" altLang="en-US" sz="2400" dirty="0" smtClean="0">
                <a:solidFill>
                  <a:schemeClr val="bg1"/>
                </a:solidFill>
              </a:rPr>
              <a:t>発注など　　　　　　　　　　　　　　　　 </a:t>
            </a:r>
            <a:endParaRPr lang="en-US" altLang="ja-JP" sz="2400" dirty="0" smtClean="0">
              <a:solidFill>
                <a:schemeClr val="bg1"/>
              </a:solidFill>
            </a:endParaRPr>
          </a:p>
          <a:p>
            <a:pPr marL="0" indent="0">
              <a:buNone/>
            </a:pPr>
            <a:endParaRPr kumimoji="1" lang="ja-JP" altLang="en-US" sz="2400" dirty="0">
              <a:solidFill>
                <a:schemeClr val="bg1"/>
              </a:solidFill>
            </a:endParaRPr>
          </a:p>
        </p:txBody>
      </p:sp>
      <p:sp>
        <p:nvSpPr>
          <p:cNvPr id="2" name="フッター プレースホルダー 1"/>
          <p:cNvSpPr>
            <a:spLocks noGrp="1"/>
          </p:cNvSpPr>
          <p:nvPr>
            <p:ph type="ftr" sz="quarter" idx="11"/>
          </p:nvPr>
        </p:nvSpPr>
        <p:spPr/>
        <p:txBody>
          <a:bodyPr/>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6" name="タイトル 1"/>
          <p:cNvSpPr>
            <a:spLocks noGrp="1"/>
          </p:cNvSpPr>
          <p:nvPr>
            <p:ph type="title"/>
          </p:nvPr>
        </p:nvSpPr>
        <p:spPr>
          <a:xfrm>
            <a:off x="457200" y="72008"/>
            <a:ext cx="8229600" cy="980728"/>
          </a:xfrm>
        </p:spPr>
        <p:txBody>
          <a:bodyPr>
            <a:noAutofit/>
          </a:bodyPr>
          <a:lstStyle/>
          <a:p>
            <a:r>
              <a:rPr lang="ja-JP" altLang="en-US" sz="3200" dirty="0" smtClean="0">
                <a:solidFill>
                  <a:srgbClr val="FFFF00"/>
                </a:solidFill>
              </a:rPr>
              <a:t>２．</a:t>
            </a:r>
            <a:r>
              <a:rPr lang="en-US" altLang="ja-JP" sz="3200" dirty="0" smtClean="0">
                <a:solidFill>
                  <a:srgbClr val="FFFF00"/>
                </a:solidFill>
              </a:rPr>
              <a:t>3</a:t>
            </a:r>
            <a:r>
              <a:rPr lang="ja-JP" altLang="en-US" sz="3200" dirty="0" smtClean="0">
                <a:solidFill>
                  <a:srgbClr val="FFFF00"/>
                </a:solidFill>
              </a:rPr>
              <a:t>　</a:t>
            </a:r>
            <a:r>
              <a:rPr lang="ja-JP" altLang="en-US" sz="3200" dirty="0">
                <a:solidFill>
                  <a:srgbClr val="FFFF00"/>
                </a:solidFill>
              </a:rPr>
              <a:t>自治体</a:t>
            </a:r>
            <a:r>
              <a:rPr lang="ja-JP" altLang="en-US" sz="3200" dirty="0" smtClean="0">
                <a:solidFill>
                  <a:srgbClr val="FFFF00"/>
                </a:solidFill>
              </a:rPr>
              <a:t>の技術者不足</a:t>
            </a:r>
            <a:r>
              <a:rPr lang="en-US" altLang="ja-JP" sz="3200" dirty="0" smtClean="0">
                <a:solidFill>
                  <a:srgbClr val="FFFF00"/>
                </a:solidFill>
              </a:rPr>
              <a:t/>
            </a:r>
            <a:br>
              <a:rPr lang="en-US" altLang="ja-JP" sz="3200" dirty="0" smtClean="0">
                <a:solidFill>
                  <a:srgbClr val="FFFF00"/>
                </a:solidFill>
              </a:rPr>
            </a:br>
            <a:r>
              <a:rPr lang="ja-JP" altLang="en-US" sz="3200" dirty="0" smtClean="0">
                <a:solidFill>
                  <a:srgbClr val="FFFF00"/>
                </a:solidFill>
              </a:rPr>
              <a:t>　　　　－ 広域行政と</a:t>
            </a:r>
            <a:r>
              <a:rPr lang="en-US" altLang="ja-JP" sz="3600" dirty="0" smtClean="0">
                <a:solidFill>
                  <a:srgbClr val="FFFF00"/>
                </a:solidFill>
              </a:rPr>
              <a:t>PPP </a:t>
            </a:r>
            <a:r>
              <a:rPr lang="ja-JP" altLang="en-US" sz="2800" dirty="0" err="1" smtClean="0">
                <a:solidFill>
                  <a:srgbClr val="FFFF00"/>
                </a:solidFill>
              </a:rPr>
              <a:t>ー</a:t>
            </a:r>
            <a:endParaRPr kumimoji="1" lang="ja-JP" altLang="en-US" sz="2800" dirty="0">
              <a:solidFill>
                <a:srgbClr val="FFFF00"/>
              </a:solidFill>
            </a:endParaRPr>
          </a:p>
        </p:txBody>
      </p:sp>
      <p:sp>
        <p:nvSpPr>
          <p:cNvPr id="7" name="スライド番号プレースホルダー 6"/>
          <p:cNvSpPr>
            <a:spLocks noGrp="1"/>
          </p:cNvSpPr>
          <p:nvPr>
            <p:ph type="sldNum" sz="quarter" idx="12"/>
          </p:nvPr>
        </p:nvSpPr>
        <p:spPr>
          <a:xfrm>
            <a:off x="6974904" y="6520259"/>
            <a:ext cx="2133600" cy="365125"/>
          </a:xfrm>
        </p:spPr>
        <p:txBody>
          <a:bodyPr/>
          <a:lstStyle/>
          <a:p>
            <a:fld id="{A3B7B215-C319-49F3-85D1-F94DE829D982}" type="slidenum">
              <a:rPr lang="ja-JP" altLang="en-US" sz="2000" smtClean="0">
                <a:solidFill>
                  <a:prstClr val="white"/>
                </a:solidFill>
              </a:rPr>
              <a:pPr/>
              <a:t>27</a:t>
            </a:fld>
            <a:endParaRPr lang="ja-JP" altLang="en-US" sz="2000" dirty="0">
              <a:solidFill>
                <a:prstClr val="white"/>
              </a:solidFill>
            </a:endParaRPr>
          </a:p>
        </p:txBody>
      </p:sp>
    </p:spTree>
    <p:extLst>
      <p:ext uri="{BB962C8B-B14F-4D97-AF65-F5344CB8AC3E}">
        <p14:creationId xmlns:p14="http://schemas.microsoft.com/office/powerpoint/2010/main" val="3685808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637" y="6510898"/>
            <a:ext cx="7817476" cy="334962"/>
          </a:xfrm>
        </p:spPr>
        <p:txBody>
          <a:bodyPr>
            <a:noAutofit/>
          </a:bodyPr>
          <a:lstStyle/>
          <a:p>
            <a:pPr algn="l"/>
            <a:r>
              <a:rPr lang="ja-JP" altLang="en-US" sz="1600" b="1" dirty="0" smtClean="0">
                <a:solidFill>
                  <a:schemeClr val="bg1"/>
                </a:solidFill>
              </a:rPr>
              <a:t>出典</a:t>
            </a:r>
            <a:r>
              <a:rPr lang="ja-JP" altLang="en-US" sz="1600" b="1" dirty="0">
                <a:solidFill>
                  <a:schemeClr val="bg1"/>
                </a:solidFill>
              </a:rPr>
              <a:t>：</a:t>
            </a:r>
            <a:r>
              <a:rPr kumimoji="1" lang="ja-JP" altLang="en-US" sz="1600" b="1" dirty="0" smtClean="0">
                <a:solidFill>
                  <a:schemeClr val="bg1"/>
                </a:solidFill>
              </a:rPr>
              <a:t>下村史郎：静岡県の市町における橋梁点検の実態と課題</a:t>
            </a:r>
            <a:r>
              <a:rPr kumimoji="1" lang="en-US" altLang="ja-JP" sz="1600" b="1" dirty="0" smtClean="0">
                <a:solidFill>
                  <a:schemeClr val="bg1"/>
                </a:solidFill>
              </a:rPr>
              <a:t>, 2016.3,</a:t>
            </a:r>
            <a:r>
              <a:rPr lang="ja-JP" altLang="en-US" sz="1600" b="1" dirty="0" smtClean="0">
                <a:solidFill>
                  <a:schemeClr val="bg1"/>
                </a:solidFill>
              </a:rPr>
              <a:t>政策大修士</a:t>
            </a:r>
            <a:r>
              <a:rPr lang="ja-JP" altLang="en-US" sz="1600" b="1" dirty="0">
                <a:solidFill>
                  <a:schemeClr val="bg1"/>
                </a:solidFill>
              </a:rPr>
              <a:t>論文</a:t>
            </a:r>
            <a:endParaRPr kumimoji="1" lang="ja-JP" altLang="en-US" sz="1600" b="1" dirty="0">
              <a:solidFill>
                <a:schemeClr val="bg1"/>
              </a:solidFill>
            </a:endParaRPr>
          </a:p>
        </p:txBody>
      </p:sp>
      <p:sp>
        <p:nvSpPr>
          <p:cNvPr id="5" name="スライド番号プレースホルダー 4"/>
          <p:cNvSpPr>
            <a:spLocks noGrp="1"/>
          </p:cNvSpPr>
          <p:nvPr>
            <p:ph type="sldNum" sz="quarter" idx="12"/>
          </p:nvPr>
        </p:nvSpPr>
        <p:spPr>
          <a:xfrm>
            <a:off x="6836538" y="6510898"/>
            <a:ext cx="2133600" cy="365125"/>
          </a:xfrm>
        </p:spPr>
        <p:txBody>
          <a:bodyPr/>
          <a:lstStyle/>
          <a:p>
            <a:pPr>
              <a:defRPr/>
            </a:pPr>
            <a:fld id="{EE9263E3-0EE9-4FD3-9048-B4F78D64FBF1}" type="slidenum">
              <a:rPr lang="ja-JP" altLang="en-US" sz="2000" smtClean="0">
                <a:solidFill>
                  <a:schemeClr val="bg1"/>
                </a:solidFill>
              </a:rPr>
              <a:pPr>
                <a:defRPr/>
              </a:pPr>
              <a:t>28</a:t>
            </a:fld>
            <a:endParaRPr lang="ja-JP" altLang="en-US" sz="2000" dirty="0">
              <a:solidFill>
                <a:schemeClr val="bg1"/>
              </a:solidFill>
            </a:endParaRPr>
          </a:p>
        </p:txBody>
      </p:sp>
      <p:sp>
        <p:nvSpPr>
          <p:cNvPr id="6" name="タイトル 1"/>
          <p:cNvSpPr txBox="1">
            <a:spLocks/>
          </p:cNvSpPr>
          <p:nvPr/>
        </p:nvSpPr>
        <p:spPr>
          <a:xfrm>
            <a:off x="216101" y="5570"/>
            <a:ext cx="8194388" cy="50662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rgbClr val="FFFF00"/>
                </a:solidFill>
              </a:rPr>
              <a:t>静岡県の市町管理の道路橋</a:t>
            </a:r>
            <a:endParaRPr lang="ja-JP" altLang="en-US" sz="2800" dirty="0">
              <a:solidFill>
                <a:srgbClr val="FFFF00"/>
              </a:solidFill>
            </a:endParaRPr>
          </a:p>
        </p:txBody>
      </p:sp>
      <p:pic>
        <p:nvPicPr>
          <p:cNvPr id="7" name="コンテンツ プレースホルダー 6"/>
          <p:cNvPicPr>
            <a:picLocks noGrp="1" noChangeAspect="1"/>
          </p:cNvPicPr>
          <p:nvPr>
            <p:ph idx="1"/>
          </p:nvPr>
        </p:nvPicPr>
        <p:blipFill rotWithShape="1">
          <a:blip r:embed="rId3"/>
          <a:srcRect l="1524" r="22875" b="9905"/>
          <a:stretch/>
        </p:blipFill>
        <p:spPr>
          <a:xfrm>
            <a:off x="4532761" y="637237"/>
            <a:ext cx="3335629" cy="2387181"/>
          </a:xfrm>
          <a:prstGeom prst="rect">
            <a:avLst/>
          </a:prstGeom>
          <a:ln>
            <a:solidFill>
              <a:schemeClr val="tx1"/>
            </a:solidFill>
          </a:ln>
        </p:spPr>
      </p:pic>
      <p:sp>
        <p:nvSpPr>
          <p:cNvPr id="8" name="テキスト ボックス 7"/>
          <p:cNvSpPr txBox="1"/>
          <p:nvPr/>
        </p:nvSpPr>
        <p:spPr>
          <a:xfrm>
            <a:off x="283334" y="3075934"/>
            <a:ext cx="8538092" cy="3416320"/>
          </a:xfrm>
          <a:prstGeom prst="rect">
            <a:avLst/>
          </a:prstGeom>
          <a:solidFill>
            <a:schemeClr val="bg1"/>
          </a:solidFill>
        </p:spPr>
        <p:txBody>
          <a:bodyPr wrap="square" rtlCol="0">
            <a:spAutoFit/>
          </a:bodyPr>
          <a:lstStyle/>
          <a:p>
            <a:r>
              <a:rPr lang="en-US" altLang="ja-JP" sz="2400" dirty="0" smtClean="0"/>
              <a:t>【</a:t>
            </a:r>
            <a:r>
              <a:rPr lang="ja-JP" altLang="en-US" sz="2400" dirty="0" smtClean="0"/>
              <a:t>点検計画の策定方針</a:t>
            </a:r>
            <a:r>
              <a:rPr lang="en-US" altLang="ja-JP" sz="2400" dirty="0" smtClean="0"/>
              <a:t>】</a:t>
            </a:r>
          </a:p>
          <a:p>
            <a:r>
              <a:rPr lang="ja-JP" altLang="en-US" sz="2400" dirty="0" smtClean="0">
                <a:latin typeface="ＭＳ Ｐ明朝" panose="02020600040205080304" pitchFamily="18" charset="-128"/>
                <a:ea typeface="ＭＳ Ｐ明朝" panose="02020600040205080304" pitchFamily="18" charset="-128"/>
              </a:rPr>
              <a:t>○</a:t>
            </a:r>
            <a:r>
              <a:rPr lang="ja-JP" altLang="en-US" sz="2400" dirty="0" smtClean="0">
                <a:solidFill>
                  <a:srgbClr val="FF0000"/>
                </a:solidFill>
                <a:latin typeface="ＭＳ Ｐ明朝" panose="02020600040205080304" pitchFamily="18" charset="-128"/>
                <a:ea typeface="ＭＳ Ｐ明朝" panose="02020600040205080304" pitchFamily="18" charset="-128"/>
              </a:rPr>
              <a:t>全橋梁を近接目視</a:t>
            </a:r>
            <a:r>
              <a:rPr lang="ja-JP" altLang="en-US" sz="2400" dirty="0" smtClean="0">
                <a:latin typeface="ＭＳ Ｐ明朝" panose="02020600040205080304" pitchFamily="18" charset="-128"/>
                <a:ea typeface="ＭＳ Ｐ明朝" panose="02020600040205080304" pitchFamily="18" charset="-128"/>
              </a:rPr>
              <a:t>で計画的に点検</a:t>
            </a:r>
            <a:endParaRPr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○点検計画（Ｈ</a:t>
            </a:r>
            <a:r>
              <a:rPr lang="en-US" altLang="ja-JP" sz="2400" dirty="0" smtClean="0">
                <a:latin typeface="ＭＳ Ｐ明朝" panose="02020600040205080304" pitchFamily="18" charset="-128"/>
                <a:ea typeface="ＭＳ Ｐ明朝" panose="02020600040205080304" pitchFamily="18" charset="-128"/>
              </a:rPr>
              <a:t>26</a:t>
            </a:r>
            <a:r>
              <a:rPr lang="ja-JP" altLang="en-US" sz="2400" dirty="0" smtClean="0">
                <a:latin typeface="ＭＳ Ｐ明朝" panose="02020600040205080304" pitchFamily="18" charset="-128"/>
                <a:ea typeface="ＭＳ Ｐ明朝" panose="02020600040205080304" pitchFamily="18" charset="-128"/>
              </a:rPr>
              <a:t>～</a:t>
            </a:r>
            <a:r>
              <a:rPr lang="en-US" altLang="ja-JP" sz="2400" dirty="0" smtClean="0">
                <a:latin typeface="ＭＳ Ｐ明朝" panose="02020600040205080304" pitchFamily="18" charset="-128"/>
                <a:ea typeface="ＭＳ Ｐ明朝" panose="02020600040205080304" pitchFamily="18" charset="-128"/>
              </a:rPr>
              <a:t>30</a:t>
            </a:r>
            <a:r>
              <a:rPr lang="ja-JP" altLang="en-US" sz="2400" dirty="0" smtClean="0">
                <a:latin typeface="ＭＳ Ｐ明朝" panose="02020600040205080304" pitchFamily="18" charset="-128"/>
                <a:ea typeface="ＭＳ Ｐ明朝" panose="02020600040205080304" pitchFamily="18" charset="-128"/>
              </a:rPr>
              <a:t>の</a:t>
            </a:r>
            <a:r>
              <a:rPr lang="ja-JP" altLang="en-US" sz="2400" dirty="0">
                <a:latin typeface="ＭＳ Ｐ明朝" panose="02020600040205080304" pitchFamily="18" charset="-128"/>
                <a:ea typeface="ＭＳ Ｐ明朝" panose="02020600040205080304" pitchFamily="18" charset="-128"/>
              </a:rPr>
              <a:t>５</a:t>
            </a:r>
            <a:r>
              <a:rPr lang="ja-JP" altLang="en-US" sz="2400" dirty="0" smtClean="0">
                <a:latin typeface="ＭＳ Ｐ明朝" panose="02020600040205080304" pitchFamily="18" charset="-128"/>
                <a:ea typeface="ＭＳ Ｐ明朝" panose="02020600040205080304" pitchFamily="18" charset="-128"/>
              </a:rPr>
              <a:t>ヵ年計画）⇒各年度の点検数を</a:t>
            </a:r>
            <a:r>
              <a:rPr lang="ja-JP" altLang="en-US" sz="2400" dirty="0" smtClean="0">
                <a:solidFill>
                  <a:srgbClr val="FF0000"/>
                </a:solidFill>
                <a:latin typeface="ＭＳ Ｐ明朝" panose="02020600040205080304" pitchFamily="18" charset="-128"/>
                <a:ea typeface="ＭＳ Ｐ明朝" panose="02020600040205080304" pitchFamily="18" charset="-128"/>
              </a:rPr>
              <a:t>平準化</a:t>
            </a:r>
            <a:endParaRPr lang="en-US" altLang="ja-JP" sz="2400" dirty="0" smtClean="0">
              <a:solidFill>
                <a:srgbClr val="FF0000"/>
              </a:solidFill>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○点検を優先すべき橋梁を位置づけ</a:t>
            </a:r>
            <a:endParaRPr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　　　　・</a:t>
            </a:r>
            <a:r>
              <a:rPr lang="ja-JP" altLang="en-US" sz="2400" dirty="0" smtClean="0">
                <a:solidFill>
                  <a:srgbClr val="FF0000"/>
                </a:solidFill>
                <a:latin typeface="ＭＳ Ｐ明朝" panose="02020600040205080304" pitchFamily="18" charset="-128"/>
                <a:ea typeface="ＭＳ Ｐ明朝" panose="02020600040205080304" pitchFamily="18" charset="-128"/>
              </a:rPr>
              <a:t>緊急輸送路を跨ぐ跨道橋、跨線橋</a:t>
            </a:r>
            <a:endParaRPr lang="en-US" altLang="ja-JP" sz="2400" dirty="0" smtClean="0">
              <a:solidFill>
                <a:srgbClr val="FF0000"/>
              </a:solidFill>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　　　　・</a:t>
            </a:r>
            <a:r>
              <a:rPr lang="ja-JP" altLang="en-US" sz="2400" dirty="0" smtClean="0">
                <a:solidFill>
                  <a:srgbClr val="FF0000"/>
                </a:solidFill>
                <a:latin typeface="ＭＳ Ｐ明朝" panose="02020600040205080304" pitchFamily="18" charset="-128"/>
                <a:ea typeface="ＭＳ Ｐ明朝" panose="02020600040205080304" pitchFamily="18" charset="-128"/>
              </a:rPr>
              <a:t>緊急輸送路を構成する橋梁</a:t>
            </a:r>
            <a:endParaRPr lang="en-US" altLang="ja-JP" sz="2400" dirty="0" smtClean="0">
              <a:solidFill>
                <a:srgbClr val="FF0000"/>
              </a:solidFill>
              <a:latin typeface="ＭＳ Ｐ明朝" panose="02020600040205080304" pitchFamily="18" charset="-128"/>
              <a:ea typeface="ＭＳ Ｐ明朝" panose="02020600040205080304" pitchFamily="18" charset="-128"/>
            </a:endParaRPr>
          </a:p>
          <a:p>
            <a:r>
              <a:rPr lang="ja-JP" altLang="en-US" sz="2400" dirty="0">
                <a:latin typeface="ＭＳ Ｐ明朝" panose="02020600040205080304" pitchFamily="18" charset="-128"/>
                <a:ea typeface="ＭＳ Ｐ明朝" panose="02020600040205080304" pitchFamily="18" charset="-128"/>
              </a:rPr>
              <a:t>　</a:t>
            </a:r>
            <a:r>
              <a:rPr lang="ja-JP" altLang="en-US" sz="2400" dirty="0" smtClean="0">
                <a:latin typeface="ＭＳ Ｐ明朝" panose="02020600040205080304" pitchFamily="18" charset="-128"/>
                <a:ea typeface="ＭＳ Ｐ明朝" panose="02020600040205080304" pitchFamily="18" charset="-128"/>
              </a:rPr>
              <a:t>　　　・既往損傷のある、著しい損傷のある橋梁</a:t>
            </a:r>
            <a:endParaRPr lang="en-US" altLang="ja-JP" sz="2400" dirty="0" smtClean="0">
              <a:latin typeface="ＭＳ Ｐ明朝" panose="02020600040205080304" pitchFamily="18" charset="-128"/>
              <a:ea typeface="ＭＳ Ｐ明朝" panose="02020600040205080304" pitchFamily="18" charset="-128"/>
            </a:endParaRPr>
          </a:p>
          <a:p>
            <a:r>
              <a:rPr lang="ja-JP" altLang="en-US" sz="2400" dirty="0">
                <a:latin typeface="ＭＳ Ｐ明朝" panose="02020600040205080304" pitchFamily="18" charset="-128"/>
                <a:ea typeface="ＭＳ Ｐ明朝" panose="02020600040205080304" pitchFamily="18" charset="-128"/>
              </a:rPr>
              <a:t>　</a:t>
            </a:r>
            <a:r>
              <a:rPr lang="ja-JP" altLang="en-US" sz="2400" dirty="0" smtClean="0">
                <a:latin typeface="ＭＳ Ｐ明朝" panose="02020600040205080304" pitchFamily="18" charset="-128"/>
                <a:ea typeface="ＭＳ Ｐ明朝" panose="02020600040205080304" pitchFamily="18" charset="-128"/>
              </a:rPr>
              <a:t>　　　・</a:t>
            </a:r>
            <a:r>
              <a:rPr lang="ja-JP" altLang="en-US" sz="2400" dirty="0" smtClean="0">
                <a:solidFill>
                  <a:srgbClr val="FF0000"/>
                </a:solidFill>
                <a:latin typeface="ＭＳ Ｐ明朝" panose="02020600040205080304" pitchFamily="18" charset="-128"/>
                <a:ea typeface="ＭＳ Ｐ明朝" panose="02020600040205080304" pitchFamily="18" charset="-128"/>
              </a:rPr>
              <a:t>建設後相当年度（</a:t>
            </a:r>
            <a:r>
              <a:rPr lang="en-US" altLang="ja-JP" sz="2400" dirty="0" smtClean="0">
                <a:solidFill>
                  <a:srgbClr val="FF0000"/>
                </a:solidFill>
                <a:latin typeface="ＭＳ Ｐ明朝" panose="02020600040205080304" pitchFamily="18" charset="-128"/>
                <a:ea typeface="ＭＳ Ｐ明朝" panose="02020600040205080304" pitchFamily="18" charset="-128"/>
              </a:rPr>
              <a:t>50</a:t>
            </a:r>
            <a:r>
              <a:rPr lang="ja-JP" altLang="en-US" sz="2400" dirty="0" smtClean="0">
                <a:solidFill>
                  <a:srgbClr val="FF0000"/>
                </a:solidFill>
                <a:latin typeface="ＭＳ Ｐ明朝" panose="02020600040205080304" pitchFamily="18" charset="-128"/>
                <a:ea typeface="ＭＳ Ｐ明朝" panose="02020600040205080304" pitchFamily="18" charset="-128"/>
              </a:rPr>
              <a:t>年以上）経過している橋梁</a:t>
            </a:r>
            <a:endParaRPr lang="en-US" altLang="ja-JP" sz="2400" dirty="0" smtClean="0">
              <a:solidFill>
                <a:srgbClr val="FF0000"/>
              </a:solidFill>
              <a:latin typeface="ＭＳ Ｐ明朝" panose="02020600040205080304" pitchFamily="18" charset="-128"/>
              <a:ea typeface="ＭＳ Ｐ明朝" panose="02020600040205080304" pitchFamily="18" charset="-128"/>
            </a:endParaRPr>
          </a:p>
          <a:p>
            <a:r>
              <a:rPr lang="ja-JP" altLang="en-US" sz="2400" dirty="0">
                <a:latin typeface="ＭＳ Ｐ明朝" panose="02020600040205080304" pitchFamily="18" charset="-128"/>
                <a:ea typeface="ＭＳ Ｐ明朝" panose="02020600040205080304" pitchFamily="18" charset="-128"/>
              </a:rPr>
              <a:t>　</a:t>
            </a:r>
            <a:r>
              <a:rPr lang="ja-JP" altLang="en-US" sz="2400" dirty="0" smtClean="0">
                <a:latin typeface="ＭＳ Ｐ明朝" panose="02020600040205080304" pitchFamily="18" charset="-128"/>
                <a:ea typeface="ＭＳ Ｐ明朝" panose="02020600040205080304" pitchFamily="18" charset="-128"/>
              </a:rPr>
              <a:t>　　　・建設年次不明及び建設後一度も点検していない橋梁</a:t>
            </a:r>
            <a:endParaRPr lang="ja-JP" altLang="en-US" sz="2400" dirty="0">
              <a:latin typeface="ＭＳ Ｐ明朝" panose="02020600040205080304" pitchFamily="18" charset="-128"/>
              <a:ea typeface="ＭＳ Ｐ明朝" panose="02020600040205080304" pitchFamily="18" charset="-128"/>
            </a:endParaRPr>
          </a:p>
        </p:txBody>
      </p:sp>
      <p:pic>
        <p:nvPicPr>
          <p:cNvPr id="9" name="図 8"/>
          <p:cNvPicPr>
            <a:picLocks noChangeAspect="1"/>
          </p:cNvPicPr>
          <p:nvPr/>
        </p:nvPicPr>
        <p:blipFill rotWithShape="1">
          <a:blip r:embed="rId4"/>
          <a:srcRect l="4720" r="16784" b="5048"/>
          <a:stretch/>
        </p:blipFill>
        <p:spPr>
          <a:xfrm>
            <a:off x="515157" y="542221"/>
            <a:ext cx="3232597" cy="2478909"/>
          </a:xfrm>
          <a:prstGeom prst="rect">
            <a:avLst/>
          </a:prstGeom>
          <a:ln>
            <a:solidFill>
              <a:schemeClr val="tx1"/>
            </a:solidFill>
          </a:ln>
        </p:spPr>
      </p:pic>
      <p:sp>
        <p:nvSpPr>
          <p:cNvPr id="10" name="テキスト ボックス 9"/>
          <p:cNvSpPr txBox="1"/>
          <p:nvPr/>
        </p:nvSpPr>
        <p:spPr>
          <a:xfrm>
            <a:off x="391634" y="509243"/>
            <a:ext cx="3541354" cy="380480"/>
          </a:xfrm>
          <a:prstGeom prst="rect">
            <a:avLst/>
          </a:prstGeom>
          <a:solidFill>
            <a:schemeClr val="tx2">
              <a:lumMod val="20000"/>
              <a:lumOff val="80000"/>
            </a:schemeClr>
          </a:solidFill>
        </p:spPr>
        <p:txBody>
          <a:bodyPr wrap="none" tIns="36000" bIns="36000" rtlCol="0">
            <a:spAutoFit/>
          </a:bodyPr>
          <a:lstStyle/>
          <a:p>
            <a:r>
              <a:rPr kumimoji="1" lang="ja-JP" altLang="en-US" sz="2000" b="1" dirty="0" smtClean="0"/>
              <a:t>県内の橋梁の</a:t>
            </a:r>
            <a:r>
              <a:rPr kumimoji="1" lang="en-US" altLang="ja-JP" sz="2000" b="1" dirty="0" smtClean="0"/>
              <a:t>82</a:t>
            </a:r>
            <a:r>
              <a:rPr kumimoji="1" lang="ja-JP" altLang="en-US" sz="2000" b="1" dirty="0" smtClean="0"/>
              <a:t>％は市町管理</a:t>
            </a:r>
            <a:endParaRPr kumimoji="1" lang="ja-JP" altLang="en-US" sz="2000" b="1" dirty="0"/>
          </a:p>
        </p:txBody>
      </p:sp>
      <p:sp>
        <p:nvSpPr>
          <p:cNvPr id="11" name="テキスト ボックス 10"/>
          <p:cNvSpPr txBox="1"/>
          <p:nvPr/>
        </p:nvSpPr>
        <p:spPr>
          <a:xfrm>
            <a:off x="4468365" y="532853"/>
            <a:ext cx="3465019" cy="380480"/>
          </a:xfrm>
          <a:prstGeom prst="rect">
            <a:avLst/>
          </a:prstGeom>
          <a:solidFill>
            <a:schemeClr val="tx2">
              <a:lumMod val="20000"/>
              <a:lumOff val="80000"/>
            </a:schemeClr>
          </a:solidFill>
        </p:spPr>
        <p:txBody>
          <a:bodyPr wrap="square" tIns="36000" bIns="36000" rtlCol="0">
            <a:spAutoFit/>
          </a:bodyPr>
          <a:lstStyle/>
          <a:p>
            <a:pPr algn="ctr"/>
            <a:r>
              <a:rPr kumimoji="1" lang="ja-JP" altLang="en-US" sz="2000" b="1" dirty="0" smtClean="0"/>
              <a:t>橋長 ２－５ｍが５５％</a:t>
            </a:r>
            <a:endParaRPr kumimoji="1" lang="ja-JP" altLang="en-US" sz="2000" b="1" dirty="0"/>
          </a:p>
        </p:txBody>
      </p:sp>
    </p:spTree>
    <p:extLst>
      <p:ext uri="{BB962C8B-B14F-4D97-AF65-F5344CB8AC3E}">
        <p14:creationId xmlns:p14="http://schemas.microsoft.com/office/powerpoint/2010/main" val="232767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EE9263E3-0EE9-4FD3-9048-B4F78D64FBF1}" type="slidenum">
              <a:rPr lang="ja-JP" altLang="en-US" smtClean="0">
                <a:solidFill>
                  <a:prstClr val="black">
                    <a:tint val="75000"/>
                  </a:prstClr>
                </a:solidFill>
              </a:rPr>
              <a:pPr>
                <a:defRPr/>
              </a:pPr>
              <a:t>29</a:t>
            </a:fld>
            <a:endParaRPr lang="ja-JP" altLang="en-US" dirty="0">
              <a:solidFill>
                <a:prstClr val="black">
                  <a:tint val="75000"/>
                </a:prstClr>
              </a:solidFill>
            </a:endParaRPr>
          </a:p>
        </p:txBody>
      </p:sp>
      <p:pic>
        <p:nvPicPr>
          <p:cNvPr id="6" name="図 5"/>
          <p:cNvPicPr>
            <a:picLocks noChangeAspect="1"/>
          </p:cNvPicPr>
          <p:nvPr/>
        </p:nvPicPr>
        <p:blipFill>
          <a:blip r:embed="rId2"/>
          <a:stretch>
            <a:fillRect/>
          </a:stretch>
        </p:blipFill>
        <p:spPr>
          <a:xfrm>
            <a:off x="335516" y="2572392"/>
            <a:ext cx="8450792" cy="4268956"/>
          </a:xfrm>
          <a:prstGeom prst="rect">
            <a:avLst/>
          </a:prstGeom>
          <a:ln>
            <a:solidFill>
              <a:schemeClr val="tx1"/>
            </a:solidFill>
          </a:ln>
        </p:spPr>
      </p:pic>
      <p:sp>
        <p:nvSpPr>
          <p:cNvPr id="8" name="タイトル 1"/>
          <p:cNvSpPr txBox="1">
            <a:spLocks/>
          </p:cNvSpPr>
          <p:nvPr/>
        </p:nvSpPr>
        <p:spPr>
          <a:xfrm>
            <a:off x="327312" y="224984"/>
            <a:ext cx="8194388" cy="479349"/>
          </a:xfrm>
          <a:prstGeom prst="rect">
            <a:avLst/>
          </a:prstGeom>
        </p:spPr>
        <p:txBody>
          <a:bodyPr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smtClean="0">
                <a:solidFill>
                  <a:srgbClr val="FFFF00"/>
                </a:solidFill>
              </a:rPr>
              <a:t>点検計画における年度別の点検橋梁数</a:t>
            </a:r>
            <a:endParaRPr lang="ja-JP" altLang="en-US" sz="2800" dirty="0">
              <a:solidFill>
                <a:srgbClr val="FFFF00"/>
              </a:solidFill>
            </a:endParaRPr>
          </a:p>
        </p:txBody>
      </p:sp>
      <p:sp>
        <p:nvSpPr>
          <p:cNvPr id="9" name="正方形/長方形 8"/>
          <p:cNvSpPr/>
          <p:nvPr/>
        </p:nvSpPr>
        <p:spPr>
          <a:xfrm>
            <a:off x="218942" y="975191"/>
            <a:ext cx="5692462" cy="1477328"/>
          </a:xfrm>
          <a:prstGeom prst="rect">
            <a:avLst/>
          </a:prstGeom>
          <a:ln>
            <a:solidFill>
              <a:schemeClr val="bg1"/>
            </a:solidFill>
          </a:ln>
        </p:spPr>
        <p:txBody>
          <a:bodyPr wrap="square" lIns="36000" rIns="36000">
            <a:spAutoFit/>
          </a:bodyPr>
          <a:lstStyle/>
          <a:p>
            <a:pPr>
              <a:lnSpc>
                <a:spcPct val="150000"/>
              </a:lnSpc>
            </a:pPr>
            <a:r>
              <a:rPr lang="ja-JP" altLang="en-US" dirty="0" smtClean="0">
                <a:solidFill>
                  <a:schemeClr val="bg1"/>
                </a:solidFill>
                <a:latin typeface="ＭＳ Ｐ明朝" panose="02020600040205080304" pitchFamily="18" charset="-128"/>
                <a:ea typeface="ＭＳ Ｐ明朝" panose="02020600040205080304" pitchFamily="18" charset="-128"/>
              </a:rPr>
              <a:t>・ 各年度</a:t>
            </a:r>
            <a:r>
              <a:rPr lang="ja-JP" altLang="en-US" dirty="0">
                <a:solidFill>
                  <a:schemeClr val="bg1"/>
                </a:solidFill>
                <a:latin typeface="ＭＳ Ｐ明朝" panose="02020600040205080304" pitchFamily="18" charset="-128"/>
                <a:ea typeface="ＭＳ Ｐ明朝" panose="02020600040205080304" pitchFamily="18" charset="-128"/>
              </a:rPr>
              <a:t>の点検数の</a:t>
            </a:r>
            <a:r>
              <a:rPr lang="ja-JP" altLang="en-US" dirty="0">
                <a:solidFill>
                  <a:srgbClr val="FF0000"/>
                </a:solidFill>
                <a:latin typeface="ＭＳ Ｐ明朝" panose="02020600040205080304" pitchFamily="18" charset="-128"/>
                <a:ea typeface="ＭＳ Ｐ明朝" panose="02020600040205080304" pitchFamily="18" charset="-128"/>
              </a:rPr>
              <a:t>平準化</a:t>
            </a:r>
            <a:r>
              <a:rPr lang="ja-JP" altLang="en-US" dirty="0">
                <a:solidFill>
                  <a:schemeClr val="bg1"/>
                </a:solidFill>
                <a:latin typeface="ＭＳ Ｐ明朝" panose="02020600040205080304" pitchFamily="18" charset="-128"/>
                <a:ea typeface="ＭＳ Ｐ明朝" panose="02020600040205080304" pitchFamily="18" charset="-128"/>
              </a:rPr>
              <a:t>（Ｈ</a:t>
            </a:r>
            <a:r>
              <a:rPr lang="en-US" altLang="ja-JP" dirty="0">
                <a:solidFill>
                  <a:schemeClr val="bg1"/>
                </a:solidFill>
                <a:latin typeface="ＭＳ Ｐ明朝" panose="02020600040205080304" pitchFamily="18" charset="-128"/>
                <a:ea typeface="ＭＳ Ｐ明朝" panose="02020600040205080304" pitchFamily="18" charset="-128"/>
              </a:rPr>
              <a:t>26</a:t>
            </a:r>
            <a:r>
              <a:rPr lang="ja-JP" altLang="en-US" dirty="0">
                <a:solidFill>
                  <a:schemeClr val="bg1"/>
                </a:solidFill>
                <a:latin typeface="ＭＳ Ｐ明朝" panose="02020600040205080304" pitchFamily="18" charset="-128"/>
                <a:ea typeface="ＭＳ Ｐ明朝" panose="02020600040205080304" pitchFamily="18" charset="-128"/>
              </a:rPr>
              <a:t>を除き）を実現</a:t>
            </a:r>
            <a:endParaRPr lang="en-US" altLang="ja-JP" dirty="0">
              <a:solidFill>
                <a:schemeClr val="bg1"/>
              </a:solidFill>
              <a:latin typeface="ＭＳ Ｐ明朝" panose="02020600040205080304" pitchFamily="18" charset="-128"/>
              <a:ea typeface="ＭＳ Ｐ明朝" panose="02020600040205080304" pitchFamily="18" charset="-128"/>
            </a:endParaRPr>
          </a:p>
          <a:p>
            <a:pPr>
              <a:lnSpc>
                <a:spcPct val="150000"/>
              </a:lnSpc>
            </a:pPr>
            <a:r>
              <a:rPr lang="ja-JP" altLang="en-US" dirty="0" smtClean="0">
                <a:solidFill>
                  <a:schemeClr val="bg1"/>
                </a:solidFill>
                <a:latin typeface="ＭＳ Ｐ明朝" panose="02020600040205080304" pitchFamily="18" charset="-128"/>
                <a:ea typeface="ＭＳ Ｐ明朝" panose="02020600040205080304" pitchFamily="18" charset="-128"/>
              </a:rPr>
              <a:t>・ 緊急</a:t>
            </a:r>
            <a:r>
              <a:rPr lang="ja-JP" altLang="en-US" dirty="0">
                <a:solidFill>
                  <a:schemeClr val="bg1"/>
                </a:solidFill>
                <a:latin typeface="ＭＳ Ｐ明朝" panose="02020600040205080304" pitchFamily="18" charset="-128"/>
                <a:ea typeface="ＭＳ Ｐ明朝" panose="02020600040205080304" pitchFamily="18" charset="-128"/>
              </a:rPr>
              <a:t>輸送路上や跨道橋、跨線橋：後年度の点検が</a:t>
            </a:r>
            <a:r>
              <a:rPr lang="ja-JP" altLang="en-US" dirty="0">
                <a:solidFill>
                  <a:srgbClr val="FF0000"/>
                </a:solidFill>
                <a:latin typeface="ＭＳ Ｐ明朝" panose="02020600040205080304" pitchFamily="18" charset="-128"/>
                <a:ea typeface="ＭＳ Ｐ明朝" panose="02020600040205080304" pitchFamily="18" charset="-128"/>
              </a:rPr>
              <a:t>約４割</a:t>
            </a:r>
            <a:endParaRPr lang="en-US" altLang="ja-JP" dirty="0">
              <a:solidFill>
                <a:srgbClr val="FF0000"/>
              </a:solidFill>
              <a:latin typeface="ＭＳ Ｐ明朝" panose="02020600040205080304" pitchFamily="18" charset="-128"/>
              <a:ea typeface="ＭＳ Ｐ明朝" panose="02020600040205080304" pitchFamily="18" charset="-128"/>
            </a:endParaRPr>
          </a:p>
          <a:p>
            <a:pPr>
              <a:lnSpc>
                <a:spcPct val="150000"/>
              </a:lnSpc>
            </a:pPr>
            <a:r>
              <a:rPr lang="ja-JP" altLang="en-US" dirty="0" smtClean="0">
                <a:solidFill>
                  <a:schemeClr val="bg1"/>
                </a:solidFill>
                <a:latin typeface="ＭＳ Ｐ明朝" panose="02020600040205080304" pitchFamily="18" charset="-128"/>
                <a:ea typeface="ＭＳ Ｐ明朝" panose="02020600040205080304" pitchFamily="18" charset="-128"/>
              </a:rPr>
              <a:t>・ 老朽</a:t>
            </a:r>
            <a:r>
              <a:rPr lang="ja-JP" altLang="en-US" dirty="0">
                <a:solidFill>
                  <a:schemeClr val="bg1"/>
                </a:solidFill>
                <a:latin typeface="ＭＳ Ｐ明朝" panose="02020600040205080304" pitchFamily="18" charset="-128"/>
                <a:ea typeface="ＭＳ Ｐ明朝" panose="02020600040205080304" pitchFamily="18" charset="-128"/>
              </a:rPr>
              <a:t>橋梁（</a:t>
            </a:r>
            <a:r>
              <a:rPr lang="en-US" altLang="ja-JP" dirty="0">
                <a:solidFill>
                  <a:schemeClr val="bg1"/>
                </a:solidFill>
                <a:latin typeface="ＭＳ Ｐ明朝" panose="02020600040205080304" pitchFamily="18" charset="-128"/>
                <a:ea typeface="ＭＳ Ｐ明朝" panose="02020600040205080304" pitchFamily="18" charset="-128"/>
              </a:rPr>
              <a:t>50</a:t>
            </a:r>
            <a:r>
              <a:rPr lang="ja-JP" altLang="en-US" dirty="0">
                <a:solidFill>
                  <a:schemeClr val="bg1"/>
                </a:solidFill>
                <a:latin typeface="ＭＳ Ｐ明朝" panose="02020600040205080304" pitchFamily="18" charset="-128"/>
                <a:ea typeface="ＭＳ Ｐ明朝" panose="02020600040205080304" pitchFamily="18" charset="-128"/>
              </a:rPr>
              <a:t>年以上経過）：後年度の点検が</a:t>
            </a:r>
            <a:r>
              <a:rPr lang="ja-JP" altLang="en-US" sz="2400" dirty="0">
                <a:solidFill>
                  <a:srgbClr val="FF0000"/>
                </a:solidFill>
                <a:latin typeface="ＭＳ Ｐ明朝" panose="02020600040205080304" pitchFamily="18" charset="-128"/>
                <a:ea typeface="ＭＳ Ｐ明朝" panose="02020600040205080304" pitchFamily="18" charset="-128"/>
              </a:rPr>
              <a:t>約</a:t>
            </a:r>
            <a:r>
              <a:rPr lang="ja-JP" altLang="en-US" sz="2400" dirty="0" smtClean="0">
                <a:solidFill>
                  <a:srgbClr val="FF0000"/>
                </a:solidFill>
                <a:latin typeface="ＭＳ Ｐ明朝" panose="02020600040205080304" pitchFamily="18" charset="-128"/>
                <a:ea typeface="ＭＳ Ｐ明朝" panose="02020600040205080304" pitchFamily="18" charset="-128"/>
              </a:rPr>
              <a:t>３割</a:t>
            </a:r>
            <a:endParaRPr lang="en-US" altLang="ja-JP" sz="2400" dirty="0">
              <a:solidFill>
                <a:srgbClr val="FF0000"/>
              </a:solidFill>
              <a:latin typeface="ＭＳ Ｐ明朝" panose="02020600040205080304" pitchFamily="18" charset="-128"/>
              <a:ea typeface="ＭＳ Ｐ明朝" panose="02020600040205080304" pitchFamily="18" charset="-128"/>
            </a:endParaRPr>
          </a:p>
        </p:txBody>
      </p:sp>
      <p:sp>
        <p:nvSpPr>
          <p:cNvPr id="10" name="テキスト ボックス 9"/>
          <p:cNvSpPr txBox="1"/>
          <p:nvPr/>
        </p:nvSpPr>
        <p:spPr>
          <a:xfrm>
            <a:off x="6262052" y="1500066"/>
            <a:ext cx="2859110" cy="646331"/>
          </a:xfrm>
          <a:prstGeom prst="rect">
            <a:avLst/>
          </a:prstGeom>
          <a:noFill/>
        </p:spPr>
        <p:txBody>
          <a:bodyPr wrap="square" lIns="36000" rIns="36000" rtlCol="0">
            <a:spAutoFit/>
          </a:bodyPr>
          <a:lstStyle/>
          <a:p>
            <a:r>
              <a:rPr lang="ja-JP" altLang="en-US" b="1" dirty="0" smtClean="0">
                <a:solidFill>
                  <a:schemeClr val="bg1"/>
                </a:solidFill>
                <a:latin typeface="+mn-ea"/>
              </a:rPr>
              <a:t>優先橋梁点検</a:t>
            </a:r>
            <a:r>
              <a:rPr lang="ja-JP" altLang="en-US" b="1" dirty="0">
                <a:solidFill>
                  <a:schemeClr val="bg1"/>
                </a:solidFill>
                <a:latin typeface="+mn-ea"/>
              </a:rPr>
              <a:t>が後年度廻し</a:t>
            </a:r>
          </a:p>
          <a:p>
            <a:endParaRPr kumimoji="1" lang="ja-JP" altLang="en-US" b="1" dirty="0"/>
          </a:p>
        </p:txBody>
      </p:sp>
      <p:sp>
        <p:nvSpPr>
          <p:cNvPr id="11" name="右矢印 10"/>
          <p:cNvSpPr/>
          <p:nvPr/>
        </p:nvSpPr>
        <p:spPr>
          <a:xfrm>
            <a:off x="6001559" y="1554745"/>
            <a:ext cx="244695" cy="24829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4"/>
          <p:cNvSpPr txBox="1">
            <a:spLocks/>
          </p:cNvSpPr>
          <p:nvPr/>
        </p:nvSpPr>
        <p:spPr>
          <a:xfrm>
            <a:off x="6746385" y="651089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2000" dirty="0" smtClean="0">
                <a:solidFill>
                  <a:schemeClr val="tx1"/>
                </a:solidFill>
              </a:rPr>
              <a:t>30</a:t>
            </a:r>
            <a:endParaRPr lang="ja-JP" altLang="en-US" sz="2000" dirty="0">
              <a:solidFill>
                <a:schemeClr val="tx1"/>
              </a:solidFill>
            </a:endParaRPr>
          </a:p>
        </p:txBody>
      </p:sp>
    </p:spTree>
    <p:extLst>
      <p:ext uri="{BB962C8B-B14F-4D97-AF65-F5344CB8AC3E}">
        <p14:creationId xmlns:p14="http://schemas.microsoft.com/office/powerpoint/2010/main" val="174393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6462"/>
            <a:ext cx="9144000" cy="792088"/>
          </a:xfrm>
          <a:solidFill>
            <a:srgbClr val="008000"/>
          </a:solidFill>
        </p:spPr>
        <p:txBody>
          <a:bodyPr tIns="108000" bIns="108000" anchor="t">
            <a:noAutofit/>
          </a:bodyPr>
          <a:lstStyle/>
          <a:p>
            <a:r>
              <a:rPr kumimoji="1" lang="ja-JP" altLang="en-US" sz="4000" dirty="0" smtClean="0">
                <a:solidFill>
                  <a:srgbClr val="FFFF00"/>
                </a:solidFill>
              </a:rPr>
              <a:t>　はじめに　</a:t>
            </a:r>
            <a:endParaRPr kumimoji="1" lang="ja-JP" altLang="en-US" sz="4000" dirty="0">
              <a:solidFill>
                <a:srgbClr val="FFFF00"/>
              </a:solidFill>
            </a:endParaRPr>
          </a:p>
        </p:txBody>
      </p:sp>
      <p:sp>
        <p:nvSpPr>
          <p:cNvPr id="4" name="コンテンツ プレースホルダー 3"/>
          <p:cNvSpPr>
            <a:spLocks noGrp="1"/>
          </p:cNvSpPr>
          <p:nvPr>
            <p:ph idx="1"/>
          </p:nvPr>
        </p:nvSpPr>
        <p:spPr>
          <a:xfrm>
            <a:off x="251520" y="995537"/>
            <a:ext cx="8784976" cy="4305671"/>
          </a:xfrm>
        </p:spPr>
        <p:txBody>
          <a:bodyPr lIns="0" tIns="0" rIns="0" bIns="0">
            <a:normAutofit/>
          </a:bodyPr>
          <a:lstStyle/>
          <a:p>
            <a:pPr marL="0" indent="0">
              <a:buNone/>
            </a:pPr>
            <a:r>
              <a:rPr kumimoji="1" lang="ja-JP" altLang="en-US" sz="2800" dirty="0" smtClean="0">
                <a:solidFill>
                  <a:schemeClr val="bg1"/>
                </a:solidFill>
              </a:rPr>
              <a:t>ナショナル</a:t>
            </a:r>
            <a:r>
              <a:rPr lang="ja-JP" altLang="en-US" sz="2800" dirty="0">
                <a:solidFill>
                  <a:schemeClr val="bg1"/>
                </a:solidFill>
              </a:rPr>
              <a:t>・</a:t>
            </a:r>
            <a:r>
              <a:rPr lang="ja-JP" altLang="en-US" sz="2800" dirty="0" smtClean="0">
                <a:solidFill>
                  <a:schemeClr val="bg1"/>
                </a:solidFill>
              </a:rPr>
              <a:t>レジリエンス（</a:t>
            </a:r>
            <a:r>
              <a:rPr lang="ja-JP" altLang="en-US" sz="2800" dirty="0">
                <a:solidFill>
                  <a:schemeClr val="bg1"/>
                </a:solidFill>
              </a:rPr>
              <a:t>国土</a:t>
            </a:r>
            <a:r>
              <a:rPr lang="ja-JP" altLang="en-US" sz="2800" dirty="0" smtClean="0">
                <a:solidFill>
                  <a:schemeClr val="bg1"/>
                </a:solidFill>
              </a:rPr>
              <a:t>強靭化）懇談会</a:t>
            </a:r>
            <a:r>
              <a:rPr lang="ja-JP" altLang="en-US" sz="2800" dirty="0">
                <a:solidFill>
                  <a:schemeClr val="bg1"/>
                </a:solidFill>
              </a:rPr>
              <a:t>・</a:t>
            </a:r>
            <a:r>
              <a:rPr kumimoji="1" lang="ja-JP" altLang="en-US" sz="2800" dirty="0" smtClean="0">
                <a:solidFill>
                  <a:schemeClr val="bg1"/>
                </a:solidFill>
              </a:rPr>
              <a:t>・・災害対応</a:t>
            </a:r>
            <a:r>
              <a:rPr lang="ja-JP" altLang="en-US" sz="2800" dirty="0" smtClean="0">
                <a:solidFill>
                  <a:schemeClr val="bg1"/>
                </a:solidFill>
              </a:rPr>
              <a:t>　　　　　　</a:t>
            </a:r>
            <a:endParaRPr lang="en-US" altLang="ja-JP" sz="2800" dirty="0" smtClean="0">
              <a:solidFill>
                <a:schemeClr val="bg1"/>
              </a:solidFill>
            </a:endParaRPr>
          </a:p>
          <a:p>
            <a:pPr marL="0" indent="0">
              <a:buNone/>
            </a:pPr>
            <a:r>
              <a:rPr lang="ja-JP" altLang="en-US" sz="2800" dirty="0">
                <a:solidFill>
                  <a:schemeClr val="bg1"/>
                </a:solidFill>
              </a:rPr>
              <a:t>　</a:t>
            </a:r>
            <a:r>
              <a:rPr lang="ja-JP" altLang="en-US" sz="2800" dirty="0" smtClean="0">
                <a:solidFill>
                  <a:schemeClr val="bg1"/>
                </a:solidFill>
              </a:rPr>
              <a:t>強靭な ＝ レジリエント ＝ 回復力のある　　</a:t>
            </a:r>
            <a:r>
              <a:rPr kumimoji="1" lang="en-US" altLang="ja-JP" sz="2800" dirty="0" smtClean="0">
                <a:solidFill>
                  <a:schemeClr val="bg1"/>
                </a:solidFill>
              </a:rPr>
              <a:t> </a:t>
            </a:r>
            <a:r>
              <a:rPr kumimoji="1" lang="ja-JP" altLang="en-US" sz="2800" dirty="0" smtClean="0">
                <a:solidFill>
                  <a:schemeClr val="bg1"/>
                </a:solidFill>
              </a:rPr>
              <a:t>安心な国土</a:t>
            </a:r>
            <a:endParaRPr lang="en-US" altLang="ja-JP" sz="2800" dirty="0">
              <a:solidFill>
                <a:schemeClr val="bg1"/>
              </a:solidFill>
            </a:endParaRPr>
          </a:p>
          <a:p>
            <a:pPr marL="0" indent="0">
              <a:buNone/>
            </a:pPr>
            <a:r>
              <a:rPr kumimoji="1" lang="ja-JP" altLang="en-US" sz="2800" dirty="0" smtClean="0">
                <a:solidFill>
                  <a:schemeClr val="bg1"/>
                </a:solidFill>
              </a:rPr>
              <a:t>      </a:t>
            </a:r>
            <a:endParaRPr kumimoji="1" lang="en-US" altLang="ja-JP" sz="2800" dirty="0" smtClean="0">
              <a:solidFill>
                <a:schemeClr val="bg1"/>
              </a:solidFill>
            </a:endParaRPr>
          </a:p>
          <a:p>
            <a:pPr marL="0" indent="0">
              <a:buNone/>
            </a:pPr>
            <a:r>
              <a:rPr lang="ja-JP" altLang="en-US" sz="2800" dirty="0">
                <a:solidFill>
                  <a:schemeClr val="bg1"/>
                </a:solidFill>
              </a:rPr>
              <a:t>　</a:t>
            </a:r>
            <a:r>
              <a:rPr lang="ja-JP" altLang="en-US" sz="2800" dirty="0" smtClean="0">
                <a:solidFill>
                  <a:schemeClr val="bg1"/>
                </a:solidFill>
              </a:rPr>
              <a:t>　　　インフラの老朽化に関連する心配ごと</a:t>
            </a:r>
            <a:r>
              <a:rPr lang="ja-JP" altLang="en-US" sz="2800" dirty="0">
                <a:solidFill>
                  <a:schemeClr val="bg1"/>
                </a:solidFill>
              </a:rPr>
              <a:t>は？</a:t>
            </a:r>
            <a:endParaRPr kumimoji="1" lang="en-US" altLang="ja-JP" sz="2800" dirty="0" smtClean="0">
              <a:solidFill>
                <a:schemeClr val="bg1"/>
              </a:solidFill>
            </a:endParaRPr>
          </a:p>
          <a:p>
            <a:pPr marL="0" indent="0">
              <a:buNone/>
            </a:pPr>
            <a:r>
              <a:rPr lang="ja-JP" altLang="en-US" sz="2800" dirty="0">
                <a:solidFill>
                  <a:schemeClr val="bg1"/>
                </a:solidFill>
              </a:rPr>
              <a:t>　</a:t>
            </a:r>
            <a:r>
              <a:rPr lang="ja-JP" altLang="en-US" sz="2800" dirty="0" smtClean="0">
                <a:solidFill>
                  <a:schemeClr val="bg1"/>
                </a:solidFill>
              </a:rPr>
              <a:t>　　　　　１．</a:t>
            </a:r>
            <a:r>
              <a:rPr lang="ja-JP" altLang="en-US" sz="2800" dirty="0">
                <a:solidFill>
                  <a:schemeClr val="bg1"/>
                </a:solidFill>
              </a:rPr>
              <a:t>インフラの高齢化</a:t>
            </a:r>
            <a:endParaRPr lang="en-US" altLang="ja-JP" sz="2800" dirty="0" smtClean="0">
              <a:solidFill>
                <a:schemeClr val="bg1"/>
              </a:solidFill>
            </a:endParaRPr>
          </a:p>
          <a:p>
            <a:pPr marL="0" indent="0">
              <a:buNone/>
            </a:pPr>
            <a:r>
              <a:rPr kumimoji="1" lang="ja-JP" altLang="en-US" sz="2800" dirty="0">
                <a:solidFill>
                  <a:schemeClr val="bg1"/>
                </a:solidFill>
              </a:rPr>
              <a:t>　</a:t>
            </a:r>
            <a:r>
              <a:rPr kumimoji="1" lang="ja-JP" altLang="en-US" sz="2800" dirty="0" smtClean="0">
                <a:solidFill>
                  <a:schemeClr val="bg1"/>
                </a:solidFill>
              </a:rPr>
              <a:t>　　　　　２．</a:t>
            </a:r>
            <a:r>
              <a:rPr lang="ja-JP" altLang="en-US" sz="2800" dirty="0">
                <a:solidFill>
                  <a:schemeClr val="bg1"/>
                </a:solidFill>
              </a:rPr>
              <a:t>大災害</a:t>
            </a:r>
            <a:endParaRPr lang="en-US" altLang="ja-JP" sz="2800" dirty="0">
              <a:solidFill>
                <a:schemeClr val="bg1"/>
              </a:solidFill>
            </a:endParaRPr>
          </a:p>
          <a:p>
            <a:pPr marL="0" indent="0">
              <a:buNone/>
            </a:pPr>
            <a:r>
              <a:rPr lang="ja-JP" altLang="en-US" sz="2800" dirty="0" smtClean="0">
                <a:solidFill>
                  <a:schemeClr val="bg1"/>
                </a:solidFill>
              </a:rPr>
              <a:t>　　　　　　３．</a:t>
            </a:r>
            <a:r>
              <a:rPr lang="ja-JP" altLang="en-US" sz="2800" dirty="0">
                <a:solidFill>
                  <a:schemeClr val="bg1"/>
                </a:solidFill>
              </a:rPr>
              <a:t>経済の国際競争力と地域間格差</a:t>
            </a:r>
            <a:endParaRPr lang="en-US" altLang="ja-JP" sz="2800" dirty="0">
              <a:solidFill>
                <a:schemeClr val="bg1"/>
              </a:solidFill>
            </a:endParaRPr>
          </a:p>
          <a:p>
            <a:pPr marL="0" indent="0">
              <a:buNone/>
            </a:pPr>
            <a:r>
              <a:rPr kumimoji="1" lang="ja-JP" altLang="en-US" sz="2800" dirty="0">
                <a:solidFill>
                  <a:schemeClr val="bg1"/>
                </a:solidFill>
              </a:rPr>
              <a:t>　</a:t>
            </a:r>
            <a:r>
              <a:rPr kumimoji="1" lang="ja-JP" altLang="en-US" sz="2800" dirty="0" smtClean="0">
                <a:solidFill>
                  <a:schemeClr val="bg1"/>
                </a:solidFill>
              </a:rPr>
              <a:t>　　　　　４．</a:t>
            </a:r>
            <a:r>
              <a:rPr lang="ja-JP" altLang="en-US" sz="2800" dirty="0" smtClean="0">
                <a:solidFill>
                  <a:schemeClr val="bg1"/>
                </a:solidFill>
              </a:rPr>
              <a:t>少子</a:t>
            </a:r>
            <a:r>
              <a:rPr lang="ja-JP" altLang="en-US" sz="2800" dirty="0">
                <a:solidFill>
                  <a:schemeClr val="bg1"/>
                </a:solidFill>
              </a:rPr>
              <a:t>高齢化、人口減少</a:t>
            </a:r>
            <a:endParaRPr lang="en-US" altLang="ja-JP" sz="2800" dirty="0">
              <a:solidFill>
                <a:schemeClr val="bg1"/>
              </a:solidFill>
            </a:endParaRPr>
          </a:p>
          <a:p>
            <a:pPr marL="0" indent="0">
              <a:buNone/>
            </a:pPr>
            <a:endParaRPr lang="en-US" altLang="ja-JP" sz="2800" dirty="0" smtClean="0">
              <a:solidFill>
                <a:schemeClr val="bg1"/>
              </a:solidFill>
            </a:endParaRPr>
          </a:p>
        </p:txBody>
      </p:sp>
      <p:sp>
        <p:nvSpPr>
          <p:cNvPr id="7" name="右矢印 6"/>
          <p:cNvSpPr/>
          <p:nvPr/>
        </p:nvSpPr>
        <p:spPr>
          <a:xfrm>
            <a:off x="6458722" y="1602508"/>
            <a:ext cx="360040" cy="2423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　　　　　　　　　　　　　　　　　　　　　　　</a:t>
            </a:r>
            <a:endParaRPr lang="ja-JP" altLang="en-US" dirty="0">
              <a:solidFill>
                <a:prstClr val="white"/>
              </a:solidFill>
            </a:endParaRPr>
          </a:p>
        </p:txBody>
      </p:sp>
      <p:sp>
        <p:nvSpPr>
          <p:cNvPr id="8" name="正方形/長方形 7"/>
          <p:cNvSpPr/>
          <p:nvPr/>
        </p:nvSpPr>
        <p:spPr>
          <a:xfrm>
            <a:off x="1011796" y="2420888"/>
            <a:ext cx="6728556" cy="27058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二等辺三角形 8"/>
          <p:cNvSpPr/>
          <p:nvPr/>
        </p:nvSpPr>
        <p:spPr>
          <a:xfrm rot="10800000">
            <a:off x="3090313" y="5211851"/>
            <a:ext cx="2578154" cy="28803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1650153" y="5517232"/>
            <a:ext cx="5544615" cy="954107"/>
          </a:xfrm>
          <a:prstGeom prst="rect">
            <a:avLst/>
          </a:prstGeom>
          <a:noFill/>
        </p:spPr>
        <p:txBody>
          <a:bodyPr wrap="square" rtlCol="0">
            <a:spAutoFit/>
          </a:bodyPr>
          <a:lstStyle/>
          <a:p>
            <a:r>
              <a:rPr lang="ja-JP" altLang="en-US" sz="2800" dirty="0" smtClean="0">
                <a:solidFill>
                  <a:srgbClr val="FFFF00"/>
                </a:solidFill>
              </a:rPr>
              <a:t>アメリカの先行事例からの教訓は？</a:t>
            </a:r>
            <a:endParaRPr lang="en-US" altLang="ja-JP" sz="2800" dirty="0" smtClean="0">
              <a:solidFill>
                <a:srgbClr val="FFFF00"/>
              </a:solidFill>
            </a:endParaRPr>
          </a:p>
          <a:p>
            <a:r>
              <a:rPr lang="ja-JP" altLang="en-US" sz="2800" dirty="0" smtClean="0">
                <a:solidFill>
                  <a:srgbClr val="FFFF00"/>
                </a:solidFill>
              </a:rPr>
              <a:t>わが国特有の問題点は？</a:t>
            </a:r>
            <a:endParaRPr kumimoji="1" lang="ja-JP" altLang="en-US" sz="2800" dirty="0">
              <a:solidFill>
                <a:srgbClr val="FFFF00"/>
              </a:solidFill>
            </a:endParaRPr>
          </a:p>
        </p:txBody>
      </p:sp>
      <p:sp>
        <p:nvSpPr>
          <p:cNvPr id="2" name="フッター プレースホルダー 1"/>
          <p:cNvSpPr>
            <a:spLocks noGrp="1"/>
          </p:cNvSpPr>
          <p:nvPr>
            <p:ph type="ftr" sz="quarter" idx="11"/>
          </p:nvPr>
        </p:nvSpPr>
        <p:spPr/>
        <p:txBody>
          <a:bodyPr/>
          <a:lstStyle/>
          <a:p>
            <a:r>
              <a:rPr kumimoji="1" lang="en-US" altLang="ja-JP" smtClean="0"/>
              <a:t>S.MORICHI</a:t>
            </a:r>
            <a:endParaRPr kumimoji="1" lang="ja-JP" altLang="en-US" dirty="0"/>
          </a:p>
        </p:txBody>
      </p:sp>
      <p:sp>
        <p:nvSpPr>
          <p:cNvPr id="12" name="スライド番号プレースホルダー 6"/>
          <p:cNvSpPr txBox="1">
            <a:spLocks/>
          </p:cNvSpPr>
          <p:nvPr/>
        </p:nvSpPr>
        <p:spPr>
          <a:xfrm>
            <a:off x="6705600" y="65087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schemeClr val="bg1"/>
                </a:solidFill>
              </a:rPr>
              <a:pPr/>
              <a:t>3</a:t>
            </a:fld>
            <a:endParaRPr lang="ja-JP" altLang="en-US" sz="2000" dirty="0">
              <a:solidFill>
                <a:schemeClr val="bg1"/>
              </a:solidFill>
            </a:endParaRPr>
          </a:p>
        </p:txBody>
      </p:sp>
    </p:spTree>
    <p:extLst>
      <p:ext uri="{BB962C8B-B14F-4D97-AF65-F5344CB8AC3E}">
        <p14:creationId xmlns:p14="http://schemas.microsoft.com/office/powerpoint/2010/main" val="26188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3" name="スライド番号プレースホルダー 2"/>
          <p:cNvSpPr>
            <a:spLocks noGrp="1"/>
          </p:cNvSpPr>
          <p:nvPr>
            <p:ph type="sldNum" sz="quarter" idx="12"/>
          </p:nvPr>
        </p:nvSpPr>
        <p:spPr>
          <a:xfrm>
            <a:off x="6849416" y="6433624"/>
            <a:ext cx="2133600" cy="365125"/>
          </a:xfrm>
        </p:spPr>
        <p:txBody>
          <a:bodyPr/>
          <a:lstStyle/>
          <a:p>
            <a:pPr>
              <a:defRPr/>
            </a:pPr>
            <a:fld id="{5841E32C-F8EE-47C2-A7ED-E3DC586E1CC7}" type="slidenum">
              <a:rPr lang="ja-JP" altLang="en-US" sz="2000" smtClean="0">
                <a:solidFill>
                  <a:schemeClr val="bg1"/>
                </a:solidFill>
              </a:rPr>
              <a:pPr>
                <a:defRPr/>
              </a:pPr>
              <a:t>30</a:t>
            </a:fld>
            <a:endParaRPr lang="ja-JP" altLang="en-US" sz="2000" dirty="0">
              <a:solidFill>
                <a:schemeClr val="bg1"/>
              </a:solidFill>
            </a:endParaRPr>
          </a:p>
        </p:txBody>
      </p:sp>
      <p:sp>
        <p:nvSpPr>
          <p:cNvPr id="4" name="正方形/長方形 3"/>
          <p:cNvSpPr/>
          <p:nvPr/>
        </p:nvSpPr>
        <p:spPr>
          <a:xfrm>
            <a:off x="1667202" y="256436"/>
            <a:ext cx="6013185" cy="523220"/>
          </a:xfrm>
          <a:prstGeom prst="rect">
            <a:avLst/>
          </a:prstGeom>
        </p:spPr>
        <p:txBody>
          <a:bodyPr wrap="none">
            <a:spAutoFit/>
          </a:bodyPr>
          <a:lstStyle/>
          <a:p>
            <a:r>
              <a:rPr lang="ja-JP" altLang="en-US" sz="2800" dirty="0">
                <a:solidFill>
                  <a:srgbClr val="FFFF00"/>
                </a:solidFill>
              </a:rPr>
              <a:t>現場における優先橋梁の対応の難しさ</a:t>
            </a:r>
          </a:p>
        </p:txBody>
      </p:sp>
      <p:sp>
        <p:nvSpPr>
          <p:cNvPr id="5" name="テキスト ボックス 4"/>
          <p:cNvSpPr txBox="1"/>
          <p:nvPr/>
        </p:nvSpPr>
        <p:spPr>
          <a:xfrm>
            <a:off x="128790" y="952004"/>
            <a:ext cx="9015210" cy="3785652"/>
          </a:xfrm>
          <a:prstGeom prst="rect">
            <a:avLst/>
          </a:prstGeom>
          <a:noFill/>
          <a:ln>
            <a:solidFill>
              <a:schemeClr val="bg1"/>
            </a:solidFill>
          </a:ln>
        </p:spPr>
        <p:txBody>
          <a:bodyPr wrap="square" rtlCol="0">
            <a:spAutoFit/>
          </a:bodyPr>
          <a:lstStyle/>
          <a:p>
            <a:r>
              <a:rPr lang="en-US" altLang="ja-JP" sz="2400" dirty="0" smtClean="0">
                <a:solidFill>
                  <a:schemeClr val="bg1"/>
                </a:solidFill>
                <a:latin typeface="+mn-ea"/>
              </a:rPr>
              <a:t>【</a:t>
            </a:r>
            <a:r>
              <a:rPr lang="ja-JP" altLang="en-US" sz="2400" dirty="0" smtClean="0">
                <a:solidFill>
                  <a:schemeClr val="bg1"/>
                </a:solidFill>
                <a:latin typeface="+mn-ea"/>
              </a:rPr>
              <a:t>ヒアリング：優先されない理由</a:t>
            </a:r>
            <a:r>
              <a:rPr lang="en-US" altLang="ja-JP" sz="2400" dirty="0" smtClean="0">
                <a:solidFill>
                  <a:schemeClr val="bg1"/>
                </a:solidFill>
                <a:latin typeface="+mn-ea"/>
              </a:rPr>
              <a:t>】</a:t>
            </a:r>
          </a:p>
          <a:p>
            <a:r>
              <a:rPr lang="ja-JP" altLang="en-US" sz="2400" dirty="0" smtClean="0">
                <a:solidFill>
                  <a:schemeClr val="bg1"/>
                </a:solidFill>
                <a:latin typeface="+mn-ea"/>
              </a:rPr>
              <a:t>　</a:t>
            </a:r>
            <a:r>
              <a:rPr lang="en-US" altLang="ja-JP" sz="2400" dirty="0" smtClean="0">
                <a:solidFill>
                  <a:schemeClr val="bg1"/>
                </a:solidFill>
                <a:latin typeface="+mn-ea"/>
              </a:rPr>
              <a:t>*</a:t>
            </a:r>
            <a:r>
              <a:rPr lang="ja-JP" altLang="en-US" sz="2400" dirty="0" smtClean="0">
                <a:solidFill>
                  <a:schemeClr val="bg1"/>
                </a:solidFill>
                <a:latin typeface="+mn-ea"/>
              </a:rPr>
              <a:t> 点検済みの橋梁は後年度廻しに（</a:t>
            </a:r>
            <a:r>
              <a:rPr lang="en-US" altLang="ja-JP" sz="2400" dirty="0" smtClean="0">
                <a:solidFill>
                  <a:schemeClr val="bg1"/>
                </a:solidFill>
                <a:latin typeface="+mn-ea"/>
              </a:rPr>
              <a:t>4/9</a:t>
            </a:r>
            <a:r>
              <a:rPr lang="ja-JP" altLang="en-US" sz="2400" dirty="0" smtClean="0">
                <a:solidFill>
                  <a:schemeClr val="bg1"/>
                </a:solidFill>
                <a:latin typeface="+mn-ea"/>
              </a:rPr>
              <a:t>市町）</a:t>
            </a:r>
            <a:endParaRPr lang="en-US" altLang="ja-JP" sz="2400" dirty="0" smtClean="0">
              <a:solidFill>
                <a:schemeClr val="bg1"/>
              </a:solidFill>
              <a:latin typeface="+mn-ea"/>
            </a:endParaRPr>
          </a:p>
          <a:p>
            <a:r>
              <a:rPr lang="ja-JP" altLang="en-US" sz="2400" dirty="0" smtClean="0">
                <a:solidFill>
                  <a:schemeClr val="bg1"/>
                </a:solidFill>
                <a:latin typeface="+mn-ea"/>
              </a:rPr>
              <a:t>  </a:t>
            </a:r>
            <a:r>
              <a:rPr lang="en-US" altLang="ja-JP" sz="2400" dirty="0" smtClean="0">
                <a:solidFill>
                  <a:schemeClr val="bg1"/>
                </a:solidFill>
                <a:latin typeface="+mn-ea"/>
              </a:rPr>
              <a:t>*</a:t>
            </a:r>
            <a:r>
              <a:rPr lang="ja-JP" altLang="en-US" sz="2400" dirty="0" smtClean="0">
                <a:solidFill>
                  <a:schemeClr val="bg1"/>
                </a:solidFill>
                <a:latin typeface="+mn-ea"/>
              </a:rPr>
              <a:t> 緊急輸送路上、跨線橋、跨道橋は橋長が長く、</a:t>
            </a:r>
            <a:endParaRPr lang="en-US" altLang="ja-JP" sz="2400" dirty="0" smtClean="0">
              <a:solidFill>
                <a:schemeClr val="bg1"/>
              </a:solidFill>
              <a:latin typeface="+mn-ea"/>
            </a:endParaRPr>
          </a:p>
          <a:p>
            <a:r>
              <a:rPr lang="en-US" altLang="ja-JP" sz="2400" dirty="0" smtClean="0">
                <a:solidFill>
                  <a:schemeClr val="bg1"/>
                </a:solidFill>
                <a:latin typeface="+mn-ea"/>
              </a:rPr>
              <a:t>     </a:t>
            </a:r>
            <a:r>
              <a:rPr lang="ja-JP" altLang="en-US" sz="2400" dirty="0" smtClean="0">
                <a:solidFill>
                  <a:schemeClr val="bg1"/>
                </a:solidFill>
                <a:latin typeface="+mn-ea"/>
              </a:rPr>
              <a:t>多額の点検費用を要するため、点検年度を分散し対応（</a:t>
            </a:r>
            <a:r>
              <a:rPr lang="en-US" altLang="ja-JP" sz="2400" dirty="0" smtClean="0">
                <a:solidFill>
                  <a:schemeClr val="bg1"/>
                </a:solidFill>
                <a:latin typeface="+mn-ea"/>
              </a:rPr>
              <a:t>2/9</a:t>
            </a:r>
            <a:r>
              <a:rPr lang="ja-JP" altLang="en-US" sz="2400" dirty="0" smtClean="0">
                <a:solidFill>
                  <a:schemeClr val="bg1"/>
                </a:solidFill>
                <a:latin typeface="+mn-ea"/>
              </a:rPr>
              <a:t>市町）</a:t>
            </a:r>
            <a:endParaRPr lang="en-US" altLang="ja-JP" sz="2400" dirty="0" smtClean="0">
              <a:solidFill>
                <a:schemeClr val="bg1"/>
              </a:solidFill>
              <a:latin typeface="+mn-ea"/>
            </a:endParaRPr>
          </a:p>
          <a:p>
            <a:r>
              <a:rPr lang="ja-JP" altLang="en-US" sz="2400" dirty="0" smtClean="0">
                <a:solidFill>
                  <a:schemeClr val="bg1"/>
                </a:solidFill>
                <a:latin typeface="+mn-ea"/>
              </a:rPr>
              <a:t>　　　　  ・跨線橋や跨道橋は橋長</a:t>
            </a:r>
            <a:r>
              <a:rPr lang="en-US" altLang="ja-JP" sz="2400" dirty="0" smtClean="0">
                <a:solidFill>
                  <a:schemeClr val="bg1"/>
                </a:solidFill>
                <a:latin typeface="+mn-ea"/>
              </a:rPr>
              <a:t>15.0</a:t>
            </a:r>
            <a:r>
              <a:rPr lang="ja-JP" altLang="en-US" sz="2400" dirty="0" err="1" smtClean="0">
                <a:solidFill>
                  <a:schemeClr val="bg1"/>
                </a:solidFill>
                <a:latin typeface="+mn-ea"/>
              </a:rPr>
              <a:t>ｍ</a:t>
            </a:r>
            <a:r>
              <a:rPr lang="ja-JP" altLang="en-US" sz="2400" dirty="0" smtClean="0">
                <a:solidFill>
                  <a:schemeClr val="bg1"/>
                </a:solidFill>
                <a:latin typeface="+mn-ea"/>
              </a:rPr>
              <a:t>以上が約９割</a:t>
            </a:r>
            <a:endParaRPr lang="en-US" altLang="ja-JP" sz="2400" dirty="0" smtClean="0">
              <a:solidFill>
                <a:schemeClr val="bg1"/>
              </a:solidFill>
              <a:latin typeface="+mn-ea"/>
            </a:endParaRPr>
          </a:p>
          <a:p>
            <a:r>
              <a:rPr lang="ja-JP" altLang="en-US" sz="2400" dirty="0" smtClean="0">
                <a:solidFill>
                  <a:schemeClr val="bg1"/>
                </a:solidFill>
                <a:latin typeface="+mn-ea"/>
              </a:rPr>
              <a:t>　　　　  ・通常の橋梁：</a:t>
            </a:r>
            <a:r>
              <a:rPr lang="en-US" altLang="ja-JP" sz="2400" dirty="0" smtClean="0">
                <a:solidFill>
                  <a:schemeClr val="bg1"/>
                </a:solidFill>
                <a:latin typeface="+mn-ea"/>
              </a:rPr>
              <a:t>30</a:t>
            </a:r>
            <a:r>
              <a:rPr lang="ja-JP" altLang="en-US" sz="2400" dirty="0" smtClean="0">
                <a:solidFill>
                  <a:schemeClr val="bg1"/>
                </a:solidFill>
                <a:latin typeface="+mn-ea"/>
              </a:rPr>
              <a:t>～</a:t>
            </a:r>
            <a:r>
              <a:rPr lang="en-US" altLang="ja-JP" sz="2400" dirty="0" smtClean="0">
                <a:solidFill>
                  <a:schemeClr val="bg1"/>
                </a:solidFill>
                <a:latin typeface="+mn-ea"/>
              </a:rPr>
              <a:t>50</a:t>
            </a:r>
            <a:r>
              <a:rPr lang="ja-JP" altLang="en-US" sz="2400" dirty="0" smtClean="0">
                <a:solidFill>
                  <a:schemeClr val="bg1"/>
                </a:solidFill>
                <a:latin typeface="+mn-ea"/>
              </a:rPr>
              <a:t>万円／橋</a:t>
            </a:r>
            <a:endParaRPr lang="en-US" altLang="ja-JP" sz="2400" dirty="0" smtClean="0">
              <a:solidFill>
                <a:schemeClr val="bg1"/>
              </a:solidFill>
              <a:latin typeface="+mn-ea"/>
            </a:endParaRPr>
          </a:p>
          <a:p>
            <a:r>
              <a:rPr lang="ja-JP" altLang="en-US" sz="2400" dirty="0" smtClean="0">
                <a:solidFill>
                  <a:schemeClr val="bg1"/>
                </a:solidFill>
                <a:latin typeface="+mn-ea"/>
              </a:rPr>
              <a:t>　　　  　・跨線橋や跨道橋：</a:t>
            </a:r>
            <a:r>
              <a:rPr lang="en-US" altLang="ja-JP" sz="2400" dirty="0" smtClean="0">
                <a:solidFill>
                  <a:schemeClr val="bg1"/>
                </a:solidFill>
                <a:latin typeface="+mn-ea"/>
              </a:rPr>
              <a:t>200</a:t>
            </a:r>
            <a:r>
              <a:rPr lang="ja-JP" altLang="en-US" sz="2400" dirty="0" smtClean="0">
                <a:solidFill>
                  <a:schemeClr val="bg1"/>
                </a:solidFill>
                <a:latin typeface="+mn-ea"/>
              </a:rPr>
              <a:t>～</a:t>
            </a:r>
            <a:r>
              <a:rPr lang="en-US" altLang="ja-JP" sz="2400" dirty="0" smtClean="0">
                <a:solidFill>
                  <a:schemeClr val="bg1"/>
                </a:solidFill>
                <a:latin typeface="+mn-ea"/>
              </a:rPr>
              <a:t>500</a:t>
            </a:r>
            <a:r>
              <a:rPr lang="ja-JP" altLang="en-US" sz="2400" dirty="0" smtClean="0">
                <a:solidFill>
                  <a:schemeClr val="bg1"/>
                </a:solidFill>
                <a:latin typeface="+mn-ea"/>
              </a:rPr>
              <a:t>万円／橋</a:t>
            </a:r>
            <a:endParaRPr lang="en-US" altLang="ja-JP" sz="2400" dirty="0" smtClean="0">
              <a:solidFill>
                <a:schemeClr val="bg1"/>
              </a:solidFill>
              <a:latin typeface="+mn-ea"/>
            </a:endParaRPr>
          </a:p>
          <a:p>
            <a:r>
              <a:rPr lang="ja-JP" altLang="en-US" sz="2400" dirty="0" smtClean="0">
                <a:solidFill>
                  <a:schemeClr val="bg1"/>
                </a:solidFill>
                <a:latin typeface="+mn-ea"/>
              </a:rPr>
              <a:t>  </a:t>
            </a:r>
            <a:r>
              <a:rPr lang="en-US" altLang="ja-JP" sz="2400" dirty="0" smtClean="0">
                <a:solidFill>
                  <a:schemeClr val="bg1"/>
                </a:solidFill>
                <a:latin typeface="+mn-ea"/>
              </a:rPr>
              <a:t>* </a:t>
            </a:r>
            <a:r>
              <a:rPr lang="ja-JP" altLang="en-US" sz="2400" dirty="0" smtClean="0">
                <a:solidFill>
                  <a:schemeClr val="bg1"/>
                </a:solidFill>
                <a:latin typeface="+mn-ea"/>
              </a:rPr>
              <a:t>跨線橋、跨道橋は関係機関協議が必要（</a:t>
            </a:r>
            <a:r>
              <a:rPr lang="en-US" altLang="ja-JP" sz="2400" dirty="0" smtClean="0">
                <a:solidFill>
                  <a:schemeClr val="bg1"/>
                </a:solidFill>
                <a:latin typeface="+mn-ea"/>
              </a:rPr>
              <a:t>9/9</a:t>
            </a:r>
            <a:r>
              <a:rPr lang="ja-JP" altLang="en-US" sz="2400" dirty="0" smtClean="0">
                <a:solidFill>
                  <a:schemeClr val="bg1"/>
                </a:solidFill>
                <a:latin typeface="+mn-ea"/>
              </a:rPr>
              <a:t>市町）</a:t>
            </a:r>
            <a:endParaRPr lang="en-US" altLang="ja-JP" sz="2400" dirty="0" smtClean="0">
              <a:solidFill>
                <a:schemeClr val="bg1"/>
              </a:solidFill>
              <a:latin typeface="+mn-ea"/>
            </a:endParaRPr>
          </a:p>
          <a:p>
            <a:r>
              <a:rPr lang="ja-JP" altLang="en-US" sz="2400" dirty="0" smtClean="0">
                <a:solidFill>
                  <a:schemeClr val="bg1"/>
                </a:solidFill>
                <a:latin typeface="+mn-ea"/>
              </a:rPr>
              <a:t>　　　  　・関係機関協議は単年度で完了しない</a:t>
            </a:r>
            <a:endParaRPr lang="en-US" altLang="ja-JP" sz="2400" dirty="0" smtClean="0">
              <a:solidFill>
                <a:schemeClr val="bg1"/>
              </a:solidFill>
              <a:latin typeface="+mn-ea"/>
            </a:endParaRPr>
          </a:p>
          <a:p>
            <a:r>
              <a:rPr lang="ja-JP" altLang="en-US" sz="2400" dirty="0" smtClean="0">
                <a:solidFill>
                  <a:schemeClr val="bg1"/>
                </a:solidFill>
                <a:latin typeface="+mn-ea"/>
              </a:rPr>
              <a:t>⇒優先橋梁の前倒しが困難な状況</a:t>
            </a:r>
            <a:endParaRPr lang="ja-JP" altLang="en-US" sz="2400" dirty="0">
              <a:solidFill>
                <a:schemeClr val="bg1"/>
              </a:solidFill>
              <a:latin typeface="+mn-ea"/>
            </a:endParaRPr>
          </a:p>
        </p:txBody>
      </p:sp>
      <p:sp>
        <p:nvSpPr>
          <p:cNvPr id="6" name="テキスト ボックス 5"/>
          <p:cNvSpPr txBox="1"/>
          <p:nvPr/>
        </p:nvSpPr>
        <p:spPr>
          <a:xfrm>
            <a:off x="476518" y="5463311"/>
            <a:ext cx="2509873" cy="1015663"/>
          </a:xfrm>
          <a:prstGeom prst="rect">
            <a:avLst/>
          </a:prstGeom>
          <a:noFill/>
          <a:ln w="12700">
            <a:solidFill>
              <a:schemeClr val="bg1"/>
            </a:solidFill>
          </a:ln>
        </p:spPr>
        <p:txBody>
          <a:bodyPr wrap="square" rtlCol="0">
            <a:spAutoFit/>
          </a:bodyPr>
          <a:lstStyle/>
          <a:p>
            <a:pPr algn="ctr"/>
            <a:r>
              <a:rPr lang="ja-JP" altLang="en-US" sz="2000" b="1" dirty="0">
                <a:solidFill>
                  <a:schemeClr val="bg1"/>
                </a:solidFill>
              </a:rPr>
              <a:t>「</a:t>
            </a:r>
            <a:r>
              <a:rPr lang="ja-JP" altLang="en-US" sz="2000" b="1" dirty="0" smtClean="0">
                <a:solidFill>
                  <a:schemeClr val="bg1"/>
                </a:solidFill>
              </a:rPr>
              <a:t>点検前々年度</a:t>
            </a:r>
            <a:r>
              <a:rPr lang="ja-JP" altLang="en-US" sz="2000" b="1" dirty="0">
                <a:solidFill>
                  <a:schemeClr val="bg1"/>
                </a:solidFill>
              </a:rPr>
              <a:t>」</a:t>
            </a:r>
            <a:endParaRPr lang="en-US" altLang="ja-JP" sz="2000" b="1" dirty="0" smtClean="0">
              <a:solidFill>
                <a:schemeClr val="bg1"/>
              </a:solidFill>
            </a:endParaRPr>
          </a:p>
          <a:p>
            <a:pPr algn="ctr"/>
            <a:r>
              <a:rPr lang="ja-JP" altLang="en-US" sz="2000" b="1" dirty="0">
                <a:solidFill>
                  <a:schemeClr val="bg1"/>
                </a:solidFill>
              </a:rPr>
              <a:t>下協議開始</a:t>
            </a:r>
            <a:endParaRPr lang="en-US" altLang="ja-JP" sz="2000" b="1" dirty="0">
              <a:solidFill>
                <a:schemeClr val="bg1"/>
              </a:solidFill>
            </a:endParaRPr>
          </a:p>
          <a:p>
            <a:pPr algn="ctr"/>
            <a:r>
              <a:rPr lang="ja-JP" altLang="en-US" sz="2000" b="1" dirty="0" smtClean="0">
                <a:solidFill>
                  <a:schemeClr val="bg1"/>
                </a:solidFill>
              </a:rPr>
              <a:t>点検</a:t>
            </a:r>
            <a:r>
              <a:rPr lang="ja-JP" altLang="en-US" sz="2000" b="1" dirty="0">
                <a:solidFill>
                  <a:schemeClr val="bg1"/>
                </a:solidFill>
              </a:rPr>
              <a:t>方法</a:t>
            </a:r>
            <a:r>
              <a:rPr lang="ja-JP" altLang="en-US" sz="2000" b="1" dirty="0" smtClean="0">
                <a:solidFill>
                  <a:schemeClr val="bg1"/>
                </a:solidFill>
              </a:rPr>
              <a:t>設計</a:t>
            </a:r>
            <a:endParaRPr lang="ja-JP" altLang="en-US" sz="2000" b="1" dirty="0">
              <a:solidFill>
                <a:schemeClr val="bg1"/>
              </a:solidFill>
            </a:endParaRPr>
          </a:p>
        </p:txBody>
      </p:sp>
      <p:sp>
        <p:nvSpPr>
          <p:cNvPr id="7" name="テキスト ボックス 6"/>
          <p:cNvSpPr txBox="1"/>
          <p:nvPr/>
        </p:nvSpPr>
        <p:spPr>
          <a:xfrm>
            <a:off x="155460" y="4952310"/>
            <a:ext cx="3849870" cy="461665"/>
          </a:xfrm>
          <a:prstGeom prst="rect">
            <a:avLst/>
          </a:prstGeom>
          <a:noFill/>
        </p:spPr>
        <p:txBody>
          <a:bodyPr wrap="square" rtlCol="0">
            <a:spAutoFit/>
          </a:bodyPr>
          <a:lstStyle/>
          <a:p>
            <a:pPr algn="ctr"/>
            <a:r>
              <a:rPr lang="en-US" altLang="ja-JP" sz="2400" dirty="0" smtClean="0">
                <a:solidFill>
                  <a:schemeClr val="bg1"/>
                </a:solidFill>
              </a:rPr>
              <a:t>【</a:t>
            </a:r>
            <a:r>
              <a:rPr lang="ja-JP" altLang="en-US" sz="2400" dirty="0" smtClean="0">
                <a:solidFill>
                  <a:schemeClr val="bg1"/>
                </a:solidFill>
              </a:rPr>
              <a:t>鉄道</a:t>
            </a:r>
            <a:r>
              <a:rPr lang="ja-JP" altLang="en-US" sz="2400" dirty="0">
                <a:solidFill>
                  <a:schemeClr val="bg1"/>
                </a:solidFill>
              </a:rPr>
              <a:t>会社</a:t>
            </a:r>
            <a:r>
              <a:rPr lang="ja-JP" altLang="en-US" sz="2400" dirty="0" smtClean="0">
                <a:solidFill>
                  <a:schemeClr val="bg1"/>
                </a:solidFill>
              </a:rPr>
              <a:t>との協議事例</a:t>
            </a:r>
            <a:r>
              <a:rPr lang="en-US" altLang="ja-JP" sz="2400" dirty="0" smtClean="0">
                <a:solidFill>
                  <a:schemeClr val="bg1"/>
                </a:solidFill>
              </a:rPr>
              <a:t>】</a:t>
            </a:r>
          </a:p>
        </p:txBody>
      </p:sp>
      <p:sp>
        <p:nvSpPr>
          <p:cNvPr id="8" name="テキスト ボックス 7"/>
          <p:cNvSpPr txBox="1"/>
          <p:nvPr/>
        </p:nvSpPr>
        <p:spPr>
          <a:xfrm>
            <a:off x="3475375" y="5601810"/>
            <a:ext cx="2169268" cy="707886"/>
          </a:xfrm>
          <a:prstGeom prst="rect">
            <a:avLst/>
          </a:prstGeom>
          <a:noFill/>
          <a:ln w="12700">
            <a:solidFill>
              <a:schemeClr val="bg1"/>
            </a:solidFill>
          </a:ln>
        </p:spPr>
        <p:txBody>
          <a:bodyPr wrap="square" rtlCol="0">
            <a:spAutoFit/>
          </a:bodyPr>
          <a:lstStyle/>
          <a:p>
            <a:pPr algn="ctr"/>
            <a:r>
              <a:rPr lang="ja-JP" altLang="en-US" sz="2000" b="1" dirty="0">
                <a:solidFill>
                  <a:schemeClr val="bg1"/>
                </a:solidFill>
              </a:rPr>
              <a:t>「</a:t>
            </a:r>
            <a:r>
              <a:rPr lang="ja-JP" altLang="en-US" sz="2000" b="1" dirty="0" smtClean="0">
                <a:solidFill>
                  <a:schemeClr val="bg1"/>
                </a:solidFill>
              </a:rPr>
              <a:t>点検前年度</a:t>
            </a:r>
            <a:r>
              <a:rPr lang="ja-JP" altLang="en-US" sz="2000" b="1" dirty="0">
                <a:solidFill>
                  <a:schemeClr val="bg1"/>
                </a:solidFill>
              </a:rPr>
              <a:t>」</a:t>
            </a:r>
            <a:endParaRPr lang="en-US" altLang="ja-JP" sz="2000" b="1" dirty="0" smtClean="0">
              <a:solidFill>
                <a:schemeClr val="bg1"/>
              </a:solidFill>
            </a:endParaRPr>
          </a:p>
          <a:p>
            <a:pPr algn="ctr"/>
            <a:r>
              <a:rPr lang="ja-JP" altLang="en-US" sz="2000" b="1" dirty="0" smtClean="0">
                <a:solidFill>
                  <a:schemeClr val="bg1"/>
                </a:solidFill>
              </a:rPr>
              <a:t>点検方法の協議</a:t>
            </a:r>
            <a:endParaRPr kumimoji="1" lang="ja-JP" altLang="en-US" sz="2000" b="1" dirty="0">
              <a:solidFill>
                <a:schemeClr val="bg1"/>
              </a:solidFill>
            </a:endParaRPr>
          </a:p>
        </p:txBody>
      </p:sp>
      <p:sp>
        <p:nvSpPr>
          <p:cNvPr id="9" name="テキスト ボックス 8"/>
          <p:cNvSpPr txBox="1"/>
          <p:nvPr/>
        </p:nvSpPr>
        <p:spPr>
          <a:xfrm>
            <a:off x="6133627" y="5601810"/>
            <a:ext cx="2169268" cy="707886"/>
          </a:xfrm>
          <a:prstGeom prst="rect">
            <a:avLst/>
          </a:prstGeom>
          <a:noFill/>
          <a:ln w="12700">
            <a:solidFill>
              <a:schemeClr val="bg1"/>
            </a:solidFill>
          </a:ln>
        </p:spPr>
        <p:txBody>
          <a:bodyPr wrap="square" rtlCol="0">
            <a:spAutoFit/>
          </a:bodyPr>
          <a:lstStyle/>
          <a:p>
            <a:pPr algn="ctr"/>
            <a:r>
              <a:rPr lang="ja-JP" altLang="en-US" sz="2000" b="1" dirty="0" smtClean="0">
                <a:solidFill>
                  <a:schemeClr val="bg1"/>
                </a:solidFill>
              </a:rPr>
              <a:t>「当該年度</a:t>
            </a:r>
            <a:r>
              <a:rPr lang="ja-JP" altLang="en-US" sz="2000" b="1" dirty="0">
                <a:solidFill>
                  <a:schemeClr val="bg1"/>
                </a:solidFill>
              </a:rPr>
              <a:t>」</a:t>
            </a:r>
            <a:endParaRPr lang="en-US" altLang="ja-JP" sz="2000" b="1" dirty="0" smtClean="0">
              <a:solidFill>
                <a:schemeClr val="bg1"/>
              </a:solidFill>
            </a:endParaRPr>
          </a:p>
          <a:p>
            <a:pPr algn="ctr"/>
            <a:r>
              <a:rPr kumimoji="1" lang="ja-JP" altLang="en-US" sz="2000" b="1" dirty="0" smtClean="0">
                <a:solidFill>
                  <a:schemeClr val="bg1"/>
                </a:solidFill>
              </a:rPr>
              <a:t>点検実施</a:t>
            </a:r>
            <a:endParaRPr kumimoji="1" lang="ja-JP" altLang="en-US" sz="2000" b="1" dirty="0">
              <a:solidFill>
                <a:schemeClr val="bg1"/>
              </a:solidFill>
            </a:endParaRPr>
          </a:p>
        </p:txBody>
      </p:sp>
      <p:cxnSp>
        <p:nvCxnSpPr>
          <p:cNvPr id="10" name="直線矢印コネクタ 9"/>
          <p:cNvCxnSpPr>
            <a:stCxn id="6" idx="3"/>
            <a:endCxn id="8" idx="1"/>
          </p:cNvCxnSpPr>
          <p:nvPr/>
        </p:nvCxnSpPr>
        <p:spPr>
          <a:xfrm flipV="1">
            <a:off x="2986391" y="5955753"/>
            <a:ext cx="488984" cy="1539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5644643" y="5923726"/>
            <a:ext cx="50690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285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dirty="0">
              <a:solidFill>
                <a:prstClr val="black">
                  <a:tint val="75000"/>
                </a:prstClr>
              </a:solidFill>
            </a:endParaRPr>
          </a:p>
        </p:txBody>
      </p:sp>
      <p:sp>
        <p:nvSpPr>
          <p:cNvPr id="3" name="スライド番号プレースホルダー 2"/>
          <p:cNvSpPr>
            <a:spLocks noGrp="1"/>
          </p:cNvSpPr>
          <p:nvPr>
            <p:ph type="sldNum" sz="quarter" idx="12"/>
          </p:nvPr>
        </p:nvSpPr>
        <p:spPr>
          <a:xfrm>
            <a:off x="6720627" y="6446503"/>
            <a:ext cx="2133600" cy="365125"/>
          </a:xfrm>
        </p:spPr>
        <p:txBody>
          <a:bodyPr/>
          <a:lstStyle/>
          <a:p>
            <a:pPr>
              <a:defRPr/>
            </a:pPr>
            <a:fld id="{5841E32C-F8EE-47C2-A7ED-E3DC586E1CC7}" type="slidenum">
              <a:rPr lang="ja-JP" altLang="en-US" sz="2000" smtClean="0">
                <a:solidFill>
                  <a:schemeClr val="bg1"/>
                </a:solidFill>
              </a:rPr>
              <a:pPr>
                <a:defRPr/>
              </a:pPr>
              <a:t>31</a:t>
            </a:fld>
            <a:endParaRPr lang="ja-JP" altLang="en-US" sz="2000" dirty="0">
              <a:solidFill>
                <a:schemeClr val="bg1"/>
              </a:solidFill>
            </a:endParaRPr>
          </a:p>
        </p:txBody>
      </p:sp>
      <p:sp>
        <p:nvSpPr>
          <p:cNvPr id="4" name="タイトル 1"/>
          <p:cNvSpPr txBox="1">
            <a:spLocks/>
          </p:cNvSpPr>
          <p:nvPr/>
        </p:nvSpPr>
        <p:spPr>
          <a:xfrm>
            <a:off x="327312" y="163206"/>
            <a:ext cx="8380269" cy="516420"/>
          </a:xfrm>
          <a:prstGeom prst="rect">
            <a:avLst/>
          </a:prstGeom>
        </p:spPr>
        <p:txBody>
          <a:bodyPr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smtClean="0">
                <a:solidFill>
                  <a:srgbClr val="FFFF00"/>
                </a:solidFill>
              </a:rPr>
              <a:t>点検結果の情報管理</a:t>
            </a:r>
            <a:endParaRPr lang="ja-JP" altLang="en-US" sz="2000" dirty="0">
              <a:solidFill>
                <a:srgbClr val="FFFF00"/>
              </a:solidFill>
            </a:endParaRPr>
          </a:p>
        </p:txBody>
      </p:sp>
      <p:sp>
        <p:nvSpPr>
          <p:cNvPr id="5" name="テキスト ボックス 4"/>
          <p:cNvSpPr txBox="1"/>
          <p:nvPr/>
        </p:nvSpPr>
        <p:spPr>
          <a:xfrm>
            <a:off x="299244" y="682949"/>
            <a:ext cx="8312999" cy="3785652"/>
          </a:xfrm>
          <a:prstGeom prst="rect">
            <a:avLst/>
          </a:prstGeom>
          <a:noFill/>
        </p:spPr>
        <p:txBody>
          <a:bodyPr wrap="square" rtlCol="0">
            <a:spAutoFit/>
          </a:bodyPr>
          <a:lstStyle/>
          <a:p>
            <a:pPr lvl="0" algn="just">
              <a:spcAft>
                <a:spcPts val="0"/>
              </a:spcAft>
            </a:pPr>
            <a:r>
              <a:rPr lang="en-US" altLang="ja-JP" sz="2400" kern="100" dirty="0" smtClean="0">
                <a:solidFill>
                  <a:schemeClr val="bg1"/>
                </a:solidFill>
                <a:latin typeface="+mn-ea"/>
                <a:cs typeface="Times New Roman" panose="02020603050405020304" pitchFamily="18" charset="0"/>
              </a:rPr>
              <a:t>【</a:t>
            </a:r>
            <a:r>
              <a:rPr lang="ja-JP" altLang="en-US" sz="2400" kern="100" dirty="0" smtClean="0">
                <a:solidFill>
                  <a:schemeClr val="bg1"/>
                </a:solidFill>
                <a:latin typeface="+mn-ea"/>
                <a:cs typeface="Times New Roman" panose="02020603050405020304" pitchFamily="18" charset="0"/>
              </a:rPr>
              <a:t>点検結果のデータ化</a:t>
            </a:r>
            <a:r>
              <a:rPr lang="en-US" altLang="ja-JP" sz="2400" kern="100" dirty="0" smtClean="0">
                <a:solidFill>
                  <a:schemeClr val="bg1"/>
                </a:solidFill>
                <a:latin typeface="+mn-ea"/>
                <a:cs typeface="Times New Roman" panose="02020603050405020304" pitchFamily="18" charset="0"/>
              </a:rPr>
              <a:t>】</a:t>
            </a:r>
          </a:p>
          <a:p>
            <a:pPr lvl="0" algn="just">
              <a:spcAft>
                <a:spcPts val="0"/>
              </a:spcAft>
            </a:pPr>
            <a:r>
              <a:rPr lang="en-US" altLang="ja-JP" sz="2400" kern="100" dirty="0" smtClean="0">
                <a:solidFill>
                  <a:schemeClr val="bg1"/>
                </a:solidFill>
                <a:latin typeface="+mn-ea"/>
                <a:cs typeface="Times New Roman" panose="02020603050405020304" pitchFamily="18" charset="0"/>
              </a:rPr>
              <a:t>*  </a:t>
            </a:r>
            <a:r>
              <a:rPr lang="ja-JP" altLang="en-US" sz="2400" kern="100" dirty="0" smtClean="0">
                <a:solidFill>
                  <a:schemeClr val="bg1"/>
                </a:solidFill>
                <a:latin typeface="+mn-ea"/>
                <a:cs typeface="Times New Roman" panose="02020603050405020304" pitchFamily="18" charset="0"/>
              </a:rPr>
              <a:t>橋梁台帳：点検結果を記録する様式にしていない（</a:t>
            </a:r>
            <a:r>
              <a:rPr lang="en-US" altLang="ja-JP" sz="2400" kern="100" dirty="0" smtClean="0">
                <a:solidFill>
                  <a:schemeClr val="bg1"/>
                </a:solidFill>
                <a:latin typeface="+mn-ea"/>
                <a:cs typeface="Times New Roman" panose="02020603050405020304" pitchFamily="18" charset="0"/>
              </a:rPr>
              <a:t>9/9</a:t>
            </a:r>
            <a:r>
              <a:rPr lang="ja-JP" altLang="en-US" sz="2400" kern="100" dirty="0" smtClean="0">
                <a:solidFill>
                  <a:schemeClr val="bg1"/>
                </a:solidFill>
                <a:latin typeface="+mn-ea"/>
                <a:cs typeface="Times New Roman" panose="02020603050405020304" pitchFamily="18" charset="0"/>
              </a:rPr>
              <a:t>市町）</a:t>
            </a:r>
            <a:endParaRPr lang="en-US" altLang="ja-JP" sz="2400" kern="100" dirty="0" smtClean="0">
              <a:solidFill>
                <a:schemeClr val="bg1"/>
              </a:solidFill>
              <a:latin typeface="+mn-ea"/>
              <a:cs typeface="Times New Roman" panose="02020603050405020304" pitchFamily="18" charset="0"/>
            </a:endParaRPr>
          </a:p>
          <a:p>
            <a:pPr lvl="0" algn="just">
              <a:spcAft>
                <a:spcPts val="0"/>
              </a:spcAft>
            </a:pPr>
            <a:r>
              <a:rPr lang="en-US" altLang="ja-JP" sz="2400" kern="100" dirty="0" smtClean="0">
                <a:solidFill>
                  <a:schemeClr val="bg1"/>
                </a:solidFill>
                <a:latin typeface="+mn-ea"/>
                <a:cs typeface="Times New Roman" panose="02020603050405020304" pitchFamily="18" charset="0"/>
              </a:rPr>
              <a:t>*  </a:t>
            </a:r>
            <a:r>
              <a:rPr lang="ja-JP" altLang="en-US" sz="2400" kern="100" dirty="0" smtClean="0">
                <a:solidFill>
                  <a:schemeClr val="bg1"/>
                </a:solidFill>
                <a:latin typeface="+mn-ea"/>
                <a:cs typeface="Times New Roman" panose="02020603050405020304" pitchFamily="18" charset="0"/>
              </a:rPr>
              <a:t>今後の計画：情報化して管理していきたい（</a:t>
            </a:r>
            <a:r>
              <a:rPr lang="en-US" altLang="ja-JP" sz="2400" kern="100" dirty="0" smtClean="0">
                <a:solidFill>
                  <a:schemeClr val="bg1"/>
                </a:solidFill>
                <a:latin typeface="+mn-ea"/>
                <a:cs typeface="Times New Roman" panose="02020603050405020304" pitchFamily="18" charset="0"/>
              </a:rPr>
              <a:t>7/9</a:t>
            </a:r>
            <a:r>
              <a:rPr lang="ja-JP" altLang="en-US" sz="2400" kern="100" dirty="0" smtClean="0">
                <a:solidFill>
                  <a:schemeClr val="bg1"/>
                </a:solidFill>
                <a:latin typeface="+mn-ea"/>
                <a:cs typeface="Times New Roman" panose="02020603050405020304" pitchFamily="18" charset="0"/>
              </a:rPr>
              <a:t>市町）</a:t>
            </a:r>
            <a:endParaRPr lang="en-US" altLang="ja-JP" sz="2400" kern="100" dirty="0" smtClean="0">
              <a:solidFill>
                <a:schemeClr val="bg1"/>
              </a:solidFill>
              <a:latin typeface="+mn-ea"/>
              <a:cs typeface="Times New Roman" panose="02020603050405020304" pitchFamily="18" charset="0"/>
            </a:endParaRPr>
          </a:p>
          <a:p>
            <a:pPr lvl="0" algn="just">
              <a:spcAft>
                <a:spcPts val="0"/>
              </a:spcAft>
            </a:pPr>
            <a:r>
              <a:rPr lang="ja-JP" altLang="en-US" sz="2400" kern="100" dirty="0">
                <a:solidFill>
                  <a:schemeClr val="bg1"/>
                </a:solidFill>
                <a:latin typeface="+mn-ea"/>
                <a:cs typeface="Times New Roman" panose="02020603050405020304" pitchFamily="18" charset="0"/>
              </a:rPr>
              <a:t>　</a:t>
            </a:r>
            <a:r>
              <a:rPr lang="ja-JP" altLang="en-US" sz="2400" kern="100" dirty="0" smtClean="0">
                <a:solidFill>
                  <a:schemeClr val="bg1"/>
                </a:solidFill>
                <a:latin typeface="+mn-ea"/>
                <a:cs typeface="Times New Roman" panose="02020603050405020304" pitchFamily="18" charset="0"/>
              </a:rPr>
              <a:t>    ・点検結果、修繕記録が管理できるシステムの構築</a:t>
            </a:r>
            <a:endParaRPr lang="en-US" altLang="ja-JP" sz="2400" kern="100" dirty="0" smtClean="0">
              <a:solidFill>
                <a:schemeClr val="bg1"/>
              </a:solidFill>
              <a:latin typeface="+mn-ea"/>
              <a:cs typeface="Times New Roman" panose="02020603050405020304" pitchFamily="18" charset="0"/>
            </a:endParaRPr>
          </a:p>
          <a:p>
            <a:pPr lvl="0" algn="just">
              <a:spcAft>
                <a:spcPts val="0"/>
              </a:spcAft>
            </a:pPr>
            <a:r>
              <a:rPr lang="ja-JP" altLang="en-US" sz="2400" kern="100" dirty="0" smtClean="0">
                <a:solidFill>
                  <a:schemeClr val="bg1"/>
                </a:solidFill>
                <a:latin typeface="+mn-ea"/>
                <a:cs typeface="Times New Roman" panose="02020603050405020304" pitchFamily="18" charset="0"/>
              </a:rPr>
              <a:t>    </a:t>
            </a:r>
            <a:r>
              <a:rPr lang="ja-JP" altLang="en-US" sz="2400" kern="100" dirty="0">
                <a:solidFill>
                  <a:schemeClr val="bg1"/>
                </a:solidFill>
                <a:latin typeface="+mn-ea"/>
                <a:cs typeface="Times New Roman" panose="02020603050405020304" pitchFamily="18" charset="0"/>
              </a:rPr>
              <a:t>　</a:t>
            </a:r>
            <a:r>
              <a:rPr lang="ja-JP" altLang="en-US" sz="2400" kern="100" dirty="0" smtClean="0">
                <a:solidFill>
                  <a:schemeClr val="bg1"/>
                </a:solidFill>
                <a:latin typeface="+mn-ea"/>
                <a:cs typeface="Times New Roman" panose="02020603050405020304" pitchFamily="18" charset="0"/>
              </a:rPr>
              <a:t>・道路台帳のＧＩＳデータと連動してデータ保管</a:t>
            </a:r>
            <a:endParaRPr lang="en-US" altLang="ja-JP" sz="2400" kern="100" dirty="0" smtClean="0">
              <a:solidFill>
                <a:schemeClr val="bg1"/>
              </a:solidFill>
              <a:latin typeface="+mn-ea"/>
              <a:cs typeface="Times New Roman" panose="02020603050405020304" pitchFamily="18" charset="0"/>
            </a:endParaRPr>
          </a:p>
          <a:p>
            <a:pPr lvl="0" algn="just">
              <a:lnSpc>
                <a:spcPct val="250000"/>
              </a:lnSpc>
              <a:spcAft>
                <a:spcPts val="0"/>
              </a:spcAft>
            </a:pPr>
            <a:r>
              <a:rPr lang="ja-JP" altLang="en-US" sz="2400" kern="100" dirty="0" smtClean="0">
                <a:solidFill>
                  <a:schemeClr val="bg1"/>
                </a:solidFill>
                <a:latin typeface="+mn-ea"/>
                <a:cs typeface="Times New Roman" panose="02020603050405020304" pitchFamily="18" charset="0"/>
              </a:rPr>
              <a:t>　点検結果をデータ化して、蓄積していこうとする動きはあ</a:t>
            </a:r>
            <a:r>
              <a:rPr lang="ja-JP" altLang="en-US" sz="2400" kern="100" dirty="0">
                <a:solidFill>
                  <a:schemeClr val="bg1"/>
                </a:solidFill>
                <a:latin typeface="+mn-ea"/>
                <a:cs typeface="Times New Roman" panose="02020603050405020304" pitchFamily="18" charset="0"/>
              </a:rPr>
              <a:t>る</a:t>
            </a:r>
            <a:endParaRPr lang="en-US" altLang="ja-JP" sz="2400" kern="100" dirty="0" smtClean="0">
              <a:solidFill>
                <a:schemeClr val="bg1"/>
              </a:solidFill>
              <a:latin typeface="+mn-ea"/>
              <a:cs typeface="Times New Roman" panose="02020603050405020304" pitchFamily="18" charset="0"/>
            </a:endParaRPr>
          </a:p>
          <a:p>
            <a:pPr lvl="0" algn="just">
              <a:lnSpc>
                <a:spcPct val="250000"/>
              </a:lnSpc>
              <a:spcAft>
                <a:spcPts val="0"/>
              </a:spcAft>
            </a:pPr>
            <a:r>
              <a:rPr lang="ja-JP" altLang="en-US" sz="2400" kern="100" dirty="0" smtClean="0">
                <a:solidFill>
                  <a:schemeClr val="bg1"/>
                </a:solidFill>
                <a:latin typeface="+mn-ea"/>
                <a:cs typeface="Times New Roman" panose="02020603050405020304" pitchFamily="18" charset="0"/>
              </a:rPr>
              <a:t>ある</a:t>
            </a:r>
            <a:endParaRPr lang="en-US" altLang="ja-JP" sz="2400" kern="100" dirty="0" smtClean="0">
              <a:solidFill>
                <a:schemeClr val="bg1"/>
              </a:solidFill>
              <a:latin typeface="+mn-ea"/>
              <a:cs typeface="Times New Roman" panose="02020603050405020304" pitchFamily="18" charset="0"/>
            </a:endParaRPr>
          </a:p>
        </p:txBody>
      </p:sp>
      <p:sp>
        <p:nvSpPr>
          <p:cNvPr id="6" name="テキスト ボックス 5"/>
          <p:cNvSpPr txBox="1"/>
          <p:nvPr/>
        </p:nvSpPr>
        <p:spPr>
          <a:xfrm>
            <a:off x="224690" y="3496418"/>
            <a:ext cx="8462109" cy="461665"/>
          </a:xfrm>
          <a:prstGeom prst="rect">
            <a:avLst/>
          </a:prstGeom>
          <a:solidFill>
            <a:schemeClr val="bg1"/>
          </a:solidFill>
        </p:spPr>
        <p:txBody>
          <a:bodyPr wrap="square" rtlCol="0">
            <a:spAutoFit/>
          </a:bodyPr>
          <a:lstStyle/>
          <a:p>
            <a:pPr algn="ctr"/>
            <a:r>
              <a:rPr lang="en-US" altLang="ja-JP" sz="2400" dirty="0" smtClean="0">
                <a:latin typeface="+mj-ea"/>
                <a:ea typeface="+mj-ea"/>
              </a:rPr>
              <a:t>【</a:t>
            </a:r>
            <a:r>
              <a:rPr lang="ja-JP" altLang="en-US" sz="2400" dirty="0" smtClean="0">
                <a:latin typeface="+mj-ea"/>
                <a:ea typeface="+mj-ea"/>
              </a:rPr>
              <a:t>点検結果データの電子化検討状況</a:t>
            </a:r>
            <a:r>
              <a:rPr lang="en-US" altLang="ja-JP" sz="2400" dirty="0" smtClean="0">
                <a:latin typeface="+mj-ea"/>
                <a:ea typeface="+mj-ea"/>
              </a:rPr>
              <a:t>】</a:t>
            </a:r>
          </a:p>
        </p:txBody>
      </p:sp>
      <p:pic>
        <p:nvPicPr>
          <p:cNvPr id="7" name="図 6"/>
          <p:cNvPicPr>
            <a:picLocks noChangeAspect="1"/>
          </p:cNvPicPr>
          <p:nvPr/>
        </p:nvPicPr>
        <p:blipFill>
          <a:blip r:embed="rId2"/>
          <a:stretch>
            <a:fillRect/>
          </a:stretch>
        </p:blipFill>
        <p:spPr>
          <a:xfrm>
            <a:off x="224690" y="3960922"/>
            <a:ext cx="8482891" cy="2480026"/>
          </a:xfrm>
          <a:prstGeom prst="rect">
            <a:avLst/>
          </a:prstGeom>
          <a:solidFill>
            <a:schemeClr val="bg1"/>
          </a:solidFill>
        </p:spPr>
      </p:pic>
      <p:sp>
        <p:nvSpPr>
          <p:cNvPr id="8" name="下矢印 7"/>
          <p:cNvSpPr/>
          <p:nvPr/>
        </p:nvSpPr>
        <p:spPr>
          <a:xfrm>
            <a:off x="4108360" y="2575775"/>
            <a:ext cx="553792" cy="37348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4054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16632"/>
            <a:ext cx="9144000" cy="6669360"/>
          </a:xfrm>
        </p:spPr>
        <p:txBody>
          <a:bodyPr>
            <a:normAutofit/>
          </a:bodyPr>
          <a:lstStyle/>
          <a:p>
            <a:r>
              <a:rPr lang="en-US" altLang="ja-JP" sz="2800" dirty="0">
                <a:solidFill>
                  <a:schemeClr val="bg1"/>
                </a:solidFill>
                <a:latin typeface="+mn-ea"/>
              </a:rPr>
              <a:t>PFI</a:t>
            </a:r>
            <a:r>
              <a:rPr kumimoji="1" lang="ja-JP" altLang="en-US" sz="2800" dirty="0" smtClean="0">
                <a:solidFill>
                  <a:schemeClr val="bg1"/>
                </a:solidFill>
              </a:rPr>
              <a:t>・・・海外でも多くの批判、失敗例</a:t>
            </a:r>
            <a:endParaRPr kumimoji="1" lang="en-US" altLang="ja-JP" sz="2800" dirty="0" smtClean="0">
              <a:solidFill>
                <a:schemeClr val="bg1"/>
              </a:solidFill>
            </a:endParaRPr>
          </a:p>
          <a:p>
            <a:r>
              <a:rPr lang="ja-JP" altLang="en-US" sz="2800" dirty="0" smtClean="0">
                <a:solidFill>
                  <a:schemeClr val="bg1"/>
                </a:solidFill>
              </a:rPr>
              <a:t>維持管理のための日本的 </a:t>
            </a:r>
            <a:r>
              <a:rPr lang="en-US" altLang="ja-JP" sz="2800" dirty="0" smtClean="0">
                <a:solidFill>
                  <a:schemeClr val="bg1"/>
                </a:solidFill>
                <a:latin typeface="+mn-ea"/>
              </a:rPr>
              <a:t>PFI</a:t>
            </a:r>
            <a:r>
              <a:rPr lang="ja-JP" altLang="en-US" sz="2800" dirty="0" smtClean="0">
                <a:solidFill>
                  <a:schemeClr val="bg1"/>
                </a:solidFill>
                <a:latin typeface="+mn-ea"/>
              </a:rPr>
              <a:t> の課題と進め方</a:t>
            </a:r>
            <a:endParaRPr lang="en-US" altLang="ja-JP" sz="2800" dirty="0" smtClean="0">
              <a:solidFill>
                <a:schemeClr val="bg1"/>
              </a:solidFill>
              <a:latin typeface="+mn-ea"/>
            </a:endParaRPr>
          </a:p>
          <a:p>
            <a:pPr marL="0" indent="0">
              <a:lnSpc>
                <a:spcPct val="160000"/>
              </a:lnSpc>
              <a:buNone/>
            </a:pPr>
            <a:r>
              <a:rPr lang="ja-JP" altLang="en-US" sz="2800" dirty="0">
                <a:solidFill>
                  <a:schemeClr val="bg1"/>
                </a:solidFill>
                <a:latin typeface="+mn-ea"/>
              </a:rPr>
              <a:t>　</a:t>
            </a:r>
            <a:r>
              <a:rPr lang="ja-JP" altLang="en-US" sz="2800" dirty="0" smtClean="0">
                <a:solidFill>
                  <a:schemeClr val="bg1"/>
                </a:solidFill>
                <a:latin typeface="+mn-ea"/>
              </a:rPr>
              <a:t>　①</a:t>
            </a:r>
            <a:r>
              <a:rPr lang="en-US" altLang="ja-JP" sz="2800" dirty="0" smtClean="0">
                <a:solidFill>
                  <a:schemeClr val="bg1"/>
                </a:solidFill>
                <a:latin typeface="+mn-ea"/>
              </a:rPr>
              <a:t> </a:t>
            </a:r>
            <a:r>
              <a:rPr lang="ja-JP" altLang="en-US" sz="2800" dirty="0" smtClean="0">
                <a:solidFill>
                  <a:schemeClr val="bg1"/>
                </a:solidFill>
                <a:latin typeface="+mn-ea"/>
              </a:rPr>
              <a:t>マスメリットの出る業務へ</a:t>
            </a:r>
            <a:endParaRPr lang="en-US" altLang="ja-JP" sz="2800" dirty="0" smtClean="0">
              <a:solidFill>
                <a:schemeClr val="bg1"/>
              </a:solidFill>
              <a:latin typeface="+mn-ea"/>
            </a:endParaRPr>
          </a:p>
          <a:p>
            <a:pPr marL="0" indent="0">
              <a:lnSpc>
                <a:spcPct val="60000"/>
              </a:lnSpc>
              <a:buNone/>
            </a:pPr>
            <a:r>
              <a:rPr lang="ja-JP" altLang="en-US" sz="2800" dirty="0">
                <a:solidFill>
                  <a:schemeClr val="bg1"/>
                </a:solidFill>
                <a:latin typeface="+mn-ea"/>
              </a:rPr>
              <a:t>　</a:t>
            </a:r>
            <a:r>
              <a:rPr lang="ja-JP" altLang="en-US" sz="2800" dirty="0" smtClean="0">
                <a:solidFill>
                  <a:schemeClr val="bg1"/>
                </a:solidFill>
                <a:latin typeface="+mn-ea"/>
              </a:rPr>
              <a:t>　　　　　　　　</a:t>
            </a:r>
            <a:r>
              <a:rPr lang="ja-JP" altLang="en-US" sz="2400" dirty="0" smtClean="0">
                <a:solidFill>
                  <a:schemeClr val="bg1"/>
                </a:solidFill>
                <a:latin typeface="+mn-ea"/>
              </a:rPr>
              <a:t>・・・効率性、技術開発へのインセンテ</a:t>
            </a:r>
            <a:r>
              <a:rPr lang="ja-JP" altLang="en-US" sz="2000" dirty="0" smtClean="0">
                <a:solidFill>
                  <a:schemeClr val="bg1"/>
                </a:solidFill>
                <a:latin typeface="+mn-ea"/>
              </a:rPr>
              <a:t>イ</a:t>
            </a:r>
            <a:r>
              <a:rPr lang="ja-JP" altLang="en-US" sz="2400" dirty="0" smtClean="0">
                <a:solidFill>
                  <a:schemeClr val="bg1"/>
                </a:solidFill>
                <a:latin typeface="+mn-ea"/>
              </a:rPr>
              <a:t>ブ</a:t>
            </a:r>
            <a:endParaRPr lang="en-US" altLang="ja-JP" sz="2400" dirty="0" smtClean="0">
              <a:solidFill>
                <a:schemeClr val="bg1"/>
              </a:solidFill>
              <a:latin typeface="+mn-ea"/>
            </a:endParaRPr>
          </a:p>
          <a:p>
            <a:pPr marL="0" indent="0">
              <a:lnSpc>
                <a:spcPct val="160000"/>
              </a:lnSpc>
              <a:buNone/>
            </a:pPr>
            <a:r>
              <a:rPr lang="en-US" altLang="ja-JP" sz="2400" dirty="0" smtClean="0">
                <a:solidFill>
                  <a:schemeClr val="bg1"/>
                </a:solidFill>
                <a:latin typeface="+mn-ea"/>
              </a:rPr>
              <a:t>              ex. </a:t>
            </a:r>
            <a:r>
              <a:rPr lang="ja-JP" altLang="en-US" sz="2400" dirty="0">
                <a:solidFill>
                  <a:schemeClr val="bg1"/>
                </a:solidFill>
                <a:latin typeface="+mn-ea"/>
              </a:rPr>
              <a:t>包括</a:t>
            </a:r>
            <a:r>
              <a:rPr lang="ja-JP" altLang="en-US" sz="2400" dirty="0" smtClean="0">
                <a:solidFill>
                  <a:schemeClr val="bg1"/>
                </a:solidFill>
                <a:latin typeface="+mn-ea"/>
              </a:rPr>
              <a:t>契約（巡回、植栽、舗装など）</a:t>
            </a:r>
            <a:endParaRPr lang="en-US" altLang="ja-JP" sz="2400" dirty="0" smtClean="0">
              <a:solidFill>
                <a:schemeClr val="bg1"/>
              </a:solidFill>
              <a:latin typeface="+mn-ea"/>
            </a:endParaRPr>
          </a:p>
          <a:p>
            <a:pPr marL="0" indent="0">
              <a:lnSpc>
                <a:spcPct val="80000"/>
              </a:lnSpc>
              <a:buNone/>
            </a:pPr>
            <a:r>
              <a:rPr lang="ja-JP" altLang="en-US" sz="2400" dirty="0">
                <a:solidFill>
                  <a:schemeClr val="bg1"/>
                </a:solidFill>
                <a:latin typeface="+mn-ea"/>
              </a:rPr>
              <a:t>　</a:t>
            </a:r>
            <a:r>
              <a:rPr lang="ja-JP" altLang="en-US" sz="2400" dirty="0" smtClean="0">
                <a:solidFill>
                  <a:schemeClr val="bg1"/>
                </a:solidFill>
                <a:latin typeface="+mn-ea"/>
              </a:rPr>
              <a:t>　　　　　　　　　大宮国道、奈良県などの先行事例の段階的改善</a:t>
            </a:r>
            <a:endParaRPr lang="en-US" altLang="ja-JP" sz="2400" dirty="0" smtClean="0">
              <a:solidFill>
                <a:schemeClr val="bg1"/>
              </a:solidFill>
              <a:latin typeface="+mn-ea"/>
            </a:endParaRPr>
          </a:p>
          <a:p>
            <a:pPr marL="0" indent="0">
              <a:lnSpc>
                <a:spcPct val="110000"/>
              </a:lnSpc>
              <a:buNone/>
            </a:pPr>
            <a:r>
              <a:rPr lang="ja-JP" altLang="en-US" sz="2400" dirty="0" smtClean="0">
                <a:solidFill>
                  <a:schemeClr val="bg1"/>
                </a:solidFill>
                <a:latin typeface="+mn-ea"/>
              </a:rPr>
              <a:t>　　　　　　</a:t>
            </a:r>
            <a:r>
              <a:rPr lang="en-US" altLang="ja-JP" sz="2400" dirty="0">
                <a:solidFill>
                  <a:schemeClr val="bg1"/>
                </a:solidFill>
                <a:latin typeface="+mn-ea"/>
              </a:rPr>
              <a:t> ex. </a:t>
            </a:r>
            <a:r>
              <a:rPr lang="ja-JP" altLang="en-US" sz="2400" dirty="0">
                <a:solidFill>
                  <a:schemeClr val="bg1"/>
                </a:solidFill>
                <a:latin typeface="+mn-ea"/>
              </a:rPr>
              <a:t>複数年</a:t>
            </a:r>
            <a:r>
              <a:rPr lang="ja-JP" altLang="en-US" sz="2400" dirty="0" smtClean="0">
                <a:solidFill>
                  <a:schemeClr val="bg1"/>
                </a:solidFill>
                <a:latin typeface="+mn-ea"/>
              </a:rPr>
              <a:t>契約（</a:t>
            </a:r>
            <a:r>
              <a:rPr lang="en-US" altLang="ja-JP" sz="2400" dirty="0" smtClean="0">
                <a:solidFill>
                  <a:schemeClr val="bg1"/>
                </a:solidFill>
                <a:latin typeface="+mn-ea"/>
              </a:rPr>
              <a:t>3</a:t>
            </a:r>
            <a:r>
              <a:rPr lang="ja-JP" altLang="en-US" sz="2400" dirty="0" smtClean="0">
                <a:solidFill>
                  <a:schemeClr val="bg1"/>
                </a:solidFill>
                <a:latin typeface="+mn-ea"/>
              </a:rPr>
              <a:t>年程度から評価を経て長期化へ）</a:t>
            </a:r>
            <a:endParaRPr lang="en-US" altLang="ja-JP" sz="2400" dirty="0" smtClean="0">
              <a:solidFill>
                <a:schemeClr val="bg1"/>
              </a:solidFill>
              <a:latin typeface="+mn-ea"/>
            </a:endParaRPr>
          </a:p>
          <a:p>
            <a:pPr marL="0" indent="0">
              <a:buNone/>
            </a:pPr>
            <a:r>
              <a:rPr lang="ja-JP" altLang="en-US" sz="2400" dirty="0">
                <a:solidFill>
                  <a:schemeClr val="bg1"/>
                </a:solidFill>
                <a:latin typeface="+mn-ea"/>
              </a:rPr>
              <a:t>　</a:t>
            </a:r>
            <a:r>
              <a:rPr lang="ja-JP" altLang="en-US" sz="2400" dirty="0" smtClean="0">
                <a:solidFill>
                  <a:schemeClr val="bg1"/>
                </a:solidFill>
                <a:latin typeface="+mn-ea"/>
              </a:rPr>
              <a:t>　　　　　　　　　引き渡し時（事業前後）の性能検査</a:t>
            </a:r>
            <a:endParaRPr lang="en-US" altLang="ja-JP" sz="2400" dirty="0" smtClean="0">
              <a:solidFill>
                <a:schemeClr val="bg1"/>
              </a:solidFill>
              <a:latin typeface="+mn-ea"/>
            </a:endParaRPr>
          </a:p>
          <a:p>
            <a:pPr marL="0" indent="0">
              <a:buNone/>
            </a:pPr>
            <a:r>
              <a:rPr lang="ja-JP" altLang="en-US" sz="2400" dirty="0">
                <a:solidFill>
                  <a:schemeClr val="bg1"/>
                </a:solidFill>
                <a:latin typeface="+mn-ea"/>
              </a:rPr>
              <a:t>　</a:t>
            </a:r>
            <a:r>
              <a:rPr lang="ja-JP" altLang="en-US" sz="2400" dirty="0" smtClean="0">
                <a:solidFill>
                  <a:schemeClr val="bg1"/>
                </a:solidFill>
                <a:latin typeface="+mn-ea"/>
              </a:rPr>
              <a:t>　　　　　 </a:t>
            </a:r>
            <a:r>
              <a:rPr lang="en-US" altLang="ja-JP" sz="2400" dirty="0" smtClean="0">
                <a:solidFill>
                  <a:schemeClr val="bg1"/>
                </a:solidFill>
                <a:latin typeface="+mn-ea"/>
              </a:rPr>
              <a:t>ex. </a:t>
            </a:r>
            <a:r>
              <a:rPr lang="ja-JP" altLang="en-US" sz="2400" dirty="0" smtClean="0">
                <a:solidFill>
                  <a:schemeClr val="bg1"/>
                </a:solidFill>
                <a:latin typeface="+mn-ea"/>
              </a:rPr>
              <a:t>大規模発注：地元優先の見直し（地元の定義の流動化）</a:t>
            </a:r>
            <a:endParaRPr lang="en-US" altLang="ja-JP" sz="2400" dirty="0" smtClean="0">
              <a:solidFill>
                <a:schemeClr val="bg1"/>
              </a:solidFill>
              <a:latin typeface="+mn-ea"/>
            </a:endParaRPr>
          </a:p>
          <a:p>
            <a:pPr marL="0" indent="0">
              <a:buNone/>
            </a:pPr>
            <a:r>
              <a:rPr lang="ja-JP" altLang="en-US" sz="2400" dirty="0">
                <a:solidFill>
                  <a:schemeClr val="bg1"/>
                </a:solidFill>
                <a:latin typeface="+mn-ea"/>
              </a:rPr>
              <a:t>　</a:t>
            </a:r>
            <a:r>
              <a:rPr lang="ja-JP" altLang="en-US" sz="2400" dirty="0" smtClean="0">
                <a:solidFill>
                  <a:schemeClr val="bg1"/>
                </a:solidFill>
                <a:latin typeface="+mn-ea"/>
              </a:rPr>
              <a:t>　　　　　 </a:t>
            </a:r>
            <a:r>
              <a:rPr lang="en-US" altLang="ja-JP" sz="2400" dirty="0" smtClean="0">
                <a:solidFill>
                  <a:schemeClr val="bg1"/>
                </a:solidFill>
                <a:latin typeface="+mn-ea"/>
              </a:rPr>
              <a:t>ex. </a:t>
            </a:r>
            <a:r>
              <a:rPr lang="ja-JP" altLang="en-US" sz="2400" dirty="0" smtClean="0">
                <a:solidFill>
                  <a:schemeClr val="bg1"/>
                </a:solidFill>
                <a:latin typeface="+mn-ea"/>
              </a:rPr>
              <a:t>国道・県道・市町村道の一括検査、補修</a:t>
            </a:r>
            <a:endParaRPr lang="en-US" altLang="ja-JP" sz="2400" dirty="0" smtClean="0">
              <a:solidFill>
                <a:schemeClr val="bg1"/>
              </a:solidFill>
              <a:latin typeface="+mn-ea"/>
            </a:endParaRPr>
          </a:p>
          <a:p>
            <a:pPr marL="0" indent="0">
              <a:buNone/>
            </a:pPr>
            <a:r>
              <a:rPr lang="ja-JP" altLang="en-US" sz="2400" dirty="0">
                <a:solidFill>
                  <a:schemeClr val="bg1"/>
                </a:solidFill>
                <a:latin typeface="+mn-ea"/>
              </a:rPr>
              <a:t>　</a:t>
            </a:r>
            <a:r>
              <a:rPr lang="ja-JP" altLang="en-US" sz="2400" dirty="0" smtClean="0">
                <a:solidFill>
                  <a:schemeClr val="bg1"/>
                </a:solidFill>
                <a:latin typeface="+mn-ea"/>
              </a:rPr>
              <a:t>　　　　　　　　　提案制度・組み合わせ（現在は同一発注者のみ）</a:t>
            </a:r>
            <a:endParaRPr lang="en-US" altLang="ja-JP" sz="2400" dirty="0" smtClean="0">
              <a:solidFill>
                <a:schemeClr val="bg1"/>
              </a:solidFill>
              <a:latin typeface="+mn-ea"/>
            </a:endParaRPr>
          </a:p>
          <a:p>
            <a:pPr marL="0" indent="0">
              <a:buNone/>
            </a:pPr>
            <a:r>
              <a:rPr lang="ja-JP" altLang="en-US" sz="2400" dirty="0">
                <a:solidFill>
                  <a:schemeClr val="bg1"/>
                </a:solidFill>
                <a:latin typeface="+mn-ea"/>
              </a:rPr>
              <a:t>　</a:t>
            </a:r>
            <a:r>
              <a:rPr lang="ja-JP" altLang="en-US" sz="2400" dirty="0" smtClean="0">
                <a:solidFill>
                  <a:schemeClr val="bg1"/>
                </a:solidFill>
                <a:latin typeface="+mn-ea"/>
              </a:rPr>
              <a:t>　　　　　 </a:t>
            </a:r>
            <a:r>
              <a:rPr lang="en-US" altLang="ja-JP" sz="2400" dirty="0" smtClean="0">
                <a:solidFill>
                  <a:schemeClr val="bg1"/>
                </a:solidFill>
                <a:latin typeface="+mn-ea"/>
              </a:rPr>
              <a:t>ex. </a:t>
            </a:r>
            <a:r>
              <a:rPr lang="ja-JP" altLang="en-US" sz="2400" dirty="0" smtClean="0">
                <a:solidFill>
                  <a:schemeClr val="bg1"/>
                </a:solidFill>
                <a:latin typeface="+mn-ea"/>
              </a:rPr>
              <a:t>性能発注の内容検討（過重チェックの防止）　　　　　</a:t>
            </a:r>
            <a:r>
              <a:rPr lang="ja-JP" altLang="en-US" sz="2800" dirty="0" smtClean="0">
                <a:solidFill>
                  <a:schemeClr val="bg1"/>
                </a:solidFill>
                <a:latin typeface="+mn-ea"/>
              </a:rPr>
              <a:t>　　</a:t>
            </a:r>
            <a:endParaRPr lang="en-US" altLang="ja-JP" sz="2800" dirty="0" smtClean="0">
              <a:solidFill>
                <a:schemeClr val="bg1"/>
              </a:solidFill>
              <a:latin typeface="+mn-ea"/>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a:solidFill>
                <a:prstClr val="black">
                  <a:tint val="75000"/>
                </a:prstClr>
              </a:solidFill>
            </a:endParaRPr>
          </a:p>
        </p:txBody>
      </p:sp>
      <p:sp>
        <p:nvSpPr>
          <p:cNvPr id="6" name="スライド番号プレースホルダー 6"/>
          <p:cNvSpPr>
            <a:spLocks noGrp="1"/>
          </p:cNvSpPr>
          <p:nvPr>
            <p:ph type="sldNum" sz="quarter" idx="12"/>
          </p:nvPr>
        </p:nvSpPr>
        <p:spPr>
          <a:xfrm>
            <a:off x="6902896" y="6448251"/>
            <a:ext cx="2133600" cy="365125"/>
          </a:xfrm>
        </p:spPr>
        <p:txBody>
          <a:bodyPr/>
          <a:lstStyle/>
          <a:p>
            <a:fld id="{A3B7B215-C319-49F3-85D1-F94DE829D982}" type="slidenum">
              <a:rPr lang="ja-JP" altLang="en-US" sz="2000" smtClean="0">
                <a:solidFill>
                  <a:prstClr val="white"/>
                </a:solidFill>
              </a:rPr>
              <a:pPr/>
              <a:t>32</a:t>
            </a:fld>
            <a:endParaRPr lang="ja-JP" altLang="en-US" sz="2000" dirty="0">
              <a:solidFill>
                <a:prstClr val="white"/>
              </a:solidFill>
            </a:endParaRPr>
          </a:p>
        </p:txBody>
      </p:sp>
    </p:spTree>
    <p:extLst>
      <p:ext uri="{BB962C8B-B14F-4D97-AF65-F5344CB8AC3E}">
        <p14:creationId xmlns:p14="http://schemas.microsoft.com/office/powerpoint/2010/main" val="3216690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196668" y="5721224"/>
            <a:ext cx="8741900" cy="732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457200" y="44624"/>
            <a:ext cx="8229600" cy="706090"/>
          </a:xfrm>
        </p:spPr>
        <p:txBody>
          <a:bodyPr anchor="t">
            <a:normAutofit/>
          </a:bodyPr>
          <a:lstStyle/>
          <a:p>
            <a:r>
              <a:rPr lang="ja-JP" altLang="en-US" sz="3200" dirty="0" smtClean="0">
                <a:solidFill>
                  <a:srgbClr val="FFFF00"/>
                </a:solidFill>
              </a:rPr>
              <a:t>２．４　維持管理発注の試行的</a:t>
            </a:r>
            <a:r>
              <a:rPr lang="ja-JP" altLang="en-US" sz="3200" dirty="0">
                <a:solidFill>
                  <a:srgbClr val="FFFF00"/>
                </a:solidFill>
              </a:rPr>
              <a:t>な</a:t>
            </a:r>
            <a:r>
              <a:rPr lang="ja-JP" altLang="en-US" sz="3200" dirty="0" smtClean="0">
                <a:solidFill>
                  <a:srgbClr val="FFFF00"/>
                </a:solidFill>
              </a:rPr>
              <a:t>先進</a:t>
            </a:r>
            <a:r>
              <a:rPr lang="ja-JP" altLang="en-US" sz="3200" dirty="0">
                <a:solidFill>
                  <a:srgbClr val="FFFF00"/>
                </a:solidFill>
              </a:rPr>
              <a:t>事例</a:t>
            </a:r>
            <a:endParaRPr kumimoji="1" lang="ja-JP" altLang="en-US" sz="3200" dirty="0">
              <a:solidFill>
                <a:srgbClr val="FFFF00"/>
              </a:solidFill>
            </a:endParaRPr>
          </a:p>
        </p:txBody>
      </p:sp>
      <p:sp>
        <p:nvSpPr>
          <p:cNvPr id="3" name="コンテンツ プレースホルダー 2"/>
          <p:cNvSpPr>
            <a:spLocks noGrp="1"/>
          </p:cNvSpPr>
          <p:nvPr>
            <p:ph idx="1"/>
          </p:nvPr>
        </p:nvSpPr>
        <p:spPr>
          <a:xfrm>
            <a:off x="179512" y="2996952"/>
            <a:ext cx="8964488" cy="2304256"/>
          </a:xfrm>
        </p:spPr>
        <p:txBody>
          <a:bodyPr>
            <a:normAutofit fontScale="92500"/>
          </a:bodyPr>
          <a:lstStyle/>
          <a:p>
            <a:pPr marL="0" indent="0">
              <a:buNone/>
            </a:pPr>
            <a:r>
              <a:rPr lang="ja-JP" altLang="en-US" sz="2400" dirty="0">
                <a:solidFill>
                  <a:schemeClr val="bg1"/>
                </a:solidFill>
                <a:latin typeface="Meiryo UI" pitchFamily="50" charset="-128"/>
                <a:ea typeface="Meiryo UI" pitchFamily="50" charset="-128"/>
                <a:cs typeface="Meiryo UI" pitchFamily="50" charset="-128"/>
              </a:rPr>
              <a:t>「道路の複数年・包括的性能規定型契約による維持管理」</a:t>
            </a:r>
            <a:endParaRPr lang="en-US" altLang="ja-JP" sz="2400" dirty="0">
              <a:solidFill>
                <a:schemeClr val="bg1"/>
              </a:solidFill>
              <a:latin typeface="Meiryo UI" pitchFamily="50" charset="-128"/>
              <a:ea typeface="Meiryo UI" pitchFamily="50" charset="-128"/>
              <a:cs typeface="Meiryo UI" pitchFamily="50" charset="-128"/>
            </a:endParaRPr>
          </a:p>
          <a:p>
            <a:pPr marL="0" indent="0">
              <a:buNone/>
            </a:pPr>
            <a:r>
              <a:rPr lang="ja-JP" altLang="en-US" sz="2400" dirty="0">
                <a:solidFill>
                  <a:schemeClr val="bg1"/>
                </a:solidFill>
                <a:latin typeface="Meiryo UI" pitchFamily="50" charset="-128"/>
                <a:ea typeface="Meiryo UI" pitchFamily="50" charset="-128"/>
                <a:cs typeface="Meiryo UI" pitchFamily="50" charset="-128"/>
              </a:rPr>
              <a:t>　①国土交通省　関東地方整備局</a:t>
            </a:r>
            <a:endParaRPr lang="en-US" altLang="ja-JP" sz="2400" dirty="0">
              <a:solidFill>
                <a:schemeClr val="bg1"/>
              </a:solidFill>
              <a:latin typeface="Meiryo UI" pitchFamily="50" charset="-128"/>
              <a:ea typeface="Meiryo UI" pitchFamily="50" charset="-128"/>
              <a:cs typeface="Meiryo UI" pitchFamily="50" charset="-128"/>
            </a:endParaRPr>
          </a:p>
          <a:p>
            <a:pPr marL="0" indent="0">
              <a:buNone/>
            </a:pPr>
            <a:r>
              <a:rPr lang="ja-JP" altLang="en-US" sz="2400" dirty="0">
                <a:solidFill>
                  <a:schemeClr val="bg1"/>
                </a:solidFill>
                <a:latin typeface="Meiryo UI" pitchFamily="50" charset="-128"/>
                <a:ea typeface="Meiryo UI" pitchFamily="50" charset="-128"/>
                <a:cs typeface="Meiryo UI" pitchFamily="50" charset="-128"/>
              </a:rPr>
              <a:t>　　　　</a:t>
            </a:r>
            <a:r>
              <a:rPr lang="ja-JP" altLang="en-US" sz="2400" dirty="0" smtClean="0">
                <a:solidFill>
                  <a:schemeClr val="bg1"/>
                </a:solidFill>
                <a:latin typeface="Meiryo UI" pitchFamily="50" charset="-128"/>
                <a:ea typeface="Meiryo UI" pitchFamily="50" charset="-128"/>
                <a:cs typeface="Meiryo UI" pitchFamily="50" charset="-128"/>
              </a:rPr>
              <a:t>大宮</a:t>
            </a:r>
            <a:r>
              <a:rPr lang="ja-JP" altLang="en-US" sz="2400" dirty="0">
                <a:solidFill>
                  <a:schemeClr val="bg1"/>
                </a:solidFill>
                <a:latin typeface="Meiryo UI" pitchFamily="50" charset="-128"/>
                <a:ea typeface="Meiryo UI" pitchFamily="50" charset="-128"/>
                <a:cs typeface="Meiryo UI" pitchFamily="50" charset="-128"/>
              </a:rPr>
              <a:t>維持管理</a:t>
            </a:r>
            <a:r>
              <a:rPr lang="ja-JP" altLang="en-US" sz="2400" dirty="0" smtClean="0">
                <a:solidFill>
                  <a:schemeClr val="bg1"/>
                </a:solidFill>
                <a:latin typeface="Meiryo UI" pitchFamily="50" charset="-128"/>
                <a:ea typeface="Meiryo UI" pitchFamily="50" charset="-128"/>
                <a:cs typeface="Meiryo UI" pitchFamily="50" charset="-128"/>
              </a:rPr>
              <a:t>工事  平成 </a:t>
            </a:r>
            <a:r>
              <a:rPr lang="en-US" altLang="ja-JP" sz="2400" dirty="0" smtClean="0">
                <a:solidFill>
                  <a:schemeClr val="bg1"/>
                </a:solidFill>
                <a:latin typeface="Meiryo UI" pitchFamily="50" charset="-128"/>
                <a:ea typeface="Meiryo UI" pitchFamily="50" charset="-128"/>
                <a:cs typeface="Meiryo UI" pitchFamily="50" charset="-128"/>
              </a:rPr>
              <a:t>23-24</a:t>
            </a:r>
            <a:r>
              <a:rPr lang="ja-JP" altLang="en-US" sz="2400" dirty="0" err="1" smtClean="0">
                <a:solidFill>
                  <a:schemeClr val="bg1"/>
                </a:solidFill>
                <a:latin typeface="Meiryo UI" pitchFamily="50" charset="-128"/>
                <a:ea typeface="Meiryo UI" pitchFamily="50" charset="-128"/>
                <a:cs typeface="Meiryo UI" pitchFamily="50" charset="-128"/>
              </a:rPr>
              <a:t>、</a:t>
            </a:r>
            <a:r>
              <a:rPr lang="ja-JP" altLang="en-US" sz="2400" dirty="0" smtClean="0">
                <a:solidFill>
                  <a:schemeClr val="bg1"/>
                </a:solidFill>
                <a:latin typeface="Meiryo UI" pitchFamily="50" charset="-128"/>
                <a:ea typeface="Meiryo UI" pitchFamily="50" charset="-128"/>
                <a:cs typeface="Meiryo UI" pitchFamily="50" charset="-128"/>
              </a:rPr>
              <a:t>　平成 </a:t>
            </a:r>
            <a:r>
              <a:rPr lang="en-US" altLang="ja-JP" sz="2400" dirty="0" smtClean="0">
                <a:solidFill>
                  <a:schemeClr val="bg1"/>
                </a:solidFill>
                <a:latin typeface="Meiryo UI" pitchFamily="50" charset="-128"/>
                <a:ea typeface="Meiryo UI" pitchFamily="50" charset="-128"/>
                <a:cs typeface="Meiryo UI" pitchFamily="50" charset="-128"/>
              </a:rPr>
              <a:t>25-26</a:t>
            </a:r>
            <a:endParaRPr lang="en-US" altLang="ja-JP" sz="2400" dirty="0">
              <a:solidFill>
                <a:schemeClr val="bg1"/>
              </a:solidFill>
              <a:latin typeface="Meiryo UI" pitchFamily="50" charset="-128"/>
              <a:ea typeface="Meiryo UI" pitchFamily="50" charset="-128"/>
              <a:cs typeface="Meiryo UI" pitchFamily="50" charset="-128"/>
            </a:endParaRPr>
          </a:p>
          <a:p>
            <a:pPr marL="0" indent="0">
              <a:buNone/>
            </a:pPr>
            <a:r>
              <a:rPr lang="ja-JP" altLang="en-US" sz="2400" dirty="0">
                <a:solidFill>
                  <a:schemeClr val="bg1"/>
                </a:solidFill>
                <a:latin typeface="Meiryo UI" pitchFamily="50" charset="-128"/>
                <a:ea typeface="Meiryo UI" pitchFamily="50" charset="-128"/>
                <a:cs typeface="Meiryo UI" pitchFamily="50" charset="-128"/>
              </a:rPr>
              <a:t>　②奈良県　奈良道路公社</a:t>
            </a:r>
            <a:endParaRPr lang="en-US" altLang="ja-JP" sz="2400" dirty="0">
              <a:solidFill>
                <a:schemeClr val="bg1"/>
              </a:solidFill>
              <a:latin typeface="Meiryo UI" pitchFamily="50" charset="-128"/>
              <a:ea typeface="Meiryo UI" pitchFamily="50" charset="-128"/>
              <a:cs typeface="Meiryo UI" pitchFamily="50" charset="-128"/>
            </a:endParaRPr>
          </a:p>
          <a:p>
            <a:pPr marL="0" indent="0">
              <a:buNone/>
            </a:pPr>
            <a:r>
              <a:rPr lang="ja-JP" altLang="en-US" sz="2400" dirty="0">
                <a:solidFill>
                  <a:schemeClr val="bg1"/>
                </a:solidFill>
                <a:latin typeface="Meiryo UI" pitchFamily="50" charset="-128"/>
                <a:ea typeface="Meiryo UI" pitchFamily="50" charset="-128"/>
                <a:cs typeface="Meiryo UI" pitchFamily="50" charset="-128"/>
              </a:rPr>
              <a:t>　　　</a:t>
            </a:r>
            <a:r>
              <a:rPr lang="ja-JP" altLang="en-US" sz="2400" dirty="0" smtClean="0">
                <a:solidFill>
                  <a:schemeClr val="bg1"/>
                </a:solidFill>
                <a:latin typeface="Meiryo UI" pitchFamily="50" charset="-128"/>
                <a:ea typeface="Meiryo UI" pitchFamily="50" charset="-128"/>
                <a:cs typeface="Meiryo UI" pitchFamily="50" charset="-128"/>
              </a:rPr>
              <a:t> 第二阪奈</a:t>
            </a:r>
            <a:r>
              <a:rPr lang="ja-JP" altLang="en-US" sz="2400" dirty="0">
                <a:solidFill>
                  <a:schemeClr val="bg1"/>
                </a:solidFill>
                <a:latin typeface="Meiryo UI" pitchFamily="50" charset="-128"/>
                <a:ea typeface="Meiryo UI" pitchFamily="50" charset="-128"/>
                <a:cs typeface="Meiryo UI" pitchFamily="50" charset="-128"/>
              </a:rPr>
              <a:t>有料道路　道路維持管理業務</a:t>
            </a:r>
            <a:r>
              <a:rPr lang="ja-JP" altLang="en-US" sz="2400" dirty="0" smtClean="0">
                <a:solidFill>
                  <a:schemeClr val="bg1"/>
                </a:solidFill>
                <a:latin typeface="Meiryo UI" pitchFamily="50" charset="-128"/>
                <a:ea typeface="Meiryo UI" pitchFamily="50" charset="-128"/>
                <a:cs typeface="Meiryo UI" pitchFamily="50" charset="-128"/>
              </a:rPr>
              <a:t>委託 平成</a:t>
            </a:r>
            <a:r>
              <a:rPr lang="en-US" altLang="ja-JP" sz="2400" dirty="0" smtClean="0">
                <a:solidFill>
                  <a:schemeClr val="bg1"/>
                </a:solidFill>
                <a:latin typeface="Meiryo UI" pitchFamily="50" charset="-128"/>
                <a:ea typeface="Meiryo UI" pitchFamily="50" charset="-128"/>
                <a:cs typeface="Meiryo UI" pitchFamily="50" charset="-128"/>
              </a:rPr>
              <a:t>23</a:t>
            </a:r>
            <a:r>
              <a:rPr lang="ja-JP" altLang="en-US" sz="2400" dirty="0" err="1" smtClean="0">
                <a:solidFill>
                  <a:schemeClr val="bg1"/>
                </a:solidFill>
                <a:latin typeface="Meiryo UI" pitchFamily="50" charset="-128"/>
                <a:ea typeface="Meiryo UI" pitchFamily="50" charset="-128"/>
                <a:cs typeface="Meiryo UI" pitchFamily="50" charset="-128"/>
              </a:rPr>
              <a:t>、</a:t>
            </a:r>
            <a:r>
              <a:rPr lang="ja-JP" altLang="en-US" sz="2400" dirty="0" smtClean="0">
                <a:solidFill>
                  <a:schemeClr val="bg1"/>
                </a:solidFill>
                <a:latin typeface="Meiryo UI" pitchFamily="50" charset="-128"/>
                <a:ea typeface="Meiryo UI" pitchFamily="50" charset="-128"/>
                <a:cs typeface="Meiryo UI" pitchFamily="50" charset="-128"/>
              </a:rPr>
              <a:t>平成</a:t>
            </a:r>
            <a:r>
              <a:rPr lang="en-US" altLang="ja-JP" sz="2400" dirty="0" smtClean="0">
                <a:solidFill>
                  <a:schemeClr val="bg1"/>
                </a:solidFill>
                <a:latin typeface="Meiryo UI" pitchFamily="50" charset="-128"/>
                <a:ea typeface="Meiryo UI" pitchFamily="50" charset="-128"/>
                <a:cs typeface="Meiryo UI" pitchFamily="50" charset="-128"/>
              </a:rPr>
              <a:t>24-26</a:t>
            </a:r>
            <a:endParaRPr kumimoji="1" lang="en-US" altLang="ja-JP" sz="2400" dirty="0" smtClean="0">
              <a:solidFill>
                <a:schemeClr val="bg1"/>
              </a:solidFill>
            </a:endParaRPr>
          </a:p>
          <a:p>
            <a:pPr marL="0" indent="0">
              <a:buNone/>
            </a:pPr>
            <a:endParaRPr lang="en-US" altLang="ja-JP" sz="2400" dirty="0">
              <a:solidFill>
                <a:schemeClr val="bg1"/>
              </a:solidFill>
            </a:endParaRPr>
          </a:p>
          <a:p>
            <a:pPr marL="0" indent="0">
              <a:buNone/>
            </a:pPr>
            <a:endParaRPr kumimoji="1" lang="en-US" altLang="ja-JP" sz="2400" dirty="0" smtClean="0">
              <a:solidFill>
                <a:schemeClr val="bg1"/>
              </a:solidFill>
            </a:endParaRPr>
          </a:p>
          <a:p>
            <a:pPr marL="0" indent="0">
              <a:buNone/>
            </a:pPr>
            <a:endParaRPr kumimoji="1" lang="en-US" altLang="ja-JP" sz="2400" dirty="0" smtClean="0">
              <a:solidFill>
                <a:schemeClr val="bg1"/>
              </a:solidFill>
            </a:endParaRPr>
          </a:p>
          <a:p>
            <a:pPr marL="0" indent="0">
              <a:buNone/>
            </a:pPr>
            <a:endParaRPr kumimoji="1" lang="ja-JP" altLang="en-US" sz="2400" dirty="0">
              <a:solidFill>
                <a:schemeClr val="bg1"/>
              </a:solidFill>
            </a:endParaRPr>
          </a:p>
        </p:txBody>
      </p:sp>
      <p:sp>
        <p:nvSpPr>
          <p:cNvPr id="4" name="フッター プレースホルダー 3"/>
          <p:cNvSpPr>
            <a:spLocks noGrp="1"/>
          </p:cNvSpPr>
          <p:nvPr>
            <p:ph type="ftr" sz="quarter" idx="11"/>
          </p:nvPr>
        </p:nvSpPr>
        <p:spPr>
          <a:xfrm>
            <a:off x="3124200" y="6483350"/>
            <a:ext cx="2895600" cy="365125"/>
          </a:xfrm>
        </p:spPr>
        <p:txBody>
          <a:bodyPr anchor="b"/>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sp>
        <p:nvSpPr>
          <p:cNvPr id="6" name="スライド番号プレースホルダー 6"/>
          <p:cNvSpPr txBox="1">
            <a:spLocks/>
          </p:cNvSpPr>
          <p:nvPr/>
        </p:nvSpPr>
        <p:spPr>
          <a:xfrm>
            <a:off x="6902896"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prstClr val="white"/>
                </a:solidFill>
              </a:rPr>
              <a:pPr/>
              <a:t>33</a:t>
            </a:fld>
            <a:endParaRPr lang="ja-JP" altLang="en-US" sz="2000" dirty="0">
              <a:solidFill>
                <a:prstClr val="white"/>
              </a:solidFill>
            </a:endParaRPr>
          </a:p>
        </p:txBody>
      </p:sp>
      <p:grpSp>
        <p:nvGrpSpPr>
          <p:cNvPr id="5" name="グループ化 4"/>
          <p:cNvGrpSpPr/>
          <p:nvPr/>
        </p:nvGrpSpPr>
        <p:grpSpPr>
          <a:xfrm>
            <a:off x="899592" y="1186022"/>
            <a:ext cx="6840760" cy="1666914"/>
            <a:chOff x="611560" y="1474054"/>
            <a:chExt cx="6840760" cy="1666914"/>
          </a:xfrm>
        </p:grpSpPr>
        <p:sp>
          <p:nvSpPr>
            <p:cNvPr id="8" name="正方形/長方形 7"/>
            <p:cNvSpPr/>
            <p:nvPr/>
          </p:nvSpPr>
          <p:spPr>
            <a:xfrm>
              <a:off x="4333675" y="1474054"/>
              <a:ext cx="3118645" cy="1666914"/>
            </a:xfrm>
            <a:prstGeom prst="rect">
              <a:avLst/>
            </a:prstGeom>
            <a:gradFill>
              <a:gsLst>
                <a:gs pos="0">
                  <a:schemeClr val="tx2">
                    <a:lumMod val="40000"/>
                    <a:lumOff val="60000"/>
                  </a:schemeClr>
                </a:gs>
                <a:gs pos="50000">
                  <a:schemeClr val="bg1"/>
                </a:gs>
                <a:gs pos="100000">
                  <a:schemeClr val="tx2">
                    <a:lumMod val="40000"/>
                    <a:lumOff val="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611560" y="1474054"/>
              <a:ext cx="3069270" cy="1666914"/>
            </a:xfrm>
            <a:prstGeom prst="rect">
              <a:avLst/>
            </a:prstGeom>
            <a:gradFill>
              <a:gsLst>
                <a:gs pos="0">
                  <a:schemeClr val="accent4">
                    <a:lumMod val="60000"/>
                    <a:lumOff val="40000"/>
                  </a:schemeClr>
                </a:gs>
                <a:gs pos="50000">
                  <a:schemeClr val="bg1"/>
                </a:gs>
                <a:gs pos="100000">
                  <a:schemeClr val="accent4">
                    <a:lumMod val="60000"/>
                    <a:lumOff val="40000"/>
                  </a:schemeClr>
                </a:gs>
              </a:gsLst>
              <a:lin ang="5400000" scaled="0"/>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703592" y="1524142"/>
              <a:ext cx="2908049" cy="369332"/>
            </a:xfrm>
            <a:prstGeom prst="rect">
              <a:avLst/>
            </a:prstGeom>
            <a:solidFill>
              <a:schemeClr val="bg1"/>
            </a:solidFill>
            <a:ln>
              <a:solidFill>
                <a:schemeClr val="tx1"/>
              </a:solidFill>
            </a:ln>
          </p:spPr>
          <p:txBody>
            <a:bodyPr wrap="square" tIns="0" bIns="0" rtlCol="0">
              <a:spAutoFit/>
            </a:bodyPr>
            <a:lstStyle/>
            <a:p>
              <a:pPr algn="ctr"/>
              <a:r>
                <a:rPr lang="ja-JP" altLang="en-US" sz="2400" dirty="0" smtClean="0">
                  <a:solidFill>
                    <a:prstClr val="black"/>
                  </a:solidFill>
                </a:rPr>
                <a:t>仕様発注</a:t>
              </a:r>
              <a:endParaRPr lang="ja-JP" altLang="en-US" sz="2400" dirty="0">
                <a:solidFill>
                  <a:prstClr val="black"/>
                </a:solidFill>
              </a:endParaRPr>
            </a:p>
          </p:txBody>
        </p:sp>
        <p:sp>
          <p:nvSpPr>
            <p:cNvPr id="11" name="テキスト ボックス 10"/>
            <p:cNvSpPr txBox="1"/>
            <p:nvPr/>
          </p:nvSpPr>
          <p:spPr>
            <a:xfrm>
              <a:off x="4453780" y="1513451"/>
              <a:ext cx="2929245" cy="369332"/>
            </a:xfrm>
            <a:prstGeom prst="rect">
              <a:avLst/>
            </a:prstGeom>
            <a:solidFill>
              <a:schemeClr val="bg1"/>
            </a:solidFill>
            <a:ln>
              <a:solidFill>
                <a:schemeClr val="tx1"/>
              </a:solidFill>
            </a:ln>
          </p:spPr>
          <p:txBody>
            <a:bodyPr wrap="square" tIns="0" bIns="0" rtlCol="0">
              <a:spAutoFit/>
            </a:bodyPr>
            <a:lstStyle/>
            <a:p>
              <a:pPr algn="ctr"/>
              <a:r>
                <a:rPr lang="ja-JP" altLang="en-US" sz="2400" dirty="0" smtClean="0">
                  <a:solidFill>
                    <a:prstClr val="black"/>
                  </a:solidFill>
                </a:rPr>
                <a:t>性能発注</a:t>
              </a:r>
              <a:endParaRPr lang="ja-JP" altLang="en-US" sz="2400" dirty="0">
                <a:solidFill>
                  <a:prstClr val="black"/>
                </a:solidFill>
              </a:endParaRPr>
            </a:p>
          </p:txBody>
        </p:sp>
        <p:sp>
          <p:nvSpPr>
            <p:cNvPr id="12" name="テキスト ボックス 11"/>
            <p:cNvSpPr txBox="1"/>
            <p:nvPr/>
          </p:nvSpPr>
          <p:spPr>
            <a:xfrm>
              <a:off x="703592" y="2278587"/>
              <a:ext cx="2908048" cy="369332"/>
            </a:xfrm>
            <a:prstGeom prst="rect">
              <a:avLst/>
            </a:prstGeom>
            <a:solidFill>
              <a:schemeClr val="bg1"/>
            </a:solidFill>
            <a:ln>
              <a:solidFill>
                <a:schemeClr val="tx1"/>
              </a:solidFill>
            </a:ln>
          </p:spPr>
          <p:txBody>
            <a:bodyPr wrap="square" tIns="0" bIns="0" rtlCol="0">
              <a:spAutoFit/>
            </a:bodyPr>
            <a:lstStyle/>
            <a:p>
              <a:pPr algn="ctr"/>
              <a:r>
                <a:rPr lang="ja-JP" altLang="en-US" sz="2400" dirty="0">
                  <a:solidFill>
                    <a:prstClr val="black"/>
                  </a:solidFill>
                </a:rPr>
                <a:t>工区</a:t>
              </a:r>
              <a:r>
                <a:rPr lang="ja-JP" altLang="en-US" sz="2400" dirty="0" smtClean="0">
                  <a:solidFill>
                    <a:prstClr val="black"/>
                  </a:solidFill>
                </a:rPr>
                <a:t>分割発注</a:t>
              </a:r>
              <a:endParaRPr lang="ja-JP" altLang="en-US" sz="2400" dirty="0">
                <a:solidFill>
                  <a:prstClr val="black"/>
                </a:solidFill>
              </a:endParaRPr>
            </a:p>
          </p:txBody>
        </p:sp>
        <p:sp>
          <p:nvSpPr>
            <p:cNvPr id="13" name="テキスト ボックス 12"/>
            <p:cNvSpPr txBox="1"/>
            <p:nvPr/>
          </p:nvSpPr>
          <p:spPr>
            <a:xfrm>
              <a:off x="4450405" y="1892226"/>
              <a:ext cx="2906742" cy="369332"/>
            </a:xfrm>
            <a:prstGeom prst="rect">
              <a:avLst/>
            </a:prstGeom>
            <a:solidFill>
              <a:schemeClr val="bg1"/>
            </a:solidFill>
            <a:ln>
              <a:solidFill>
                <a:schemeClr val="tx1"/>
              </a:solidFill>
            </a:ln>
          </p:spPr>
          <p:txBody>
            <a:bodyPr wrap="square" tIns="0" bIns="0" rtlCol="0">
              <a:spAutoFit/>
            </a:bodyPr>
            <a:lstStyle/>
            <a:p>
              <a:pPr algn="ctr"/>
              <a:r>
                <a:rPr lang="ja-JP" altLang="en-US" sz="2400" dirty="0" smtClean="0">
                  <a:solidFill>
                    <a:prstClr val="black"/>
                  </a:solidFill>
                </a:rPr>
                <a:t>業務包括発注</a:t>
              </a:r>
              <a:endParaRPr lang="ja-JP" altLang="en-US" sz="2400" dirty="0">
                <a:solidFill>
                  <a:prstClr val="black"/>
                </a:solidFill>
              </a:endParaRPr>
            </a:p>
          </p:txBody>
        </p:sp>
        <p:sp>
          <p:nvSpPr>
            <p:cNvPr id="14" name="テキスト ボックス 13"/>
            <p:cNvSpPr txBox="1"/>
            <p:nvPr/>
          </p:nvSpPr>
          <p:spPr>
            <a:xfrm>
              <a:off x="703592" y="1899757"/>
              <a:ext cx="2908049" cy="369332"/>
            </a:xfrm>
            <a:prstGeom prst="rect">
              <a:avLst/>
            </a:prstGeom>
            <a:solidFill>
              <a:schemeClr val="bg1"/>
            </a:solidFill>
            <a:ln>
              <a:solidFill>
                <a:schemeClr val="tx1"/>
              </a:solidFill>
            </a:ln>
          </p:spPr>
          <p:txBody>
            <a:bodyPr wrap="square" tIns="0" bIns="0" rtlCol="0">
              <a:spAutoFit/>
            </a:bodyPr>
            <a:lstStyle/>
            <a:p>
              <a:pPr algn="ctr"/>
              <a:r>
                <a:rPr lang="ja-JP" altLang="en-US" sz="2400" dirty="0" smtClean="0">
                  <a:solidFill>
                    <a:prstClr val="black"/>
                  </a:solidFill>
                </a:rPr>
                <a:t>業務分割発注</a:t>
              </a:r>
              <a:endParaRPr lang="ja-JP" altLang="en-US" sz="2400" dirty="0">
                <a:solidFill>
                  <a:prstClr val="black"/>
                </a:solidFill>
              </a:endParaRPr>
            </a:p>
          </p:txBody>
        </p:sp>
        <p:sp>
          <p:nvSpPr>
            <p:cNvPr id="15" name="テキスト ボックス 14"/>
            <p:cNvSpPr txBox="1"/>
            <p:nvPr/>
          </p:nvSpPr>
          <p:spPr>
            <a:xfrm>
              <a:off x="4450405" y="2283933"/>
              <a:ext cx="2906742" cy="369332"/>
            </a:xfrm>
            <a:prstGeom prst="rect">
              <a:avLst/>
            </a:prstGeom>
            <a:solidFill>
              <a:schemeClr val="bg1"/>
            </a:solidFill>
            <a:ln>
              <a:solidFill>
                <a:schemeClr val="tx1"/>
              </a:solidFill>
            </a:ln>
          </p:spPr>
          <p:txBody>
            <a:bodyPr wrap="square" tIns="0" bIns="0" rtlCol="0">
              <a:spAutoFit/>
            </a:bodyPr>
            <a:lstStyle/>
            <a:p>
              <a:pPr algn="ctr"/>
              <a:r>
                <a:rPr lang="ja-JP" altLang="en-US" sz="2400" dirty="0" smtClean="0">
                  <a:solidFill>
                    <a:prstClr val="black"/>
                  </a:solidFill>
                </a:rPr>
                <a:t>工区包括発注</a:t>
              </a:r>
              <a:endParaRPr lang="ja-JP" altLang="en-US" sz="2400" dirty="0">
                <a:solidFill>
                  <a:prstClr val="black"/>
                </a:solidFill>
              </a:endParaRPr>
            </a:p>
          </p:txBody>
        </p:sp>
        <p:sp>
          <p:nvSpPr>
            <p:cNvPr id="16" name="テキスト ボックス 15"/>
            <p:cNvSpPr txBox="1"/>
            <p:nvPr/>
          </p:nvSpPr>
          <p:spPr>
            <a:xfrm>
              <a:off x="703592" y="2649147"/>
              <a:ext cx="2908048" cy="369332"/>
            </a:xfrm>
            <a:prstGeom prst="rect">
              <a:avLst/>
            </a:prstGeom>
            <a:solidFill>
              <a:schemeClr val="bg1"/>
            </a:solidFill>
            <a:ln>
              <a:solidFill>
                <a:schemeClr val="tx1"/>
              </a:solidFill>
            </a:ln>
          </p:spPr>
          <p:txBody>
            <a:bodyPr wrap="square" tIns="0" bIns="0" rtlCol="0">
              <a:spAutoFit/>
            </a:bodyPr>
            <a:lstStyle/>
            <a:p>
              <a:pPr algn="ctr"/>
              <a:r>
                <a:rPr lang="ja-JP" altLang="en-US" sz="2400" dirty="0">
                  <a:solidFill>
                    <a:prstClr val="black"/>
                  </a:solidFill>
                </a:rPr>
                <a:t>単</a:t>
              </a:r>
              <a:r>
                <a:rPr lang="ja-JP" altLang="en-US" sz="2400" dirty="0" smtClean="0">
                  <a:solidFill>
                    <a:prstClr val="black"/>
                  </a:solidFill>
                </a:rPr>
                <a:t>年度発注</a:t>
              </a:r>
              <a:endParaRPr lang="ja-JP" altLang="en-US" sz="2400" dirty="0">
                <a:solidFill>
                  <a:prstClr val="black"/>
                </a:solidFill>
              </a:endParaRPr>
            </a:p>
          </p:txBody>
        </p:sp>
        <p:sp>
          <p:nvSpPr>
            <p:cNvPr id="17" name="テキスト ボックス 16"/>
            <p:cNvSpPr txBox="1"/>
            <p:nvPr/>
          </p:nvSpPr>
          <p:spPr>
            <a:xfrm>
              <a:off x="4450405" y="2662306"/>
              <a:ext cx="2906742" cy="369332"/>
            </a:xfrm>
            <a:prstGeom prst="rect">
              <a:avLst/>
            </a:prstGeom>
            <a:solidFill>
              <a:schemeClr val="bg1"/>
            </a:solidFill>
            <a:ln>
              <a:solidFill>
                <a:schemeClr val="tx1"/>
              </a:solidFill>
            </a:ln>
          </p:spPr>
          <p:txBody>
            <a:bodyPr wrap="square" tIns="0" bIns="0" rtlCol="0">
              <a:spAutoFit/>
            </a:bodyPr>
            <a:lstStyle/>
            <a:p>
              <a:pPr algn="ctr"/>
              <a:r>
                <a:rPr lang="ja-JP" altLang="en-US" sz="2400" dirty="0">
                  <a:solidFill>
                    <a:prstClr val="black"/>
                  </a:solidFill>
                </a:rPr>
                <a:t>複</a:t>
              </a:r>
              <a:r>
                <a:rPr lang="ja-JP" altLang="en-US" sz="2400" dirty="0" smtClean="0">
                  <a:solidFill>
                    <a:prstClr val="black"/>
                  </a:solidFill>
                </a:rPr>
                <a:t>数年発注</a:t>
              </a:r>
              <a:endParaRPr lang="ja-JP" altLang="en-US" sz="2400" dirty="0">
                <a:solidFill>
                  <a:prstClr val="black"/>
                </a:solidFill>
              </a:endParaRPr>
            </a:p>
          </p:txBody>
        </p:sp>
        <p:sp>
          <p:nvSpPr>
            <p:cNvPr id="18" name="右矢印 17"/>
            <p:cNvSpPr/>
            <p:nvPr/>
          </p:nvSpPr>
          <p:spPr>
            <a:xfrm>
              <a:off x="3680830" y="1971566"/>
              <a:ext cx="737900" cy="575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9" name="正方形/長方形 18"/>
          <p:cNvSpPr/>
          <p:nvPr/>
        </p:nvSpPr>
        <p:spPr>
          <a:xfrm>
            <a:off x="395536" y="620688"/>
            <a:ext cx="5665333" cy="523220"/>
          </a:xfrm>
          <a:prstGeom prst="rect">
            <a:avLst/>
          </a:prstGeom>
        </p:spPr>
        <p:txBody>
          <a:bodyPr wrap="none">
            <a:spAutoFit/>
          </a:bodyPr>
          <a:lstStyle/>
          <a:p>
            <a:r>
              <a:rPr lang="ja-JP" altLang="en-US" sz="2800" dirty="0">
                <a:solidFill>
                  <a:prstClr val="white"/>
                </a:solidFill>
                <a:latin typeface="Meiryo UI" pitchFamily="50" charset="-128"/>
                <a:ea typeface="Meiryo UI" pitchFamily="50" charset="-128"/>
                <a:cs typeface="Meiryo UI" pitchFamily="50" charset="-128"/>
              </a:rPr>
              <a:t>公共事業の従来方法と新方法の比較</a:t>
            </a:r>
            <a:endParaRPr lang="en-US" altLang="ja-JP" sz="2800" dirty="0">
              <a:solidFill>
                <a:prstClr val="white"/>
              </a:solidFill>
              <a:latin typeface="Meiryo UI" pitchFamily="50" charset="-128"/>
              <a:ea typeface="Meiryo UI" pitchFamily="50" charset="-128"/>
              <a:cs typeface="Meiryo UI" pitchFamily="50" charset="-128"/>
            </a:endParaRPr>
          </a:p>
        </p:txBody>
      </p:sp>
      <p:pic>
        <p:nvPicPr>
          <p:cNvPr id="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68" y="5373216"/>
            <a:ext cx="874190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768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124200" y="6483350"/>
            <a:ext cx="2895600" cy="365125"/>
          </a:xfrm>
        </p:spPr>
        <p:txBody>
          <a:bodyPr anchor="b"/>
          <a:lstStyle/>
          <a:p>
            <a:pPr>
              <a:defRPr/>
            </a:pPr>
            <a:r>
              <a:rPr lang="en-US" altLang="ja-JP" dirty="0" smtClean="0">
                <a:solidFill>
                  <a:prstClr val="black">
                    <a:tint val="75000"/>
                  </a:prstClr>
                </a:solidFill>
              </a:rPr>
              <a:t>S.MORICHI</a:t>
            </a:r>
            <a:endParaRPr lang="ja-JP" altLang="en-US" dirty="0">
              <a:solidFill>
                <a:prstClr val="black">
                  <a:tint val="75000"/>
                </a:prstClr>
              </a:solidFill>
            </a:endParaRPr>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2" y="44624"/>
            <a:ext cx="749222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467544" y="260647"/>
            <a:ext cx="2282997" cy="461665"/>
          </a:xfrm>
          <a:prstGeom prst="rect">
            <a:avLst/>
          </a:prstGeom>
        </p:spPr>
        <p:txBody>
          <a:bodyPr wrap="none">
            <a:spAutoFit/>
          </a:bodyPr>
          <a:lstStyle/>
          <a:p>
            <a:r>
              <a:rPr lang="ja-JP" altLang="en-US" sz="2400" dirty="0">
                <a:solidFill>
                  <a:prstClr val="white"/>
                </a:solidFill>
                <a:latin typeface="Meiryo UI" pitchFamily="50" charset="-128"/>
                <a:ea typeface="Meiryo UI" pitchFamily="50" charset="-128"/>
                <a:cs typeface="Meiryo UI" pitchFamily="50" charset="-128"/>
              </a:rPr>
              <a:t>包括業務の対象</a:t>
            </a:r>
            <a:endParaRPr lang="en-US" altLang="ja-JP" sz="2400" dirty="0">
              <a:solidFill>
                <a:prstClr val="white"/>
              </a:solidFill>
              <a:latin typeface="Meiryo UI" pitchFamily="50" charset="-128"/>
              <a:ea typeface="Meiryo UI" pitchFamily="50" charset="-128"/>
              <a:cs typeface="Meiryo UI" pitchFamily="50" charset="-128"/>
            </a:endParaRPr>
          </a:p>
        </p:txBody>
      </p:sp>
      <p:graphicFrame>
        <p:nvGraphicFramePr>
          <p:cNvPr id="22" name="オブジェクト 21"/>
          <p:cNvGraphicFramePr>
            <a:graphicFrameLocks noChangeAspect="1"/>
          </p:cNvGraphicFramePr>
          <p:nvPr>
            <p:extLst/>
          </p:nvPr>
        </p:nvGraphicFramePr>
        <p:xfrm>
          <a:off x="193675" y="3789040"/>
          <a:ext cx="8756650" cy="2664296"/>
        </p:xfrm>
        <a:graphic>
          <a:graphicData uri="http://schemas.openxmlformats.org/presentationml/2006/ole">
            <mc:AlternateContent xmlns:mc="http://schemas.openxmlformats.org/markup-compatibility/2006">
              <mc:Choice xmlns:v="urn:schemas-microsoft-com:vml" Requires="v">
                <p:oleObj spid="_x0000_s1057" name="ワークシート" r:id="rId5" imgW="8153400" imgH="2257425" progId="Excel.Sheet.12">
                  <p:embed/>
                </p:oleObj>
              </mc:Choice>
              <mc:Fallback>
                <p:oleObj name="ワークシート" r:id="rId5" imgW="8153400" imgH="2257425"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75" y="3789040"/>
                        <a:ext cx="8756650" cy="2664296"/>
                      </a:xfrm>
                      <a:prstGeom prst="rect">
                        <a:avLst/>
                      </a:prstGeom>
                      <a:solidFill>
                        <a:schemeClr val="bg1"/>
                      </a:solidFill>
                      <a:ln>
                        <a:noFill/>
                      </a:ln>
                    </p:spPr>
                  </p:pic>
                </p:oleObj>
              </mc:Fallback>
            </mc:AlternateContent>
          </a:graphicData>
        </a:graphic>
      </p:graphicFrame>
      <p:sp>
        <p:nvSpPr>
          <p:cNvPr id="23" name="スライド番号プレースホルダー 6"/>
          <p:cNvSpPr txBox="1">
            <a:spLocks/>
          </p:cNvSpPr>
          <p:nvPr/>
        </p:nvSpPr>
        <p:spPr>
          <a:xfrm>
            <a:off x="6902896"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prstClr val="white"/>
                </a:solidFill>
              </a:rPr>
              <a:pPr/>
              <a:t>34</a:t>
            </a:fld>
            <a:endParaRPr lang="ja-JP" altLang="en-US" sz="2000" dirty="0">
              <a:solidFill>
                <a:prstClr val="white"/>
              </a:solidFill>
            </a:endParaRPr>
          </a:p>
        </p:txBody>
      </p:sp>
    </p:spTree>
    <p:extLst>
      <p:ext uri="{BB962C8B-B14F-4D97-AF65-F5344CB8AC3E}">
        <p14:creationId xmlns:p14="http://schemas.microsoft.com/office/powerpoint/2010/main" val="352641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タイトル 1"/>
          <p:cNvSpPr txBox="1">
            <a:spLocks/>
          </p:cNvSpPr>
          <p:nvPr/>
        </p:nvSpPr>
        <p:spPr bwMode="auto">
          <a:xfrm>
            <a:off x="17" y="422"/>
            <a:ext cx="914398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ja-JP" altLang="en-US" sz="2200" kern="0" dirty="0" smtClean="0">
                <a:solidFill>
                  <a:srgbClr val="4087C8"/>
                </a:solidFill>
                <a:latin typeface="HGP創英角ｺﾞｼｯｸUB"/>
                <a:ea typeface="HGP創英角ｺﾞｼｯｸUB"/>
              </a:rPr>
              <a:t>道路維持管理事業の新しい契約形態</a:t>
            </a:r>
            <a:endParaRPr lang="ja-JP" altLang="en-US" sz="2200" kern="0" dirty="0">
              <a:solidFill>
                <a:srgbClr val="4087C8"/>
              </a:solidFill>
              <a:latin typeface="HGP創英角ｺﾞｼｯｸUB"/>
              <a:ea typeface="HGP創英角ｺﾞｼｯｸUB"/>
            </a:endParaRPr>
          </a:p>
        </p:txBody>
      </p:sp>
      <p:sp>
        <p:nvSpPr>
          <p:cNvPr id="7" name="テキスト ボックス 6"/>
          <p:cNvSpPr txBox="1">
            <a:spLocks noChangeArrowheads="1"/>
          </p:cNvSpPr>
          <p:nvPr/>
        </p:nvSpPr>
        <p:spPr bwMode="auto">
          <a:xfrm>
            <a:off x="467544" y="6453336"/>
            <a:ext cx="9433048" cy="369332"/>
          </a:xfrm>
          <a:prstGeom prst="rect">
            <a:avLst/>
          </a:prstGeom>
          <a:noFill/>
          <a:ln w="9525">
            <a:noFill/>
            <a:miter lim="800000"/>
            <a:headEnd/>
            <a:tailEnd/>
          </a:ln>
        </p:spPr>
        <p:txBody>
          <a:bodyPr wrap="square">
            <a:spAutoFit/>
          </a:bodyPr>
          <a:lstStyle/>
          <a:p>
            <a:pPr>
              <a:defRPr/>
            </a:pPr>
            <a:r>
              <a:rPr kumimoji="0" lang="ja-JP" altLang="en-US" kern="0" dirty="0" smtClean="0">
                <a:solidFill>
                  <a:srgbClr val="0066FF"/>
                </a:solidFill>
                <a:latin typeface="ＭＳ Ｐゴシック" pitchFamily="50" charset="-128"/>
              </a:rPr>
              <a:t>青地：国道（直轄）</a:t>
            </a:r>
            <a:r>
              <a:rPr kumimoji="0" lang="ja-JP" altLang="en-US" kern="0" dirty="0" smtClean="0">
                <a:solidFill>
                  <a:sysClr val="windowText" lastClr="000000"/>
                </a:solidFill>
                <a:latin typeface="ＭＳ Ｐゴシック" pitchFamily="50" charset="-128"/>
              </a:rPr>
              <a:t>、　</a:t>
            </a:r>
            <a:r>
              <a:rPr kumimoji="0" lang="ja-JP" altLang="en-US" kern="0" dirty="0" smtClean="0">
                <a:solidFill>
                  <a:srgbClr val="FF0000"/>
                </a:solidFill>
                <a:latin typeface="ＭＳ Ｐゴシック" pitchFamily="50" charset="-128"/>
              </a:rPr>
              <a:t>赤字：高速会社、公社、　　</a:t>
            </a:r>
            <a:r>
              <a:rPr kumimoji="0" lang="ja-JP" altLang="en-US" kern="0" dirty="0">
                <a:solidFill>
                  <a:sysClr val="windowText" lastClr="000000"/>
                </a:solidFill>
                <a:latin typeface="ＭＳ Ｐゴシック" pitchFamily="50" charset="-128"/>
              </a:rPr>
              <a:t>黒</a:t>
            </a:r>
            <a:r>
              <a:rPr kumimoji="0" lang="ja-JP" altLang="en-US" kern="0" dirty="0">
                <a:solidFill>
                  <a:prstClr val="black"/>
                </a:solidFill>
                <a:latin typeface="ＭＳ Ｐゴシック" pitchFamily="50" charset="-128"/>
              </a:rPr>
              <a:t>字：民営道路</a:t>
            </a:r>
            <a:r>
              <a:rPr kumimoji="0" lang="ja-JP" altLang="en-US" kern="0" dirty="0">
                <a:solidFill>
                  <a:sysClr val="windowText" lastClr="000000"/>
                </a:solidFill>
                <a:latin typeface="ＭＳ Ｐゴシック" pitchFamily="50" charset="-128"/>
              </a:rPr>
              <a:t>　</a:t>
            </a:r>
            <a:endParaRPr kumimoji="0" lang="en-US" altLang="ja-JP" kern="0" dirty="0" smtClean="0">
              <a:solidFill>
                <a:srgbClr val="FF0000"/>
              </a:solidFill>
              <a:latin typeface="ＭＳ Ｐゴシック" pitchFamily="50" charset="-128"/>
            </a:endParaRPr>
          </a:p>
        </p:txBody>
      </p:sp>
      <p:sp>
        <p:nvSpPr>
          <p:cNvPr id="11" name="テキスト ボックス 10"/>
          <p:cNvSpPr txBox="1"/>
          <p:nvPr/>
        </p:nvSpPr>
        <p:spPr>
          <a:xfrm>
            <a:off x="5145575" y="476673"/>
            <a:ext cx="3836519" cy="5976663"/>
          </a:xfrm>
          <a:prstGeom prst="rect">
            <a:avLst/>
          </a:prstGeom>
          <a:solidFill>
            <a:schemeClr val="accent4">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oAutofit/>
          </a:bodyPr>
          <a:lstStyle/>
          <a:p>
            <a:pPr algn="r"/>
            <a:r>
              <a:rPr lang="ja-JP" altLang="en-US" sz="2000" b="1" dirty="0" smtClean="0">
                <a:solidFill>
                  <a:srgbClr val="0070C0"/>
                </a:solidFill>
              </a:rPr>
              <a:t>単年度</a:t>
            </a:r>
            <a:r>
              <a:rPr lang="ja-JP" altLang="en-US" sz="2000" dirty="0" smtClean="0">
                <a:solidFill>
                  <a:prstClr val="black"/>
                </a:solidFill>
              </a:rPr>
              <a:t>契約</a:t>
            </a:r>
            <a:endParaRPr lang="en-US" altLang="ja-JP" sz="2000" dirty="0" smtClean="0">
              <a:solidFill>
                <a:prstClr val="black"/>
              </a:solidFill>
            </a:endParaRPr>
          </a:p>
          <a:p>
            <a:pPr algn="r"/>
            <a:endParaRPr lang="en-US" altLang="ja-JP" sz="700" dirty="0" smtClean="0">
              <a:solidFill>
                <a:prstClr val="black"/>
              </a:solidFill>
            </a:endParaRPr>
          </a:p>
          <a:p>
            <a:pPr algn="r"/>
            <a:endParaRPr lang="en-US" altLang="ja-JP" sz="700" dirty="0">
              <a:solidFill>
                <a:prstClr val="black"/>
              </a:solidFill>
            </a:endParaRPr>
          </a:p>
          <a:p>
            <a:pPr algn="r"/>
            <a:endParaRPr lang="en-US" altLang="ja-JP" sz="700" dirty="0" smtClean="0">
              <a:solidFill>
                <a:prstClr val="black"/>
              </a:solidFill>
            </a:endParaRPr>
          </a:p>
          <a:p>
            <a:pPr algn="r"/>
            <a:endParaRPr lang="en-US" altLang="ja-JP" sz="700" dirty="0">
              <a:solidFill>
                <a:prstClr val="black"/>
              </a:solidFill>
            </a:endParaRPr>
          </a:p>
          <a:p>
            <a:pPr algn="r"/>
            <a:endParaRPr lang="en-US" altLang="ja-JP" sz="700" dirty="0" smtClean="0">
              <a:solidFill>
                <a:prstClr val="black"/>
              </a:solidFill>
            </a:endParaRPr>
          </a:p>
          <a:p>
            <a:pPr algn="r"/>
            <a:endParaRPr lang="en-US" altLang="ja-JP" sz="700" dirty="0">
              <a:solidFill>
                <a:prstClr val="black"/>
              </a:solidFill>
            </a:endParaRPr>
          </a:p>
          <a:p>
            <a:pPr algn="r"/>
            <a:endParaRPr lang="en-US" altLang="ja-JP" sz="700" dirty="0" smtClean="0">
              <a:solidFill>
                <a:prstClr val="black"/>
              </a:solidFill>
            </a:endParaRPr>
          </a:p>
          <a:p>
            <a:pPr algn="r"/>
            <a:endParaRPr lang="en-US" altLang="ja-JP" sz="700" dirty="0">
              <a:solidFill>
                <a:prstClr val="black"/>
              </a:solidFill>
            </a:endParaRPr>
          </a:p>
          <a:p>
            <a:pPr algn="r"/>
            <a:endParaRPr lang="en-US" altLang="ja-JP" sz="700" dirty="0" smtClean="0">
              <a:solidFill>
                <a:prstClr val="black"/>
              </a:solidFill>
            </a:endParaRPr>
          </a:p>
          <a:p>
            <a:pPr algn="r"/>
            <a:endParaRPr lang="en-US" altLang="ja-JP" sz="700" dirty="0">
              <a:solidFill>
                <a:prstClr val="black"/>
              </a:solidFill>
            </a:endParaRPr>
          </a:p>
          <a:p>
            <a:pPr algn="r"/>
            <a:endParaRPr lang="en-US" altLang="ja-JP" sz="700" dirty="0" smtClean="0">
              <a:solidFill>
                <a:prstClr val="black"/>
              </a:solidFill>
            </a:endParaRPr>
          </a:p>
          <a:p>
            <a:pPr algn="r"/>
            <a:endParaRPr lang="en-US" altLang="ja-JP" sz="700" dirty="0">
              <a:solidFill>
                <a:prstClr val="black"/>
              </a:solidFill>
            </a:endParaRPr>
          </a:p>
          <a:p>
            <a:pPr algn="r"/>
            <a:endParaRPr lang="en-US" altLang="ja-JP" sz="700" dirty="0" smtClean="0">
              <a:solidFill>
                <a:prstClr val="black"/>
              </a:solidFill>
            </a:endParaRPr>
          </a:p>
          <a:p>
            <a:pPr algn="r"/>
            <a:endParaRPr lang="en-US" altLang="ja-JP" sz="700" dirty="0">
              <a:solidFill>
                <a:prstClr val="black"/>
              </a:solidFill>
            </a:endParaRPr>
          </a:p>
          <a:p>
            <a:pPr algn="r"/>
            <a:endParaRPr lang="en-US" altLang="ja-JP" sz="700" dirty="0" smtClean="0">
              <a:solidFill>
                <a:prstClr val="black"/>
              </a:solidFill>
            </a:endParaRPr>
          </a:p>
          <a:p>
            <a:pPr algn="r"/>
            <a:endParaRPr lang="en-US" altLang="ja-JP" sz="700" dirty="0">
              <a:solidFill>
                <a:prstClr val="black"/>
              </a:solidFill>
            </a:endParaRPr>
          </a:p>
          <a:p>
            <a:pPr algn="r"/>
            <a:endParaRPr lang="en-US" altLang="ja-JP" sz="700" dirty="0" smtClean="0">
              <a:solidFill>
                <a:prstClr val="black"/>
              </a:solidFill>
            </a:endParaRPr>
          </a:p>
          <a:p>
            <a:pPr algn="r"/>
            <a:endParaRPr lang="en-US" altLang="ja-JP" dirty="0">
              <a:solidFill>
                <a:srgbClr val="FF0000"/>
              </a:solidFill>
            </a:endParaRPr>
          </a:p>
          <a:p>
            <a:pPr algn="r"/>
            <a:endParaRPr lang="en-US" altLang="ja-JP" dirty="0" smtClean="0">
              <a:solidFill>
                <a:srgbClr val="FF0000"/>
              </a:solidFill>
            </a:endParaRPr>
          </a:p>
          <a:p>
            <a:pPr algn="r"/>
            <a:endParaRPr lang="en-US" altLang="ja-JP" dirty="0">
              <a:solidFill>
                <a:srgbClr val="FF0000"/>
              </a:solidFill>
            </a:endParaRPr>
          </a:p>
          <a:p>
            <a:pPr algn="r"/>
            <a:endParaRPr lang="en-US" altLang="ja-JP" dirty="0" smtClean="0">
              <a:solidFill>
                <a:srgbClr val="FF0000"/>
              </a:solidFill>
            </a:endParaRPr>
          </a:p>
          <a:p>
            <a:pPr algn="r"/>
            <a:endParaRPr lang="en-US" altLang="ja-JP" dirty="0">
              <a:solidFill>
                <a:srgbClr val="FF0000"/>
              </a:solidFill>
            </a:endParaRPr>
          </a:p>
          <a:p>
            <a:pPr algn="r"/>
            <a:endParaRPr lang="en-US" altLang="ja-JP" dirty="0" smtClean="0">
              <a:solidFill>
                <a:srgbClr val="FF0000"/>
              </a:solidFill>
            </a:endParaRPr>
          </a:p>
          <a:p>
            <a:pPr algn="r"/>
            <a:endParaRPr lang="en-US" altLang="ja-JP" dirty="0" smtClean="0">
              <a:solidFill>
                <a:srgbClr val="FF0000"/>
              </a:solidFill>
            </a:endParaRPr>
          </a:p>
          <a:p>
            <a:endParaRPr lang="en-US" altLang="ja-JP" dirty="0" smtClean="0">
              <a:solidFill>
                <a:srgbClr val="FF0000"/>
              </a:solidFill>
            </a:endParaRPr>
          </a:p>
          <a:p>
            <a:endParaRPr lang="en-US" altLang="ja-JP" dirty="0">
              <a:solidFill>
                <a:prstClr val="white"/>
              </a:solidFill>
            </a:endParaRPr>
          </a:p>
          <a:p>
            <a:endParaRPr lang="en-US" altLang="ja-JP" dirty="0" smtClean="0">
              <a:solidFill>
                <a:prstClr val="white"/>
              </a:solidFill>
            </a:endParaRPr>
          </a:p>
          <a:p>
            <a:endParaRPr lang="en-US" altLang="ja-JP" dirty="0" smtClean="0">
              <a:solidFill>
                <a:prstClr val="white"/>
              </a:solidFill>
            </a:endParaRPr>
          </a:p>
          <a:p>
            <a:endParaRPr lang="en-US" altLang="ja-JP" dirty="0">
              <a:solidFill>
                <a:prstClr val="white"/>
              </a:solidFill>
            </a:endParaRPr>
          </a:p>
          <a:p>
            <a:endParaRPr lang="en-US" altLang="ja-JP" dirty="0" smtClean="0">
              <a:solidFill>
                <a:prstClr val="white"/>
              </a:solidFill>
            </a:endParaRPr>
          </a:p>
          <a:p>
            <a:endParaRPr lang="ja-JP" altLang="en-US" sz="600" dirty="0">
              <a:solidFill>
                <a:prstClr val="white"/>
              </a:solidFill>
            </a:endParaRPr>
          </a:p>
        </p:txBody>
      </p:sp>
      <p:sp>
        <p:nvSpPr>
          <p:cNvPr id="12" name="テキスト ボックス 11"/>
          <p:cNvSpPr txBox="1"/>
          <p:nvPr/>
        </p:nvSpPr>
        <p:spPr>
          <a:xfrm>
            <a:off x="330925" y="476672"/>
            <a:ext cx="4778166" cy="5976664"/>
          </a:xfrm>
          <a:prstGeom prst="rect">
            <a:avLst/>
          </a:prstGeom>
          <a:solidFill>
            <a:srgbClr val="FFFF99"/>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oAutofit/>
          </a:bodyPr>
          <a:lstStyle/>
          <a:p>
            <a:r>
              <a:rPr lang="ja-JP" altLang="en-US" sz="2000" b="1" dirty="0" smtClean="0">
                <a:solidFill>
                  <a:srgbClr val="0070C0"/>
                </a:solidFill>
              </a:rPr>
              <a:t>複数年</a:t>
            </a:r>
            <a:r>
              <a:rPr lang="ja-JP" altLang="en-US" sz="2000" dirty="0" smtClean="0">
                <a:solidFill>
                  <a:prstClr val="black"/>
                </a:solidFill>
              </a:rPr>
              <a:t>契約</a:t>
            </a:r>
            <a:endParaRPr lang="en-US" altLang="ja-JP" sz="2000" dirty="0" smtClean="0">
              <a:solidFill>
                <a:prstClr val="black"/>
              </a:solidFill>
            </a:endParaRPr>
          </a:p>
          <a:p>
            <a:endParaRPr lang="en-US" altLang="ja-JP" sz="2000" dirty="0" smtClean="0">
              <a:solidFill>
                <a:prstClr val="black"/>
              </a:solidFill>
            </a:endParaRPr>
          </a:p>
          <a:p>
            <a:endParaRPr lang="en-US" altLang="ja-JP" sz="2000" dirty="0">
              <a:solidFill>
                <a:prstClr val="black"/>
              </a:solidFill>
            </a:endParaRPr>
          </a:p>
          <a:p>
            <a:endParaRPr lang="en-US" altLang="ja-JP" sz="2000" dirty="0" smtClean="0">
              <a:solidFill>
                <a:prstClr val="black"/>
              </a:solidFill>
            </a:endParaRPr>
          </a:p>
          <a:p>
            <a:endParaRPr lang="en-US" altLang="ja-JP" sz="2000" dirty="0">
              <a:solidFill>
                <a:prstClr val="black"/>
              </a:solidFill>
            </a:endParaRPr>
          </a:p>
          <a:p>
            <a:endParaRPr lang="en-US" altLang="ja-JP" sz="2000" dirty="0" smtClean="0">
              <a:solidFill>
                <a:prstClr val="black"/>
              </a:solidFill>
            </a:endParaRPr>
          </a:p>
          <a:p>
            <a:endParaRPr lang="en-US" altLang="ja-JP" sz="2000" dirty="0" smtClean="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smtClean="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ja-JP" altLang="en-US" dirty="0">
              <a:solidFill>
                <a:prstClr val="black"/>
              </a:solidFill>
            </a:endParaRPr>
          </a:p>
        </p:txBody>
      </p:sp>
      <p:sp>
        <p:nvSpPr>
          <p:cNvPr id="13" name="テキスト ボックス 12"/>
          <p:cNvSpPr txBox="1"/>
          <p:nvPr/>
        </p:nvSpPr>
        <p:spPr>
          <a:xfrm>
            <a:off x="579793" y="861300"/>
            <a:ext cx="8294798" cy="2554545"/>
          </a:xfrm>
          <a:prstGeom prst="rect">
            <a:avLst/>
          </a:prstGeom>
          <a:solidFill>
            <a:srgbClr val="FFC000">
              <a:alpha val="70000"/>
            </a:srgb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ja-JP" altLang="en-US" sz="2000" b="1" dirty="0" smtClean="0">
                <a:solidFill>
                  <a:srgbClr val="00B050"/>
                </a:solidFill>
              </a:rPr>
              <a:t>包括</a:t>
            </a:r>
            <a:r>
              <a:rPr lang="ja-JP" altLang="en-US" sz="2000" dirty="0" smtClean="0">
                <a:solidFill>
                  <a:prstClr val="black"/>
                </a:solidFill>
              </a:rPr>
              <a:t>契約</a:t>
            </a:r>
            <a:endParaRPr lang="en-US" altLang="ja-JP" sz="2000" dirty="0" smtClean="0">
              <a:solidFill>
                <a:prstClr val="black"/>
              </a:solidFill>
            </a:endParaRPr>
          </a:p>
          <a:p>
            <a:endParaRPr lang="en-US" altLang="ja-JP" sz="2000" dirty="0" smtClean="0">
              <a:solidFill>
                <a:prstClr val="black"/>
              </a:solidFill>
            </a:endParaRPr>
          </a:p>
          <a:p>
            <a:endParaRPr lang="en-US" altLang="ja-JP" sz="2000" dirty="0" smtClean="0">
              <a:solidFill>
                <a:prstClr val="black"/>
              </a:solidFill>
            </a:endParaRPr>
          </a:p>
          <a:p>
            <a:endParaRPr lang="en-US" altLang="ja-JP" sz="2000" dirty="0" smtClean="0">
              <a:solidFill>
                <a:prstClr val="black"/>
              </a:solidFill>
            </a:endParaRPr>
          </a:p>
          <a:p>
            <a:endParaRPr lang="en-US" altLang="ja-JP" sz="2000" dirty="0" smtClean="0">
              <a:solidFill>
                <a:prstClr val="black"/>
              </a:solidFill>
            </a:endParaRPr>
          </a:p>
          <a:p>
            <a:endParaRPr lang="en-US" altLang="ja-JP" sz="2000" dirty="0">
              <a:solidFill>
                <a:prstClr val="black"/>
              </a:solidFill>
            </a:endParaRPr>
          </a:p>
          <a:p>
            <a:endParaRPr lang="en-US" altLang="ja-JP" sz="2000" dirty="0" smtClean="0">
              <a:solidFill>
                <a:prstClr val="black"/>
              </a:solidFill>
            </a:endParaRPr>
          </a:p>
          <a:p>
            <a:endParaRPr lang="en-US" altLang="ja-JP" sz="2000" dirty="0">
              <a:solidFill>
                <a:prstClr val="black"/>
              </a:solidFill>
            </a:endParaRPr>
          </a:p>
        </p:txBody>
      </p:sp>
      <p:sp>
        <p:nvSpPr>
          <p:cNvPr id="14" name="テキスト ボックス 13"/>
          <p:cNvSpPr txBox="1"/>
          <p:nvPr/>
        </p:nvSpPr>
        <p:spPr>
          <a:xfrm>
            <a:off x="6079191" y="2148087"/>
            <a:ext cx="110799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dirty="0" smtClean="0">
                <a:solidFill>
                  <a:prstClr val="black"/>
                </a:solidFill>
              </a:rPr>
              <a:t>箱根新道</a:t>
            </a:r>
            <a:endParaRPr lang="en-US" altLang="ja-JP" dirty="0" smtClean="0">
              <a:solidFill>
                <a:prstClr val="black"/>
              </a:solidFill>
            </a:endParaRPr>
          </a:p>
        </p:txBody>
      </p:sp>
      <p:sp>
        <p:nvSpPr>
          <p:cNvPr id="15" name="テキスト ボックス 14"/>
          <p:cNvSpPr txBox="1"/>
          <p:nvPr/>
        </p:nvSpPr>
        <p:spPr>
          <a:xfrm>
            <a:off x="714611" y="1259468"/>
            <a:ext cx="23807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prstClr val="black"/>
                </a:solidFill>
              </a:rPr>
              <a:t>芦ノ湖スカイライン</a:t>
            </a:r>
            <a:endParaRPr lang="en-US" altLang="ja-JP" dirty="0" smtClean="0">
              <a:solidFill>
                <a:prstClr val="black"/>
              </a:solidFill>
            </a:endParaRPr>
          </a:p>
        </p:txBody>
      </p:sp>
      <p:sp>
        <p:nvSpPr>
          <p:cNvPr id="16" name="テキスト ボックス 15"/>
          <p:cNvSpPr txBox="1"/>
          <p:nvPr/>
        </p:nvSpPr>
        <p:spPr>
          <a:xfrm>
            <a:off x="716252" y="2145919"/>
            <a:ext cx="237757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dirty="0">
                <a:solidFill>
                  <a:srgbClr val="0066FF"/>
                </a:solidFill>
              </a:rPr>
              <a:t>大宮国道</a:t>
            </a:r>
            <a:r>
              <a:rPr lang="ja-JP" altLang="en-US" dirty="0" smtClean="0">
                <a:solidFill>
                  <a:srgbClr val="0066FF"/>
                </a:solidFill>
              </a:rPr>
              <a:t>：性能規定型</a:t>
            </a:r>
            <a:endParaRPr lang="en-US" altLang="ja-JP" dirty="0" smtClean="0">
              <a:solidFill>
                <a:srgbClr val="0066FF"/>
              </a:solidFill>
            </a:endParaRPr>
          </a:p>
        </p:txBody>
      </p:sp>
      <p:sp>
        <p:nvSpPr>
          <p:cNvPr id="17" name="テキスト ボックス 16"/>
          <p:cNvSpPr txBox="1"/>
          <p:nvPr/>
        </p:nvSpPr>
        <p:spPr>
          <a:xfrm>
            <a:off x="579793" y="3465004"/>
            <a:ext cx="8294798" cy="2844316"/>
          </a:xfrm>
          <a:prstGeom prst="rect">
            <a:avLst/>
          </a:prstGeom>
          <a:solidFill>
            <a:srgbClr val="FFFF00">
              <a:alpha val="50000"/>
            </a:srgb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oAutofit/>
          </a:bodyPr>
          <a:lstStyle/>
          <a:p>
            <a:r>
              <a:rPr lang="ja-JP" altLang="en-US" sz="2000" b="1" dirty="0" smtClean="0">
                <a:solidFill>
                  <a:srgbClr val="00B050"/>
                </a:solidFill>
              </a:rPr>
              <a:t>特定工種</a:t>
            </a:r>
            <a:r>
              <a:rPr lang="ja-JP" altLang="en-US" sz="2000" dirty="0" smtClean="0">
                <a:solidFill>
                  <a:prstClr val="black"/>
                </a:solidFill>
              </a:rPr>
              <a:t>契約</a:t>
            </a:r>
            <a:endParaRPr lang="en-US" altLang="ja-JP" sz="2000" dirty="0" smtClean="0">
              <a:solidFill>
                <a:prstClr val="black"/>
              </a:solidFill>
            </a:endParaRPr>
          </a:p>
          <a:p>
            <a:endParaRPr lang="en-US" altLang="ja-JP" sz="2000" dirty="0" smtClean="0">
              <a:solidFill>
                <a:prstClr val="black"/>
              </a:solidFill>
            </a:endParaRPr>
          </a:p>
          <a:p>
            <a:endParaRPr lang="en-US" altLang="ja-JP" sz="2000" dirty="0" smtClean="0">
              <a:solidFill>
                <a:prstClr val="black"/>
              </a:solidFill>
            </a:endParaRPr>
          </a:p>
          <a:p>
            <a:endParaRPr lang="en-US" altLang="ja-JP" sz="2000" dirty="0" smtClean="0">
              <a:solidFill>
                <a:prstClr val="black"/>
              </a:solidFill>
            </a:endParaRPr>
          </a:p>
          <a:p>
            <a:endParaRPr lang="ja-JP" altLang="en-US" sz="2000" dirty="0">
              <a:solidFill>
                <a:prstClr val="black"/>
              </a:solidFill>
            </a:endParaRPr>
          </a:p>
        </p:txBody>
      </p:sp>
      <p:sp>
        <p:nvSpPr>
          <p:cNvPr id="19" name="テキスト ボックス 18"/>
          <p:cNvSpPr txBox="1"/>
          <p:nvPr/>
        </p:nvSpPr>
        <p:spPr>
          <a:xfrm>
            <a:off x="6965511" y="5436513"/>
            <a:ext cx="142291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dirty="0" smtClean="0">
                <a:solidFill>
                  <a:prstClr val="black"/>
                </a:solidFill>
              </a:rPr>
              <a:t>TOYOTIRES</a:t>
            </a:r>
          </a:p>
          <a:p>
            <a:pPr algn="ctr"/>
            <a:r>
              <a:rPr lang="ja-JP" altLang="en-US" sz="1600" dirty="0" smtClean="0">
                <a:solidFill>
                  <a:prstClr val="black"/>
                </a:solidFill>
              </a:rPr>
              <a:t>ﾀｰﾝﾊﾟｲｸ</a:t>
            </a:r>
            <a:endParaRPr lang="en-US" altLang="ja-JP" sz="1600" dirty="0" smtClean="0">
              <a:solidFill>
                <a:prstClr val="black"/>
              </a:solidFill>
            </a:endParaRPr>
          </a:p>
        </p:txBody>
      </p:sp>
      <p:sp>
        <p:nvSpPr>
          <p:cNvPr id="20" name="正方形/長方形 19"/>
          <p:cNvSpPr/>
          <p:nvPr/>
        </p:nvSpPr>
        <p:spPr>
          <a:xfrm>
            <a:off x="5294529" y="1259468"/>
            <a:ext cx="331236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smtClean="0">
                <a:solidFill>
                  <a:srgbClr val="FF0000"/>
                </a:solidFill>
              </a:rPr>
              <a:t>日本海沿岸東北自動車道</a:t>
            </a:r>
            <a:endParaRPr lang="ja-JP" altLang="en-US" dirty="0">
              <a:solidFill>
                <a:srgbClr val="FF0000"/>
              </a:solidFill>
            </a:endParaRPr>
          </a:p>
        </p:txBody>
      </p:sp>
      <p:sp>
        <p:nvSpPr>
          <p:cNvPr id="21" name="テキスト ボックス 20"/>
          <p:cNvSpPr txBox="1"/>
          <p:nvPr/>
        </p:nvSpPr>
        <p:spPr>
          <a:xfrm>
            <a:off x="712143" y="1717642"/>
            <a:ext cx="78947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srgbClr val="FF0000"/>
                </a:solidFill>
              </a:rPr>
              <a:t>第二阪奈有料道路（奈良県道路公社）</a:t>
            </a:r>
            <a:endParaRPr lang="ja-JP" altLang="en-US" dirty="0">
              <a:solidFill>
                <a:srgbClr val="FF0000"/>
              </a:solidFill>
            </a:endParaRPr>
          </a:p>
        </p:txBody>
      </p:sp>
      <p:sp>
        <p:nvSpPr>
          <p:cNvPr id="23" name="正方形/長方形 22"/>
          <p:cNvSpPr/>
          <p:nvPr/>
        </p:nvSpPr>
        <p:spPr>
          <a:xfrm>
            <a:off x="750599" y="3980369"/>
            <a:ext cx="259726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a:solidFill>
                  <a:srgbClr val="4133C8"/>
                </a:solidFill>
              </a:rPr>
              <a:t>高山国道</a:t>
            </a:r>
            <a:r>
              <a:rPr lang="ja-JP" altLang="en-US" dirty="0" smtClean="0">
                <a:solidFill>
                  <a:srgbClr val="4133C8"/>
                </a:solidFill>
              </a:rPr>
              <a:t>：性能規定型</a:t>
            </a:r>
            <a:endParaRPr lang="en-US" altLang="ja-JP" dirty="0" smtClean="0">
              <a:solidFill>
                <a:srgbClr val="4133C8"/>
              </a:solidFill>
            </a:endParaRPr>
          </a:p>
        </p:txBody>
      </p:sp>
      <p:sp>
        <p:nvSpPr>
          <p:cNvPr id="24" name="テキスト ボックス 23"/>
          <p:cNvSpPr txBox="1"/>
          <p:nvPr/>
        </p:nvSpPr>
        <p:spPr>
          <a:xfrm>
            <a:off x="702618" y="2572177"/>
            <a:ext cx="23807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srgbClr val="4133C8"/>
                </a:solidFill>
              </a:rPr>
              <a:t>岡山他：性能規定型</a:t>
            </a:r>
            <a:endParaRPr lang="en-US" altLang="ja-JP" dirty="0" smtClean="0">
              <a:solidFill>
                <a:srgbClr val="4133C8"/>
              </a:solidFill>
            </a:endParaRPr>
          </a:p>
        </p:txBody>
      </p:sp>
      <p:sp>
        <p:nvSpPr>
          <p:cNvPr id="26" name="テキスト ボックス 25"/>
          <p:cNvSpPr txBox="1"/>
          <p:nvPr/>
        </p:nvSpPr>
        <p:spPr>
          <a:xfrm>
            <a:off x="682967" y="4927429"/>
            <a:ext cx="6049273" cy="1309883"/>
          </a:xfrm>
          <a:prstGeom prst="rect">
            <a:avLst/>
          </a:prstGeom>
          <a:solidFill>
            <a:srgbClr val="FFCCFF">
              <a:alpha val="50000"/>
            </a:srgb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oAutofit/>
          </a:bodyPr>
          <a:lstStyle/>
          <a:p>
            <a:r>
              <a:rPr lang="ja-JP" altLang="en-US" sz="2000" b="1" dirty="0" smtClean="0">
                <a:solidFill>
                  <a:srgbClr val="FF0000"/>
                </a:solidFill>
              </a:rPr>
              <a:t>新設工事付</a:t>
            </a:r>
            <a:r>
              <a:rPr lang="ja-JP" altLang="en-US" sz="2000" dirty="0" smtClean="0">
                <a:solidFill>
                  <a:prstClr val="black"/>
                </a:solidFill>
              </a:rPr>
              <a:t>の契約</a:t>
            </a:r>
            <a:endParaRPr lang="en-US" altLang="ja-JP" sz="2000" dirty="0" smtClean="0">
              <a:solidFill>
                <a:prstClr val="black"/>
              </a:solidFill>
            </a:endParaRPr>
          </a:p>
          <a:p>
            <a:endParaRPr lang="en-US" altLang="ja-JP" sz="2000" dirty="0" smtClean="0">
              <a:solidFill>
                <a:prstClr val="black"/>
              </a:solidFill>
            </a:endParaRPr>
          </a:p>
          <a:p>
            <a:endParaRPr lang="ja-JP" altLang="en-US" sz="2000" dirty="0">
              <a:solidFill>
                <a:prstClr val="black"/>
              </a:solidFill>
            </a:endParaRPr>
          </a:p>
        </p:txBody>
      </p:sp>
      <p:sp>
        <p:nvSpPr>
          <p:cNvPr id="25" name="正方形/長方形 24"/>
          <p:cNvSpPr/>
          <p:nvPr/>
        </p:nvSpPr>
        <p:spPr>
          <a:xfrm>
            <a:off x="755576" y="5359477"/>
            <a:ext cx="259726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smtClean="0">
                <a:solidFill>
                  <a:srgbClr val="4133C8"/>
                </a:solidFill>
              </a:rPr>
              <a:t>姫路鳥取線：性能保証付</a:t>
            </a:r>
            <a:endParaRPr lang="en-US" altLang="ja-JP" dirty="0" smtClean="0">
              <a:solidFill>
                <a:srgbClr val="4133C8"/>
              </a:solidFill>
            </a:endParaRPr>
          </a:p>
        </p:txBody>
      </p:sp>
      <p:sp>
        <p:nvSpPr>
          <p:cNvPr id="28" name="正方形/長方形 27"/>
          <p:cNvSpPr/>
          <p:nvPr/>
        </p:nvSpPr>
        <p:spPr>
          <a:xfrm>
            <a:off x="6074214" y="2991619"/>
            <a:ext cx="259726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smtClean="0">
                <a:solidFill>
                  <a:srgbClr val="4133C8"/>
                </a:solidFill>
              </a:rPr>
              <a:t>兵庫国道：性能規定型</a:t>
            </a:r>
            <a:endParaRPr lang="en-US" altLang="ja-JP" dirty="0" smtClean="0">
              <a:solidFill>
                <a:srgbClr val="4133C8"/>
              </a:solidFill>
            </a:endParaRPr>
          </a:p>
        </p:txBody>
      </p:sp>
      <p:sp>
        <p:nvSpPr>
          <p:cNvPr id="29" name="正方形/長方形 28"/>
          <p:cNvSpPr/>
          <p:nvPr/>
        </p:nvSpPr>
        <p:spPr>
          <a:xfrm>
            <a:off x="755576" y="5795972"/>
            <a:ext cx="259726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smtClean="0">
                <a:solidFill>
                  <a:srgbClr val="4133C8"/>
                </a:solidFill>
              </a:rPr>
              <a:t>豊見城：性能保証付</a:t>
            </a:r>
            <a:endParaRPr lang="en-US" altLang="ja-JP" dirty="0" smtClean="0">
              <a:solidFill>
                <a:srgbClr val="4133C8"/>
              </a:solidFill>
            </a:endParaRPr>
          </a:p>
        </p:txBody>
      </p:sp>
      <p:sp>
        <p:nvSpPr>
          <p:cNvPr id="30" name="正方形/長方形 29"/>
          <p:cNvSpPr/>
          <p:nvPr/>
        </p:nvSpPr>
        <p:spPr>
          <a:xfrm>
            <a:off x="755576" y="4427820"/>
            <a:ext cx="259726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smtClean="0">
                <a:solidFill>
                  <a:srgbClr val="4133C8"/>
                </a:solidFill>
              </a:rPr>
              <a:t>北陸国道：性能規定型</a:t>
            </a:r>
            <a:endParaRPr lang="en-US" altLang="ja-JP" dirty="0" smtClean="0">
              <a:solidFill>
                <a:srgbClr val="4133C8"/>
              </a:solidFill>
            </a:endParaRPr>
          </a:p>
        </p:txBody>
      </p:sp>
      <p:sp>
        <p:nvSpPr>
          <p:cNvPr id="31" name="正方形/長方形 30"/>
          <p:cNvSpPr/>
          <p:nvPr/>
        </p:nvSpPr>
        <p:spPr>
          <a:xfrm>
            <a:off x="6079191" y="4427820"/>
            <a:ext cx="259726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smtClean="0">
                <a:solidFill>
                  <a:srgbClr val="4133C8"/>
                </a:solidFill>
              </a:rPr>
              <a:t>長崎国道：性能規定型</a:t>
            </a:r>
            <a:endParaRPr lang="en-US" altLang="ja-JP" dirty="0" smtClean="0">
              <a:solidFill>
                <a:srgbClr val="4133C8"/>
              </a:solidFill>
            </a:endParaRPr>
          </a:p>
        </p:txBody>
      </p:sp>
      <p:sp>
        <p:nvSpPr>
          <p:cNvPr id="32" name="テキスト ボックス 31"/>
          <p:cNvSpPr txBox="1"/>
          <p:nvPr/>
        </p:nvSpPr>
        <p:spPr>
          <a:xfrm>
            <a:off x="702618" y="2996952"/>
            <a:ext cx="23807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srgbClr val="4133C8"/>
                </a:solidFill>
              </a:rPr>
              <a:t>松山国道：性能規定型</a:t>
            </a:r>
            <a:endParaRPr lang="en-US" altLang="ja-JP" dirty="0" smtClean="0">
              <a:solidFill>
                <a:srgbClr val="4133C8"/>
              </a:solidFill>
            </a:endParaRPr>
          </a:p>
        </p:txBody>
      </p:sp>
      <p:sp>
        <p:nvSpPr>
          <p:cNvPr id="22" name="正方形/長方形 21"/>
          <p:cNvSpPr/>
          <p:nvPr/>
        </p:nvSpPr>
        <p:spPr>
          <a:xfrm>
            <a:off x="5217624" y="5359476"/>
            <a:ext cx="144260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smtClean="0">
                <a:solidFill>
                  <a:srgbClr val="0066FF"/>
                </a:solidFill>
              </a:rPr>
              <a:t>東北地整</a:t>
            </a:r>
            <a:endParaRPr lang="en-US" altLang="ja-JP" dirty="0" smtClean="0">
              <a:solidFill>
                <a:srgbClr val="0066FF"/>
              </a:solidFill>
            </a:endParaRPr>
          </a:p>
          <a:p>
            <a:pPr algn="ctr"/>
            <a:r>
              <a:rPr lang="ja-JP" altLang="en-US" dirty="0" smtClean="0">
                <a:solidFill>
                  <a:srgbClr val="0066FF"/>
                </a:solidFill>
              </a:rPr>
              <a:t>性能保証付</a:t>
            </a:r>
            <a:endParaRPr lang="en-US" altLang="ja-JP" dirty="0" smtClean="0">
              <a:solidFill>
                <a:srgbClr val="0066FF"/>
              </a:solidFill>
            </a:endParaRPr>
          </a:p>
        </p:txBody>
      </p:sp>
      <p:sp>
        <p:nvSpPr>
          <p:cNvPr id="27" name="正方形/長方形 26"/>
          <p:cNvSpPr/>
          <p:nvPr/>
        </p:nvSpPr>
        <p:spPr>
          <a:xfrm>
            <a:off x="6079191" y="3995772"/>
            <a:ext cx="259726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smtClean="0">
                <a:solidFill>
                  <a:srgbClr val="FF0000"/>
                </a:solidFill>
              </a:rPr>
              <a:t>阪神高速：性能規定型</a:t>
            </a:r>
            <a:endParaRPr lang="en-US" altLang="ja-JP" dirty="0" smtClean="0">
              <a:solidFill>
                <a:srgbClr val="FF0000"/>
              </a:solidFill>
            </a:endParaRPr>
          </a:p>
        </p:txBody>
      </p:sp>
      <p:sp>
        <p:nvSpPr>
          <p:cNvPr id="35" name="正方形/長方形 34"/>
          <p:cNvSpPr/>
          <p:nvPr/>
        </p:nvSpPr>
        <p:spPr>
          <a:xfrm>
            <a:off x="3563888" y="2564904"/>
            <a:ext cx="133454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smtClean="0">
                <a:solidFill>
                  <a:srgbClr val="FF0000"/>
                </a:solidFill>
              </a:rPr>
              <a:t>青森県</a:t>
            </a:r>
            <a:endParaRPr lang="en-US" altLang="ja-JP" dirty="0" smtClean="0">
              <a:solidFill>
                <a:srgbClr val="FF0000"/>
              </a:solidFill>
            </a:endParaRPr>
          </a:p>
          <a:p>
            <a:pPr algn="ctr"/>
            <a:r>
              <a:rPr lang="ja-JP" altLang="en-US" dirty="0" smtClean="0">
                <a:solidFill>
                  <a:srgbClr val="FF0000"/>
                </a:solidFill>
              </a:rPr>
              <a:t>道路公社</a:t>
            </a:r>
            <a:endParaRPr lang="en-US" altLang="ja-JP" dirty="0" smtClean="0">
              <a:solidFill>
                <a:srgbClr val="FF0000"/>
              </a:solidFill>
            </a:endParaRPr>
          </a:p>
        </p:txBody>
      </p:sp>
      <p:sp>
        <p:nvSpPr>
          <p:cNvPr id="36" name="正方形/長方形 35"/>
          <p:cNvSpPr/>
          <p:nvPr/>
        </p:nvSpPr>
        <p:spPr>
          <a:xfrm>
            <a:off x="3563888" y="3985033"/>
            <a:ext cx="133454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smtClean="0">
                <a:solidFill>
                  <a:srgbClr val="FF0000"/>
                </a:solidFill>
              </a:rPr>
              <a:t>福島県</a:t>
            </a:r>
            <a:endParaRPr lang="en-US" altLang="ja-JP" dirty="0" smtClean="0">
              <a:solidFill>
                <a:srgbClr val="FF0000"/>
              </a:solidFill>
            </a:endParaRPr>
          </a:p>
          <a:p>
            <a:pPr algn="ctr"/>
            <a:r>
              <a:rPr lang="ja-JP" altLang="en-US" dirty="0" smtClean="0">
                <a:solidFill>
                  <a:srgbClr val="FF0000"/>
                </a:solidFill>
              </a:rPr>
              <a:t>道路公社</a:t>
            </a:r>
            <a:endParaRPr lang="en-US" altLang="ja-JP" dirty="0" smtClean="0">
              <a:solidFill>
                <a:srgbClr val="FF0000"/>
              </a:solidFill>
            </a:endParaRPr>
          </a:p>
        </p:txBody>
      </p:sp>
      <p:sp>
        <p:nvSpPr>
          <p:cNvPr id="33" name="正方形/長方形 32"/>
          <p:cNvSpPr/>
          <p:nvPr/>
        </p:nvSpPr>
        <p:spPr>
          <a:xfrm>
            <a:off x="5652121" y="3563724"/>
            <a:ext cx="302433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ja-JP" dirty="0" smtClean="0">
                <a:solidFill>
                  <a:srgbClr val="FF0000"/>
                </a:solidFill>
              </a:rPr>
              <a:t>NEXCO</a:t>
            </a:r>
            <a:r>
              <a:rPr lang="ja-JP" altLang="en-US" dirty="0" smtClean="0">
                <a:solidFill>
                  <a:srgbClr val="FF0000"/>
                </a:solidFill>
              </a:rPr>
              <a:t>東・中：性能規定型</a:t>
            </a:r>
            <a:endParaRPr lang="en-US" altLang="ja-JP" dirty="0" smtClean="0">
              <a:solidFill>
                <a:srgbClr val="FF0000"/>
              </a:solidFill>
            </a:endParaRPr>
          </a:p>
        </p:txBody>
      </p:sp>
      <p:sp>
        <p:nvSpPr>
          <p:cNvPr id="34" name="スライド番号プレースホルダー 6"/>
          <p:cNvSpPr txBox="1">
            <a:spLocks/>
          </p:cNvSpPr>
          <p:nvPr/>
        </p:nvSpPr>
        <p:spPr>
          <a:xfrm>
            <a:off x="8189416" y="6471384"/>
            <a:ext cx="720080" cy="351284"/>
          </a:xfrm>
          <a:prstGeom prst="rect">
            <a:avLst/>
          </a:prstGeom>
          <a:solidFill>
            <a:schemeClr val="bg1"/>
          </a:solidFill>
        </p:spPr>
        <p:txBody>
          <a:bodyPr vert="horz" lIns="91440" tIns="0" rIns="91440" bIns="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schemeClr val="tx1"/>
                </a:solidFill>
              </a:rPr>
              <a:pPr/>
              <a:t>35</a:t>
            </a:fld>
            <a:endParaRPr lang="ja-JP" altLang="en-US" sz="2000" dirty="0">
              <a:solidFill>
                <a:schemeClr val="tx1"/>
              </a:solidFill>
            </a:endParaRPr>
          </a:p>
        </p:txBody>
      </p:sp>
    </p:spTree>
    <p:extLst>
      <p:ext uri="{BB962C8B-B14F-4D97-AF65-F5344CB8AC3E}">
        <p14:creationId xmlns:p14="http://schemas.microsoft.com/office/powerpoint/2010/main" val="47645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タイトル 1"/>
          <p:cNvSpPr txBox="1">
            <a:spLocks/>
          </p:cNvSpPr>
          <p:nvPr/>
        </p:nvSpPr>
        <p:spPr bwMode="auto">
          <a:xfrm>
            <a:off x="-36512" y="422"/>
            <a:ext cx="914398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ja-JP" altLang="en-US" sz="2200" kern="0" dirty="0" smtClean="0">
                <a:solidFill>
                  <a:srgbClr val="4087C8"/>
                </a:solidFill>
                <a:latin typeface="HGP創英角ｺﾞｼｯｸUB"/>
                <a:ea typeface="HGP創英角ｺﾞｼｯｸUB"/>
              </a:rPr>
              <a:t>包括型メンテナンス契約に関する直轄国道まとめ</a:t>
            </a:r>
            <a:endParaRPr lang="ja-JP" altLang="en-US" sz="2200" kern="0" dirty="0">
              <a:solidFill>
                <a:srgbClr val="4087C8"/>
              </a:solidFill>
              <a:latin typeface="HGP創英角ｺﾞｼｯｸUB"/>
              <a:ea typeface="HGP創英角ｺﾞｼｯｸUB"/>
            </a:endParaRPr>
          </a:p>
        </p:txBody>
      </p:sp>
      <p:sp>
        <p:nvSpPr>
          <p:cNvPr id="5" name="テキスト ボックス 4"/>
          <p:cNvSpPr txBox="1">
            <a:spLocks noChangeArrowheads="1"/>
          </p:cNvSpPr>
          <p:nvPr/>
        </p:nvSpPr>
        <p:spPr bwMode="auto">
          <a:xfrm>
            <a:off x="683568" y="6453336"/>
            <a:ext cx="9433048" cy="369332"/>
          </a:xfrm>
          <a:prstGeom prst="rect">
            <a:avLst/>
          </a:prstGeom>
          <a:noFill/>
          <a:ln w="9525">
            <a:noFill/>
            <a:miter lim="800000"/>
            <a:headEnd/>
            <a:tailEnd/>
          </a:ln>
        </p:spPr>
        <p:txBody>
          <a:bodyPr wrap="square">
            <a:spAutoFit/>
          </a:bodyPr>
          <a:lstStyle/>
          <a:p>
            <a:pPr>
              <a:defRPr/>
            </a:pPr>
            <a:r>
              <a:rPr kumimoji="0" lang="en-US" altLang="ja-JP" kern="0" dirty="0" smtClean="0">
                <a:solidFill>
                  <a:sysClr val="windowText" lastClr="000000"/>
                </a:solidFill>
                <a:latin typeface="ＭＳ Ｐゴシック" pitchFamily="50" charset="-128"/>
              </a:rPr>
              <a:t>※</a:t>
            </a:r>
            <a:r>
              <a:rPr kumimoji="0" lang="ja-JP" altLang="en-US" kern="0" dirty="0" smtClean="0">
                <a:solidFill>
                  <a:sysClr val="windowText" lastClr="000000"/>
                </a:solidFill>
                <a:latin typeface="ＭＳ Ｐゴシック" pitchFamily="50" charset="-128"/>
              </a:rPr>
              <a:t>国土交通省道路局 国道防災課　及び　各地方整備局</a:t>
            </a:r>
            <a:r>
              <a:rPr lang="ja-JP" altLang="en-US" dirty="0" smtClean="0">
                <a:solidFill>
                  <a:prstClr val="black"/>
                </a:solidFill>
              </a:rPr>
              <a:t>より聞き取り</a:t>
            </a:r>
            <a:endParaRPr kumimoji="0" lang="en-US" altLang="ja-JP" kern="0" dirty="0" smtClean="0">
              <a:solidFill>
                <a:sysClr val="windowText" lastClr="000000"/>
              </a:solidFill>
              <a:latin typeface="ＭＳ Ｐゴシック" pitchFamily="50" charset="-128"/>
            </a:endParaRPr>
          </a:p>
        </p:txBody>
      </p:sp>
      <p:graphicFrame>
        <p:nvGraphicFramePr>
          <p:cNvPr id="2" name="表 1"/>
          <p:cNvGraphicFramePr>
            <a:graphicFrameLocks noGrp="1"/>
          </p:cNvGraphicFramePr>
          <p:nvPr>
            <p:extLst/>
          </p:nvPr>
        </p:nvGraphicFramePr>
        <p:xfrm>
          <a:off x="323528" y="548680"/>
          <a:ext cx="8568951" cy="5574785"/>
        </p:xfrm>
        <a:graphic>
          <a:graphicData uri="http://schemas.openxmlformats.org/drawingml/2006/table">
            <a:tbl>
              <a:tblPr firstRow="1" bandRow="1">
                <a:tableStyleId>{5C22544A-7EE6-4342-B048-85BDC9FD1C3A}</a:tableStyleId>
              </a:tblPr>
              <a:tblGrid>
                <a:gridCol w="864096"/>
                <a:gridCol w="1540971"/>
                <a:gridCol w="1540971"/>
                <a:gridCol w="1540971"/>
                <a:gridCol w="1540971"/>
                <a:gridCol w="1540971"/>
              </a:tblGrid>
              <a:tr h="1368152">
                <a:tc>
                  <a:txBody>
                    <a:bodyPr/>
                    <a:lstStyle/>
                    <a:p>
                      <a:pPr algn="ctr"/>
                      <a:r>
                        <a:rPr kumimoji="1" lang="ja-JP" altLang="en-US" dirty="0" smtClean="0">
                          <a:solidFill>
                            <a:schemeClr val="tx1"/>
                          </a:solidFill>
                        </a:rPr>
                        <a:t>事業名</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smtClean="0">
                          <a:solidFill>
                            <a:schemeClr val="tx1"/>
                          </a:solidFill>
                        </a:rPr>
                        <a:t>大宮維持</a:t>
                      </a:r>
                      <a:endParaRPr kumimoji="1" lang="en-US" altLang="ja-JP" dirty="0" smtClean="0">
                        <a:solidFill>
                          <a:schemeClr val="tx1"/>
                        </a:solidFill>
                      </a:endParaRPr>
                    </a:p>
                    <a:p>
                      <a:pPr algn="ctr"/>
                      <a:r>
                        <a:rPr kumimoji="1" lang="ja-JP" altLang="en-US" dirty="0" smtClean="0">
                          <a:solidFill>
                            <a:schemeClr val="tx1"/>
                          </a:solidFill>
                        </a:rPr>
                        <a:t>工事</a:t>
                      </a:r>
                      <a:endParaRPr kumimoji="1" lang="en-US" altLang="ja-JP" dirty="0" smtClean="0">
                        <a:solidFill>
                          <a:schemeClr val="tx1"/>
                        </a:solidFill>
                      </a:endParaRPr>
                    </a:p>
                    <a:p>
                      <a:pPr algn="ctr"/>
                      <a:r>
                        <a:rPr kumimoji="1" lang="ja-JP" altLang="en-US" dirty="0" smtClean="0">
                          <a:solidFill>
                            <a:schemeClr val="tx1"/>
                          </a:solidFill>
                        </a:rPr>
                        <a:t>（大宮国道）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zh-CN" altLang="en-US" dirty="0" smtClean="0">
                          <a:solidFill>
                            <a:schemeClr val="tx1"/>
                          </a:solidFill>
                        </a:rPr>
                        <a:t>国道２号道路維持工事</a:t>
                      </a:r>
                      <a:endParaRPr kumimoji="1" lang="en-US" altLang="zh-CN" dirty="0" smtClean="0">
                        <a:solidFill>
                          <a:schemeClr val="tx1"/>
                        </a:solidFill>
                      </a:endParaRPr>
                    </a:p>
                    <a:p>
                      <a:pPr algn="ctr"/>
                      <a:r>
                        <a:rPr kumimoji="1" lang="ja-JP" altLang="en-US" dirty="0" smtClean="0">
                          <a:solidFill>
                            <a:schemeClr val="tx1"/>
                          </a:solidFill>
                        </a:rPr>
                        <a:t>（兵庫国道）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zh-TW" altLang="en-US" dirty="0" smtClean="0">
                          <a:solidFill>
                            <a:schemeClr val="tx1"/>
                          </a:solidFill>
                        </a:rPr>
                        <a:t>頓原維持</a:t>
                      </a:r>
                      <a:endParaRPr kumimoji="1" lang="en-US" altLang="zh-TW" dirty="0" smtClean="0">
                        <a:solidFill>
                          <a:schemeClr val="tx1"/>
                        </a:solidFill>
                      </a:endParaRPr>
                    </a:p>
                    <a:p>
                      <a:pPr algn="ctr"/>
                      <a:r>
                        <a:rPr kumimoji="1" lang="zh-TW" altLang="en-US" dirty="0" smtClean="0">
                          <a:solidFill>
                            <a:schemeClr val="tx1"/>
                          </a:solidFill>
                        </a:rPr>
                        <a:t>工事</a:t>
                      </a:r>
                      <a:endParaRPr kumimoji="1" lang="en-US" altLang="zh-TW" dirty="0" smtClean="0">
                        <a:solidFill>
                          <a:schemeClr val="tx1"/>
                        </a:solidFill>
                      </a:endParaRPr>
                    </a:p>
                    <a:p>
                      <a:pPr algn="ctr"/>
                      <a:r>
                        <a:rPr kumimoji="1" lang="ja-JP" altLang="en-US" dirty="0" smtClean="0">
                          <a:solidFill>
                            <a:schemeClr val="tx1"/>
                          </a:solidFill>
                        </a:rPr>
                        <a:t>（松江国道）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zh-TW" altLang="en-US" dirty="0" smtClean="0">
                          <a:solidFill>
                            <a:schemeClr val="tx1"/>
                          </a:solidFill>
                        </a:rPr>
                        <a:t>岡南保守</a:t>
                      </a:r>
                      <a:endParaRPr kumimoji="1" lang="en-US" altLang="zh-TW" dirty="0" smtClean="0">
                        <a:solidFill>
                          <a:schemeClr val="tx1"/>
                        </a:solidFill>
                      </a:endParaRPr>
                    </a:p>
                    <a:p>
                      <a:pPr algn="ctr"/>
                      <a:r>
                        <a:rPr kumimoji="1" lang="zh-TW" altLang="en-US" dirty="0" smtClean="0">
                          <a:solidFill>
                            <a:schemeClr val="tx1"/>
                          </a:solidFill>
                        </a:rPr>
                        <a:t>工事</a:t>
                      </a:r>
                      <a:endParaRPr kumimoji="1" lang="en-US" altLang="zh-TW" dirty="0" smtClean="0">
                        <a:solidFill>
                          <a:schemeClr val="tx1"/>
                        </a:solidFill>
                      </a:endParaRPr>
                    </a:p>
                    <a:p>
                      <a:pPr algn="ctr"/>
                      <a:r>
                        <a:rPr kumimoji="1" lang="ja-JP" altLang="en-US" dirty="0" smtClean="0">
                          <a:solidFill>
                            <a:schemeClr val="tx1"/>
                          </a:solidFill>
                        </a:rPr>
                        <a:t>（岡山国道）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smtClean="0">
                          <a:solidFill>
                            <a:schemeClr val="tx1"/>
                          </a:solidFill>
                        </a:rPr>
                        <a:t>西条維持第１工事</a:t>
                      </a:r>
                      <a:endParaRPr kumimoji="1" lang="en-US" altLang="ja-JP" dirty="0" smtClean="0">
                        <a:solidFill>
                          <a:schemeClr val="tx1"/>
                        </a:solidFill>
                      </a:endParaRPr>
                    </a:p>
                    <a:p>
                      <a:pPr algn="ctr"/>
                      <a:r>
                        <a:rPr kumimoji="1" lang="ja-JP" altLang="en-US" dirty="0" smtClean="0">
                          <a:solidFill>
                            <a:schemeClr val="tx1"/>
                          </a:solidFill>
                        </a:rPr>
                        <a:t>（松山国道）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9033">
                <a:tc>
                  <a:txBody>
                    <a:bodyPr/>
                    <a:lstStyle/>
                    <a:p>
                      <a:pPr algn="ctr"/>
                      <a:r>
                        <a:rPr kumimoji="1" lang="ja-JP" altLang="en-US" dirty="0" smtClean="0">
                          <a:solidFill>
                            <a:schemeClr val="tx1"/>
                          </a:solidFill>
                        </a:rPr>
                        <a:t>延長</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solidFill>
                            <a:schemeClr val="tx1"/>
                          </a:solidFill>
                        </a:rPr>
                        <a:t>６７ｋｍ</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solidFill>
                            <a:schemeClr val="tx1"/>
                          </a:solidFill>
                        </a:rPr>
                        <a:t>４５ｋｍ</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solidFill>
                            <a:schemeClr val="tx1"/>
                          </a:solidFill>
                        </a:rPr>
                        <a:t>６１ｋｍ</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solidFill>
                            <a:schemeClr val="tx1"/>
                          </a:solidFill>
                        </a:rPr>
                        <a:t>５７ｋｍ</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solidFill>
                            <a:schemeClr val="tx1"/>
                          </a:solidFill>
                        </a:rPr>
                        <a:t>６ｋｍ</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6432">
                <a:tc>
                  <a:txBody>
                    <a:bodyPr/>
                    <a:lstStyle/>
                    <a:p>
                      <a:pPr algn="ctr"/>
                      <a:r>
                        <a:rPr kumimoji="1" lang="ja-JP" altLang="en-US" dirty="0" smtClean="0">
                          <a:solidFill>
                            <a:schemeClr val="tx1"/>
                          </a:solidFill>
                        </a:rPr>
                        <a:t>契約年数</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２年</a:t>
                      </a:r>
                      <a:endParaRPr kumimoji="1" lang="en-US" altLang="ja-JP" dirty="0" smtClean="0">
                        <a:solidFill>
                          <a:schemeClr val="tx1"/>
                        </a:solidFill>
                      </a:endParaRPr>
                    </a:p>
                    <a:p>
                      <a:pPr algn="ctr"/>
                      <a:r>
                        <a:rPr kumimoji="1" lang="ja-JP" altLang="en-US" dirty="0" smtClean="0">
                          <a:solidFill>
                            <a:schemeClr val="tx1"/>
                          </a:solidFill>
                        </a:rPr>
                        <a:t>（</a:t>
                      </a:r>
                      <a:r>
                        <a:rPr kumimoji="1" lang="en-US" altLang="ja-JP" dirty="0" smtClean="0">
                          <a:solidFill>
                            <a:schemeClr val="tx1"/>
                          </a:solidFill>
                        </a:rPr>
                        <a:t>H25~26</a:t>
                      </a:r>
                      <a:r>
                        <a:rPr kumimoji="1" lang="ja-JP" altLang="en-US" dirty="0" smtClean="0">
                          <a:solidFill>
                            <a:schemeClr val="tx1"/>
                          </a:solidFill>
                        </a:rPr>
                        <a:t>）</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１年</a:t>
                      </a:r>
                      <a:endParaRPr kumimoji="1" lang="en-US" altLang="ja-JP" dirty="0" smtClean="0">
                        <a:solidFill>
                          <a:schemeClr val="tx1"/>
                        </a:solidFill>
                      </a:endParaRPr>
                    </a:p>
                    <a:p>
                      <a:pPr algn="ctr"/>
                      <a:r>
                        <a:rPr kumimoji="1" lang="ja-JP" altLang="en-US" dirty="0" smtClean="0">
                          <a:solidFill>
                            <a:schemeClr val="tx1"/>
                          </a:solidFill>
                        </a:rPr>
                        <a:t>（</a:t>
                      </a:r>
                      <a:r>
                        <a:rPr kumimoji="1" lang="en-US" altLang="ja-JP" dirty="0" smtClean="0">
                          <a:solidFill>
                            <a:schemeClr val="tx1"/>
                          </a:solidFill>
                        </a:rPr>
                        <a:t>H25</a:t>
                      </a:r>
                      <a:r>
                        <a:rPr kumimoji="1" lang="ja-JP" altLang="en-US" dirty="0" smtClean="0">
                          <a:solidFill>
                            <a:schemeClr val="tx1"/>
                          </a:solidFill>
                        </a:rPr>
                        <a:t>）</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２年</a:t>
                      </a:r>
                      <a:endParaRPr kumimoji="1" lang="en-US" altLang="ja-JP" dirty="0" smtClean="0">
                        <a:solidFill>
                          <a:schemeClr val="tx1"/>
                        </a:solidFill>
                      </a:endParaRPr>
                    </a:p>
                    <a:p>
                      <a:pPr algn="ctr"/>
                      <a:r>
                        <a:rPr kumimoji="1" lang="ja-JP" altLang="en-US" dirty="0" smtClean="0">
                          <a:solidFill>
                            <a:schemeClr val="tx1"/>
                          </a:solidFill>
                        </a:rPr>
                        <a:t>（</a:t>
                      </a:r>
                      <a:r>
                        <a:rPr kumimoji="1" lang="en-US" altLang="ja-JP" dirty="0" smtClean="0">
                          <a:solidFill>
                            <a:schemeClr val="tx1"/>
                          </a:solidFill>
                        </a:rPr>
                        <a:t>H25~26</a:t>
                      </a:r>
                      <a:r>
                        <a:rPr kumimoji="1" lang="ja-JP" altLang="en-US" dirty="0" smtClean="0">
                          <a:solidFill>
                            <a:schemeClr val="tx1"/>
                          </a:solidFill>
                        </a:rPr>
                        <a:t>）</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２年</a:t>
                      </a:r>
                      <a:endParaRPr kumimoji="1" lang="en-US" altLang="ja-JP" dirty="0" smtClean="0">
                        <a:solidFill>
                          <a:schemeClr val="tx1"/>
                        </a:solidFill>
                      </a:endParaRPr>
                    </a:p>
                    <a:p>
                      <a:pPr algn="ctr"/>
                      <a:r>
                        <a:rPr kumimoji="1" lang="ja-JP" altLang="en-US" dirty="0" smtClean="0">
                          <a:solidFill>
                            <a:schemeClr val="tx1"/>
                          </a:solidFill>
                        </a:rPr>
                        <a:t>（</a:t>
                      </a:r>
                      <a:r>
                        <a:rPr kumimoji="1" lang="en-US" altLang="ja-JP" dirty="0" smtClean="0">
                          <a:solidFill>
                            <a:schemeClr val="tx1"/>
                          </a:solidFill>
                        </a:rPr>
                        <a:t>H25~26</a:t>
                      </a:r>
                      <a:r>
                        <a:rPr kumimoji="1" lang="ja-JP" altLang="en-US" dirty="0" smtClean="0">
                          <a:solidFill>
                            <a:schemeClr val="tx1"/>
                          </a:solidFill>
                        </a:rPr>
                        <a:t>）</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２年</a:t>
                      </a:r>
                      <a:endParaRPr kumimoji="1" lang="en-US" altLang="ja-JP" dirty="0" smtClean="0">
                        <a:solidFill>
                          <a:schemeClr val="tx1"/>
                        </a:solidFill>
                      </a:endParaRPr>
                    </a:p>
                    <a:p>
                      <a:pPr algn="ctr"/>
                      <a:r>
                        <a:rPr kumimoji="1" lang="ja-JP" altLang="en-US" dirty="0" smtClean="0">
                          <a:solidFill>
                            <a:schemeClr val="tx1"/>
                          </a:solidFill>
                        </a:rPr>
                        <a:t>（</a:t>
                      </a:r>
                      <a:r>
                        <a:rPr kumimoji="1" lang="en-US" altLang="ja-JP" dirty="0" smtClean="0">
                          <a:solidFill>
                            <a:schemeClr val="tx1"/>
                          </a:solidFill>
                        </a:rPr>
                        <a:t>H25~26</a:t>
                      </a:r>
                      <a:r>
                        <a:rPr kumimoji="1" lang="ja-JP" altLang="en-US" dirty="0" smtClean="0">
                          <a:solidFill>
                            <a:schemeClr val="tx1"/>
                          </a:solidFill>
                        </a:rPr>
                        <a:t>）</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8405">
                <a:tc>
                  <a:txBody>
                    <a:bodyPr/>
                    <a:lstStyle/>
                    <a:p>
                      <a:pPr algn="ctr"/>
                      <a:r>
                        <a:rPr kumimoji="1" lang="ja-JP" altLang="en-US" dirty="0" smtClean="0">
                          <a:solidFill>
                            <a:schemeClr val="tx1"/>
                          </a:solidFill>
                        </a:rPr>
                        <a:t>性能規定</a:t>
                      </a:r>
                      <a:endParaRPr kumimoji="1" lang="en-US" altLang="ja-JP"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rPr>
                        <a:t>①巡回（通常巡回）</a:t>
                      </a:r>
                    </a:p>
                    <a:p>
                      <a:r>
                        <a:rPr kumimoji="1" lang="ja-JP" altLang="en-US" sz="1400" dirty="0" smtClean="0">
                          <a:solidFill>
                            <a:schemeClr val="tx1"/>
                          </a:solidFill>
                        </a:rPr>
                        <a:t>　・路面維持</a:t>
                      </a:r>
                    </a:p>
                    <a:p>
                      <a:r>
                        <a:rPr kumimoji="1" lang="ja-JP" altLang="en-US" sz="1400" dirty="0" smtClean="0">
                          <a:solidFill>
                            <a:schemeClr val="tx1"/>
                          </a:solidFill>
                        </a:rPr>
                        <a:t>　・落下物等回収</a:t>
                      </a:r>
                    </a:p>
                    <a:p>
                      <a:endParaRPr kumimoji="1" lang="en-US" altLang="ja-JP" dirty="0" smtClean="0">
                        <a:solidFill>
                          <a:schemeClr val="tx1"/>
                        </a:solidFill>
                      </a:endParaRPr>
                    </a:p>
                    <a:p>
                      <a:r>
                        <a:rPr kumimoji="1" lang="ja-JP" altLang="en-US" dirty="0" smtClean="0">
                          <a:solidFill>
                            <a:schemeClr val="tx1"/>
                          </a:solidFill>
                        </a:rPr>
                        <a:t>②路面舗装管理（車道部）</a:t>
                      </a:r>
                    </a:p>
                    <a:p>
                      <a:r>
                        <a:rPr kumimoji="1" lang="ja-JP" altLang="en-US" sz="1400" dirty="0" smtClean="0">
                          <a:solidFill>
                            <a:schemeClr val="tx1"/>
                          </a:solidFill>
                        </a:rPr>
                        <a:t>　・</a:t>
                      </a:r>
                      <a:r>
                        <a:rPr kumimoji="1" lang="ja-JP" altLang="en-US" sz="1400" dirty="0" err="1" smtClean="0">
                          <a:solidFill>
                            <a:schemeClr val="tx1"/>
                          </a:solidFill>
                        </a:rPr>
                        <a:t>わだち</a:t>
                      </a:r>
                      <a:r>
                        <a:rPr kumimoji="1" lang="ja-JP" altLang="en-US" sz="1400" dirty="0" smtClean="0">
                          <a:solidFill>
                            <a:schemeClr val="tx1"/>
                          </a:solidFill>
                        </a:rPr>
                        <a:t>掘れ量</a:t>
                      </a:r>
                    </a:p>
                    <a:p>
                      <a:r>
                        <a:rPr kumimoji="1" lang="ja-JP" altLang="en-US" sz="1400" dirty="0" smtClean="0">
                          <a:solidFill>
                            <a:schemeClr val="tx1"/>
                          </a:solidFill>
                        </a:rPr>
                        <a:t>　・ひび割れ率</a:t>
                      </a:r>
                    </a:p>
                    <a:p>
                      <a:r>
                        <a:rPr kumimoji="1" lang="ja-JP" altLang="en-US" sz="1400" dirty="0" smtClean="0">
                          <a:solidFill>
                            <a:schemeClr val="tx1"/>
                          </a:solidFill>
                        </a:rPr>
                        <a:t>　・段差</a:t>
                      </a:r>
                      <a:endParaRPr kumimoji="1" lang="zh-TW" altLang="en-US"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rPr>
                        <a:t>①巡回（通常巡回）</a:t>
                      </a:r>
                    </a:p>
                    <a:p>
                      <a:r>
                        <a:rPr kumimoji="1" lang="ja-JP" altLang="en-US" dirty="0" smtClean="0">
                          <a:solidFill>
                            <a:schemeClr val="tx1"/>
                          </a:solidFill>
                        </a:rPr>
                        <a:t>　</a:t>
                      </a:r>
                      <a:r>
                        <a:rPr kumimoji="1" lang="ja-JP" altLang="en-US" sz="1400" dirty="0" smtClean="0">
                          <a:solidFill>
                            <a:schemeClr val="tx1"/>
                          </a:solidFill>
                        </a:rPr>
                        <a:t>・路面維持</a:t>
                      </a:r>
                    </a:p>
                    <a:p>
                      <a:endParaRPr kumimoji="1" lang="en-US" altLang="ja-JP" dirty="0" smtClean="0">
                        <a:solidFill>
                          <a:schemeClr val="tx1"/>
                        </a:solidFill>
                      </a:endParaRPr>
                    </a:p>
                    <a:p>
                      <a:r>
                        <a:rPr kumimoji="1" lang="ja-JP" altLang="en-US" dirty="0" smtClean="0">
                          <a:solidFill>
                            <a:schemeClr val="tx1"/>
                          </a:solidFill>
                        </a:rPr>
                        <a:t>②路面舗装管理</a:t>
                      </a:r>
                    </a:p>
                    <a:p>
                      <a:r>
                        <a:rPr kumimoji="1" lang="ja-JP" altLang="en-US" sz="1400" dirty="0" smtClean="0">
                          <a:solidFill>
                            <a:schemeClr val="tx1"/>
                          </a:solidFill>
                        </a:rPr>
                        <a:t>　・ポットホール</a:t>
                      </a:r>
                      <a:endParaRPr kumimoji="1" lang="zh-TW" altLang="en-US"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rPr>
                        <a:t>①除草</a:t>
                      </a:r>
                    </a:p>
                    <a:p>
                      <a:r>
                        <a:rPr kumimoji="1" lang="ja-JP" altLang="en-US" dirty="0" smtClean="0">
                          <a:solidFill>
                            <a:schemeClr val="tx1"/>
                          </a:solidFill>
                        </a:rPr>
                        <a:t>　</a:t>
                      </a:r>
                      <a:r>
                        <a:rPr kumimoji="1" lang="ja-JP" altLang="en-US" sz="1400" dirty="0" smtClean="0">
                          <a:solidFill>
                            <a:schemeClr val="tx1"/>
                          </a:solidFill>
                        </a:rPr>
                        <a:t>・交差点部、曲　</a:t>
                      </a:r>
                      <a:endParaRPr kumimoji="1" lang="en-US" altLang="ja-JP" sz="1400" dirty="0" smtClean="0">
                        <a:solidFill>
                          <a:schemeClr val="tx1"/>
                        </a:solidFill>
                      </a:endParaRPr>
                    </a:p>
                    <a:p>
                      <a:r>
                        <a:rPr kumimoji="1" lang="ja-JP" altLang="en-US" sz="1400" dirty="0" smtClean="0">
                          <a:solidFill>
                            <a:schemeClr val="tx1"/>
                          </a:solidFill>
                        </a:rPr>
                        <a:t>　　線部、標識等　</a:t>
                      </a:r>
                      <a:endParaRPr kumimoji="1" lang="en-US" altLang="ja-JP" sz="1400" dirty="0" smtClean="0">
                        <a:solidFill>
                          <a:schemeClr val="tx1"/>
                        </a:solidFill>
                      </a:endParaRPr>
                    </a:p>
                    <a:p>
                      <a:r>
                        <a:rPr kumimoji="1" lang="ja-JP" altLang="en-US" sz="1400" dirty="0" smtClean="0">
                          <a:solidFill>
                            <a:schemeClr val="tx1"/>
                          </a:solidFill>
                        </a:rPr>
                        <a:t>　　の視認性</a:t>
                      </a:r>
                      <a:endParaRPr kumimoji="1" lang="en-US" altLang="ja-JP" sz="1400" dirty="0" smtClean="0">
                        <a:solidFill>
                          <a:schemeClr val="tx1"/>
                        </a:solidFill>
                      </a:endParaRPr>
                    </a:p>
                    <a:p>
                      <a:endParaRPr kumimoji="1" lang="ja-JP" altLang="en-US" sz="1400" dirty="0" smtClean="0">
                        <a:solidFill>
                          <a:schemeClr val="tx1"/>
                        </a:solidFill>
                      </a:endParaRPr>
                    </a:p>
                    <a:p>
                      <a:r>
                        <a:rPr kumimoji="1" lang="ja-JP" altLang="en-US" dirty="0" smtClean="0">
                          <a:solidFill>
                            <a:schemeClr val="tx1"/>
                          </a:solidFill>
                        </a:rPr>
                        <a:t>②除雪（一般除雪、待機補償）</a:t>
                      </a:r>
                      <a:endParaRPr kumimoji="1" lang="zh-TW" alt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①巡回（通常巡回）</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　</a:t>
                      </a:r>
                      <a:r>
                        <a:rPr kumimoji="1" lang="ja-JP" altLang="en-US" sz="1400" dirty="0" smtClean="0">
                          <a:solidFill>
                            <a:schemeClr val="tx1"/>
                          </a:solidFill>
                        </a:rPr>
                        <a:t>・路面維持</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・落下物等回収</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②除草</a:t>
                      </a:r>
                    </a:p>
                    <a:p>
                      <a:r>
                        <a:rPr kumimoji="1" lang="ja-JP" altLang="en-US" sz="1400" dirty="0" smtClean="0">
                          <a:solidFill>
                            <a:schemeClr val="tx1"/>
                          </a:solidFill>
                        </a:rPr>
                        <a:t>　・交差点部、曲　</a:t>
                      </a:r>
                      <a:endParaRPr kumimoji="1" lang="en-US" altLang="ja-JP" sz="1400" dirty="0" smtClean="0">
                        <a:solidFill>
                          <a:schemeClr val="tx1"/>
                        </a:solidFill>
                      </a:endParaRPr>
                    </a:p>
                    <a:p>
                      <a:r>
                        <a:rPr kumimoji="1" lang="ja-JP" altLang="en-US" sz="1400" dirty="0" smtClean="0">
                          <a:solidFill>
                            <a:schemeClr val="tx1"/>
                          </a:solidFill>
                        </a:rPr>
                        <a:t>　　線部、標識等　</a:t>
                      </a:r>
                      <a:endParaRPr kumimoji="1" lang="en-US" altLang="ja-JP" sz="1400" dirty="0" smtClean="0">
                        <a:solidFill>
                          <a:schemeClr val="tx1"/>
                        </a:solidFill>
                      </a:endParaRPr>
                    </a:p>
                    <a:p>
                      <a:r>
                        <a:rPr kumimoji="1" lang="ja-JP" altLang="en-US" sz="1400" dirty="0" smtClean="0">
                          <a:solidFill>
                            <a:schemeClr val="tx1"/>
                          </a:solidFill>
                        </a:rPr>
                        <a:t>　　の視認性</a:t>
                      </a:r>
                      <a:endParaRPr kumimoji="1" lang="en-US" altLang="ja-JP"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①巡回（通常巡回）</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・路面維持</a:t>
                      </a:r>
                      <a:endParaRPr kumimoji="1" lang="en-US" altLang="ja-JP" sz="1400" dirty="0" smtClean="0">
                        <a:solidFill>
                          <a:schemeClr val="tx1"/>
                        </a:solidFill>
                      </a:endParaRPr>
                    </a:p>
                    <a:p>
                      <a:r>
                        <a:rPr kumimoji="1" lang="ja-JP" altLang="en-US" sz="1400" dirty="0" smtClean="0">
                          <a:solidFill>
                            <a:schemeClr val="tx1"/>
                          </a:solidFill>
                        </a:rPr>
                        <a:t>　・落下物等回収</a:t>
                      </a:r>
                    </a:p>
                    <a:p>
                      <a:r>
                        <a:rPr kumimoji="1" lang="ja-JP" altLang="en-US" dirty="0" smtClean="0">
                          <a:solidFill>
                            <a:schemeClr val="tx1"/>
                          </a:solidFill>
                        </a:rPr>
                        <a:t>②路面舗装管理</a:t>
                      </a:r>
                    </a:p>
                    <a:p>
                      <a:r>
                        <a:rPr kumimoji="1" lang="ja-JP" altLang="en-US" sz="1400" dirty="0" smtClean="0">
                          <a:solidFill>
                            <a:schemeClr val="tx1"/>
                          </a:solidFill>
                        </a:rPr>
                        <a:t>　・</a:t>
                      </a:r>
                      <a:r>
                        <a:rPr kumimoji="1" lang="ja-JP" altLang="en-US" sz="1400" dirty="0" err="1" smtClean="0">
                          <a:solidFill>
                            <a:schemeClr val="tx1"/>
                          </a:solidFill>
                        </a:rPr>
                        <a:t>わだち</a:t>
                      </a:r>
                      <a:r>
                        <a:rPr kumimoji="1" lang="ja-JP" altLang="en-US" sz="1400" dirty="0" smtClean="0">
                          <a:solidFill>
                            <a:schemeClr val="tx1"/>
                          </a:solidFill>
                        </a:rPr>
                        <a:t>掘れ量</a:t>
                      </a:r>
                    </a:p>
                    <a:p>
                      <a:r>
                        <a:rPr kumimoji="1" lang="ja-JP" altLang="en-US" sz="1400" dirty="0" smtClean="0">
                          <a:solidFill>
                            <a:schemeClr val="tx1"/>
                          </a:solidFill>
                        </a:rPr>
                        <a:t>　・ひび割れ率</a:t>
                      </a:r>
                      <a:endParaRPr kumimoji="1" lang="en-US" altLang="ja-JP" sz="1400" dirty="0" smtClean="0">
                        <a:solidFill>
                          <a:schemeClr val="tx1"/>
                        </a:solidFill>
                      </a:endParaRPr>
                    </a:p>
                    <a:p>
                      <a:r>
                        <a:rPr kumimoji="1" lang="ja-JP" altLang="en-US" sz="1400" dirty="0" smtClean="0">
                          <a:solidFill>
                            <a:schemeClr val="tx1"/>
                          </a:solidFill>
                        </a:rPr>
                        <a:t>　・段差</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・ポットホール</a:t>
                      </a:r>
                    </a:p>
                    <a:p>
                      <a:r>
                        <a:rPr kumimoji="1" lang="ja-JP" altLang="en-US" dirty="0" smtClean="0">
                          <a:solidFill>
                            <a:schemeClr val="tx1"/>
                          </a:solidFill>
                        </a:rPr>
                        <a:t>③除草</a:t>
                      </a:r>
                    </a:p>
                    <a:p>
                      <a:r>
                        <a:rPr kumimoji="1" lang="ja-JP" altLang="en-US" dirty="0" smtClean="0">
                          <a:solidFill>
                            <a:schemeClr val="tx1"/>
                          </a:solidFill>
                        </a:rPr>
                        <a:t>④路面清掃</a:t>
                      </a:r>
                      <a:endParaRPr kumimoji="1" lang="zh-TW" alt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スライド番号プレースホルダー 6"/>
          <p:cNvSpPr txBox="1">
            <a:spLocks/>
          </p:cNvSpPr>
          <p:nvPr/>
        </p:nvSpPr>
        <p:spPr>
          <a:xfrm>
            <a:off x="8316416" y="6381328"/>
            <a:ext cx="720080" cy="432048"/>
          </a:xfrm>
          <a:prstGeom prst="rect">
            <a:avLst/>
          </a:prstGeom>
          <a:solidFill>
            <a:schemeClr val="bg1"/>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schemeClr val="tx1"/>
                </a:solidFill>
              </a:rPr>
              <a:pPr/>
              <a:t>36</a:t>
            </a:fld>
            <a:endParaRPr lang="ja-JP" altLang="en-US" sz="2000" dirty="0">
              <a:solidFill>
                <a:schemeClr val="tx1"/>
              </a:solidFill>
            </a:endParaRPr>
          </a:p>
        </p:txBody>
      </p:sp>
    </p:spTree>
    <p:extLst>
      <p:ext uri="{BB962C8B-B14F-4D97-AF65-F5344CB8AC3E}">
        <p14:creationId xmlns:p14="http://schemas.microsoft.com/office/powerpoint/2010/main" val="1439202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タイトル 1"/>
          <p:cNvSpPr txBox="1">
            <a:spLocks/>
          </p:cNvSpPr>
          <p:nvPr/>
        </p:nvSpPr>
        <p:spPr bwMode="auto">
          <a:xfrm>
            <a:off x="17" y="422"/>
            <a:ext cx="914398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ja-JP" altLang="en-US" sz="2200" kern="0" dirty="0" smtClean="0">
                <a:solidFill>
                  <a:srgbClr val="4087C8"/>
                </a:solidFill>
                <a:latin typeface="HGP創英角ｺﾞｼｯｸUB"/>
                <a:ea typeface="HGP創英角ｺﾞｼｯｸUB"/>
              </a:rPr>
              <a:t>特定工種型メンテナンス契約に関する直轄</a:t>
            </a:r>
            <a:r>
              <a:rPr lang="ja-JP" altLang="en-US" sz="2200" kern="0" dirty="0">
                <a:solidFill>
                  <a:srgbClr val="4087C8"/>
                </a:solidFill>
                <a:latin typeface="HGP創英角ｺﾞｼｯｸUB"/>
                <a:ea typeface="HGP創英角ｺﾞｼｯｸUB"/>
              </a:rPr>
              <a:t>国道</a:t>
            </a:r>
            <a:r>
              <a:rPr lang="ja-JP" altLang="en-US" sz="2200" kern="0" dirty="0" smtClean="0">
                <a:solidFill>
                  <a:srgbClr val="4087C8"/>
                </a:solidFill>
                <a:latin typeface="HGP創英角ｺﾞｼｯｸUB"/>
                <a:ea typeface="HGP創英角ｺﾞｼｯｸUB"/>
              </a:rPr>
              <a:t>まとめ</a:t>
            </a:r>
            <a:endParaRPr lang="ja-JP" altLang="en-US" sz="2200" kern="0" dirty="0">
              <a:solidFill>
                <a:srgbClr val="4087C8"/>
              </a:solidFill>
              <a:latin typeface="HGP創英角ｺﾞｼｯｸUB"/>
              <a:ea typeface="HGP創英角ｺﾞｼｯｸUB"/>
            </a:endParaRPr>
          </a:p>
        </p:txBody>
      </p:sp>
      <p:graphicFrame>
        <p:nvGraphicFramePr>
          <p:cNvPr id="2" name="表 1"/>
          <p:cNvGraphicFramePr>
            <a:graphicFrameLocks noGrp="1"/>
          </p:cNvGraphicFramePr>
          <p:nvPr>
            <p:extLst/>
          </p:nvPr>
        </p:nvGraphicFramePr>
        <p:xfrm>
          <a:off x="408862" y="548680"/>
          <a:ext cx="8411610" cy="5124391"/>
        </p:xfrm>
        <a:graphic>
          <a:graphicData uri="http://schemas.openxmlformats.org/drawingml/2006/table">
            <a:tbl>
              <a:tblPr firstRow="1" bandRow="1">
                <a:tableStyleId>{5C22544A-7EE6-4342-B048-85BDC9FD1C3A}</a:tableStyleId>
              </a:tblPr>
              <a:tblGrid>
                <a:gridCol w="706755"/>
                <a:gridCol w="1540971"/>
                <a:gridCol w="1540971"/>
                <a:gridCol w="1540971"/>
                <a:gridCol w="1540971"/>
                <a:gridCol w="1540971"/>
              </a:tblGrid>
              <a:tr h="1166310">
                <a:tc>
                  <a:txBody>
                    <a:bodyPr/>
                    <a:lstStyle/>
                    <a:p>
                      <a:pPr algn="ctr"/>
                      <a:r>
                        <a:rPr kumimoji="1" lang="ja-JP" altLang="en-US" dirty="0" smtClean="0">
                          <a:solidFill>
                            <a:schemeClr val="tx1"/>
                          </a:solidFill>
                        </a:rPr>
                        <a:t>事業</a:t>
                      </a:r>
                      <a:endParaRPr kumimoji="1" lang="en-US" altLang="ja-JP" dirty="0" smtClean="0">
                        <a:solidFill>
                          <a:schemeClr val="tx1"/>
                        </a:solidFill>
                      </a:endParaRPr>
                    </a:p>
                    <a:p>
                      <a:pPr algn="ctr"/>
                      <a:r>
                        <a:rPr kumimoji="1" lang="ja-JP" altLang="en-US" dirty="0" smtClean="0">
                          <a:solidFill>
                            <a:schemeClr val="tx1"/>
                          </a:solidFill>
                        </a:rPr>
                        <a:t>名</a:t>
                      </a:r>
                      <a:endParaRPr kumimoji="1" lang="en-US" altLang="ja-JP"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smtClean="0">
                          <a:solidFill>
                            <a:schemeClr val="tx1"/>
                          </a:solidFill>
                        </a:rPr>
                        <a:t>新潟</a:t>
                      </a:r>
                      <a:r>
                        <a:rPr kumimoji="1" lang="zh-TW" altLang="en-US" dirty="0" smtClean="0">
                          <a:solidFill>
                            <a:schemeClr val="tx1"/>
                          </a:solidFill>
                        </a:rPr>
                        <a:t>道路</a:t>
                      </a:r>
                      <a:endParaRPr kumimoji="1" lang="en-US" altLang="zh-TW" dirty="0" smtClean="0">
                        <a:solidFill>
                          <a:schemeClr val="tx1"/>
                        </a:solidFill>
                      </a:endParaRPr>
                    </a:p>
                    <a:p>
                      <a:pPr algn="ctr"/>
                      <a:r>
                        <a:rPr kumimoji="1" lang="zh-TW" altLang="en-US" dirty="0" smtClean="0">
                          <a:solidFill>
                            <a:schemeClr val="tx1"/>
                          </a:solidFill>
                        </a:rPr>
                        <a:t>維持</a:t>
                      </a:r>
                      <a:r>
                        <a:rPr kumimoji="1" lang="ja-JP" altLang="en-US" dirty="0" smtClean="0">
                          <a:solidFill>
                            <a:schemeClr val="tx1"/>
                          </a:solidFill>
                        </a:rPr>
                        <a:t>工事</a:t>
                      </a:r>
                      <a:endParaRPr kumimoji="1" lang="en-US" altLang="zh-TW" dirty="0" smtClean="0">
                        <a:solidFill>
                          <a:schemeClr val="tx1"/>
                        </a:solidFill>
                      </a:endParaRPr>
                    </a:p>
                    <a:p>
                      <a:pPr algn="ctr"/>
                      <a:r>
                        <a:rPr kumimoji="1" lang="ja-JP" altLang="en-US" dirty="0" smtClean="0">
                          <a:solidFill>
                            <a:schemeClr val="tx1"/>
                          </a:solidFill>
                        </a:rPr>
                        <a:t>（新潟国道）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国道</a:t>
                      </a:r>
                      <a:r>
                        <a:rPr kumimoji="1" lang="en-US" altLang="ja-JP" dirty="0" smtClean="0">
                          <a:solidFill>
                            <a:schemeClr val="tx1"/>
                          </a:solidFill>
                        </a:rPr>
                        <a:t>41</a:t>
                      </a:r>
                      <a:r>
                        <a:rPr kumimoji="1" lang="ja-JP" altLang="en-US" dirty="0" smtClean="0">
                          <a:solidFill>
                            <a:schemeClr val="tx1"/>
                          </a:solidFill>
                        </a:rPr>
                        <a:t>号神岡管内道路修繕工事</a:t>
                      </a:r>
                    </a:p>
                    <a:p>
                      <a:pPr algn="ctr"/>
                      <a:r>
                        <a:rPr kumimoji="1" lang="ja-JP" altLang="en-US" dirty="0" smtClean="0">
                          <a:solidFill>
                            <a:schemeClr val="tx1"/>
                          </a:solidFill>
                        </a:rPr>
                        <a:t>（高山国道）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zh-TW" altLang="en-US" dirty="0" smtClean="0">
                          <a:solidFill>
                            <a:schemeClr val="tx1"/>
                          </a:solidFill>
                        </a:rPr>
                        <a:t>佐世保地区道路維持</a:t>
                      </a:r>
                      <a:endParaRPr kumimoji="1" lang="en-US" altLang="zh-TW" dirty="0" smtClean="0">
                        <a:solidFill>
                          <a:schemeClr val="tx1"/>
                        </a:solidFill>
                      </a:endParaRPr>
                    </a:p>
                    <a:p>
                      <a:pPr algn="ctr"/>
                      <a:r>
                        <a:rPr kumimoji="1" lang="zh-TW" altLang="en-US" dirty="0" smtClean="0">
                          <a:solidFill>
                            <a:schemeClr val="tx1"/>
                          </a:solidFill>
                        </a:rPr>
                        <a:t>補修工事</a:t>
                      </a:r>
                      <a:endParaRPr kumimoji="1" lang="en-US" altLang="ja-JP" dirty="0" smtClean="0">
                        <a:solidFill>
                          <a:schemeClr val="tx1"/>
                        </a:solidFill>
                      </a:endParaRPr>
                    </a:p>
                    <a:p>
                      <a:pPr algn="ctr"/>
                      <a:r>
                        <a:rPr kumimoji="1" lang="ja-JP" altLang="en-US" dirty="0" smtClean="0">
                          <a:solidFill>
                            <a:schemeClr val="tx1"/>
                          </a:solidFill>
                        </a:rPr>
                        <a:t>（長崎国道）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0" lang="ja-JP" altLang="en-US" sz="1800" kern="0" dirty="0" smtClean="0">
                          <a:solidFill>
                            <a:schemeClr val="tx1"/>
                          </a:solidFill>
                          <a:latin typeface="+mn-ea"/>
                          <a:ea typeface="+mn-ea"/>
                        </a:rPr>
                        <a:t>姫路鳥取線保守・長岡影石地区</a:t>
                      </a:r>
                      <a:endParaRPr kumimoji="0" lang="en-US" altLang="ja-JP" sz="1800" kern="0" dirty="0" smtClean="0">
                        <a:solidFill>
                          <a:schemeClr val="tx1"/>
                        </a:solidFill>
                        <a:latin typeface="+mn-ea"/>
                        <a:ea typeface="+mn-ea"/>
                      </a:endParaRPr>
                    </a:p>
                    <a:p>
                      <a:pPr algn="ctr"/>
                      <a:r>
                        <a:rPr kumimoji="0" lang="ja-JP" altLang="en-US" sz="1800" kern="0" dirty="0" smtClean="0">
                          <a:solidFill>
                            <a:schemeClr val="tx1"/>
                          </a:solidFill>
                          <a:latin typeface="+mn-ea"/>
                          <a:ea typeface="+mn-ea"/>
                        </a:rPr>
                        <a:t>舗装工事</a:t>
                      </a:r>
                      <a:endParaRPr kumimoji="0" lang="en-US" altLang="ja-JP" sz="1800" kern="0" dirty="0" smtClean="0">
                        <a:solidFill>
                          <a:schemeClr val="tx1"/>
                        </a:solidFill>
                        <a:latin typeface="+mn-ea"/>
                        <a:ea typeface="+mn-ea"/>
                      </a:endParaRPr>
                    </a:p>
                    <a:p>
                      <a:pPr algn="ctr"/>
                      <a:r>
                        <a:rPr kumimoji="0" lang="ja-JP" altLang="en-US" sz="1800" kern="0" dirty="0" smtClean="0">
                          <a:solidFill>
                            <a:schemeClr val="tx1"/>
                          </a:solidFill>
                          <a:latin typeface="+mn-ea"/>
                          <a:ea typeface="+mn-ea"/>
                        </a:rPr>
                        <a:t>（鳥取国道）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smtClean="0">
                          <a:solidFill>
                            <a:schemeClr val="tx1"/>
                          </a:solidFill>
                        </a:rPr>
                        <a:t>豊見城東道路舗装・</a:t>
                      </a:r>
                      <a:r>
                        <a:rPr kumimoji="1" lang="en-US" altLang="ja-JP" dirty="0" smtClean="0">
                          <a:solidFill>
                            <a:schemeClr val="tx1"/>
                          </a:solidFill>
                        </a:rPr>
                        <a:t>506</a:t>
                      </a:r>
                      <a:r>
                        <a:rPr kumimoji="1" lang="ja-JP" altLang="en-US" dirty="0" smtClean="0">
                          <a:solidFill>
                            <a:schemeClr val="tx1"/>
                          </a:solidFill>
                        </a:rPr>
                        <a:t>号維持工事</a:t>
                      </a:r>
                      <a:endParaRPr kumimoji="1" lang="en-US" altLang="ja-JP" dirty="0" smtClean="0">
                        <a:solidFill>
                          <a:schemeClr val="tx1"/>
                        </a:solidFill>
                      </a:endParaRPr>
                    </a:p>
                    <a:p>
                      <a:pPr algn="ctr"/>
                      <a:r>
                        <a:rPr kumimoji="1" lang="ja-JP" altLang="en-US" dirty="0" smtClean="0">
                          <a:solidFill>
                            <a:schemeClr val="tx1"/>
                          </a:solidFill>
                        </a:rPr>
                        <a:t>（南部国道）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84453">
                <a:tc>
                  <a:txBody>
                    <a:bodyPr/>
                    <a:lstStyle/>
                    <a:p>
                      <a:pPr algn="ctr"/>
                      <a:r>
                        <a:rPr kumimoji="1" lang="ja-JP" altLang="en-US" dirty="0" smtClean="0">
                          <a:solidFill>
                            <a:schemeClr val="tx1"/>
                          </a:solidFill>
                        </a:rPr>
                        <a:t>延長</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solidFill>
                            <a:schemeClr val="tx1"/>
                          </a:solidFill>
                        </a:rPr>
                        <a:t>６ｋｍ</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solidFill>
                            <a:schemeClr val="tx1"/>
                          </a:solidFill>
                        </a:rPr>
                        <a:t>３ｋｍ</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solidFill>
                            <a:schemeClr val="tx1"/>
                          </a:solidFill>
                        </a:rPr>
                        <a:t>２３ｋｍ</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solidFill>
                            <a:schemeClr val="tx1"/>
                          </a:solidFill>
                        </a:rPr>
                        <a:t>６２ｋｍ</a:t>
                      </a:r>
                      <a:endParaRPr kumimoji="1" lang="en-US" altLang="ja-JP" dirty="0" smtClean="0">
                        <a:solidFill>
                          <a:schemeClr val="tx1"/>
                        </a:solidFill>
                      </a:endParaRPr>
                    </a:p>
                    <a:p>
                      <a:pPr algn="r"/>
                      <a:r>
                        <a:rPr kumimoji="1" lang="ja-JP" altLang="en-US" sz="1600" dirty="0" smtClean="0">
                          <a:solidFill>
                            <a:schemeClr val="tx1"/>
                          </a:solidFill>
                        </a:rPr>
                        <a:t>（うち新設２</a:t>
                      </a:r>
                      <a:r>
                        <a:rPr kumimoji="1" lang="en-US" altLang="ja-JP" sz="1600" dirty="0" smtClean="0">
                          <a:solidFill>
                            <a:schemeClr val="tx1"/>
                          </a:solidFill>
                        </a:rPr>
                        <a:t>km</a:t>
                      </a:r>
                      <a:r>
                        <a:rPr kumimoji="1" lang="ja-JP" altLang="en-US" sz="1600" dirty="0" smtClean="0">
                          <a:solidFill>
                            <a:schemeClr val="tx1"/>
                          </a:solidFill>
                        </a:rPr>
                        <a:t>）</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solidFill>
                            <a:schemeClr val="tx1"/>
                          </a:solidFill>
                        </a:rPr>
                        <a:t>６２ｋｍ</a:t>
                      </a:r>
                      <a:endParaRPr kumimoji="1" lang="en-US" altLang="ja-JP" dirty="0" smtClean="0">
                        <a:solidFill>
                          <a:schemeClr val="tx1"/>
                        </a:solidFill>
                      </a:endParaRPr>
                    </a:p>
                    <a:p>
                      <a:pPr algn="r"/>
                      <a:r>
                        <a:rPr kumimoji="1" lang="ja-JP" altLang="en-US" sz="1600" dirty="0" smtClean="0">
                          <a:solidFill>
                            <a:schemeClr val="tx1"/>
                          </a:solidFill>
                        </a:rPr>
                        <a:t>（うち新設２</a:t>
                      </a:r>
                      <a:r>
                        <a:rPr kumimoji="1" lang="en-US" altLang="ja-JP" sz="1600" dirty="0" smtClean="0">
                          <a:solidFill>
                            <a:schemeClr val="tx1"/>
                          </a:solidFill>
                        </a:rPr>
                        <a:t>km</a:t>
                      </a:r>
                      <a:r>
                        <a:rPr kumimoji="1" lang="ja-JP" altLang="en-US" sz="1600" dirty="0" smtClean="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1625">
                <a:tc>
                  <a:txBody>
                    <a:bodyPr/>
                    <a:lstStyle/>
                    <a:p>
                      <a:pPr algn="ctr"/>
                      <a:r>
                        <a:rPr kumimoji="1" lang="ja-JP" altLang="en-US" dirty="0" smtClean="0">
                          <a:solidFill>
                            <a:schemeClr val="tx1"/>
                          </a:solidFill>
                        </a:rPr>
                        <a:t>契約</a:t>
                      </a:r>
                      <a:endParaRPr kumimoji="1" lang="en-US" altLang="ja-JP" dirty="0" smtClean="0">
                        <a:solidFill>
                          <a:schemeClr val="tx1"/>
                        </a:solidFill>
                      </a:endParaRPr>
                    </a:p>
                    <a:p>
                      <a:pPr algn="ctr"/>
                      <a:r>
                        <a:rPr kumimoji="1" lang="ja-JP" altLang="en-US" dirty="0" smtClean="0">
                          <a:solidFill>
                            <a:schemeClr val="tx1"/>
                          </a:solidFill>
                        </a:rPr>
                        <a:t>年数</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２年</a:t>
                      </a:r>
                      <a:endParaRPr kumimoji="1" lang="en-US" altLang="ja-JP"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a:t>
                      </a:r>
                      <a:r>
                        <a:rPr kumimoji="1" lang="en-US" altLang="ja-JP" dirty="0" smtClean="0">
                          <a:solidFill>
                            <a:schemeClr val="tx1"/>
                          </a:solidFill>
                        </a:rPr>
                        <a:t>H25</a:t>
                      </a:r>
                      <a:r>
                        <a:rPr kumimoji="1" lang="ja-JP" altLang="en-US" dirty="0" smtClean="0">
                          <a:solidFill>
                            <a:schemeClr val="tx1"/>
                          </a:solidFill>
                        </a:rPr>
                        <a:t>～</a:t>
                      </a:r>
                      <a:r>
                        <a:rPr kumimoji="1" lang="en-US" altLang="ja-JP" dirty="0" smtClean="0">
                          <a:solidFill>
                            <a:schemeClr val="tx1"/>
                          </a:solidFill>
                        </a:rPr>
                        <a:t>26</a:t>
                      </a:r>
                      <a:r>
                        <a:rPr kumimoji="1" lang="ja-JP" altLang="en-US" dirty="0" smtClean="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２年</a:t>
                      </a:r>
                      <a:endParaRPr kumimoji="1" lang="en-US" altLang="ja-JP" dirty="0" smtClean="0">
                        <a:solidFill>
                          <a:schemeClr val="tx1"/>
                        </a:solidFill>
                      </a:endParaRPr>
                    </a:p>
                    <a:p>
                      <a:pPr algn="ctr"/>
                      <a:r>
                        <a:rPr kumimoji="1" lang="ja-JP" altLang="en-US" dirty="0" smtClean="0">
                          <a:solidFill>
                            <a:schemeClr val="tx1"/>
                          </a:solidFill>
                        </a:rPr>
                        <a:t>（</a:t>
                      </a:r>
                      <a:r>
                        <a:rPr kumimoji="1" lang="en-US" altLang="ja-JP" dirty="0" smtClean="0">
                          <a:solidFill>
                            <a:schemeClr val="tx1"/>
                          </a:solidFill>
                        </a:rPr>
                        <a:t>H25</a:t>
                      </a:r>
                      <a:r>
                        <a:rPr kumimoji="1" lang="ja-JP" altLang="en-US" dirty="0" smtClean="0">
                          <a:solidFill>
                            <a:schemeClr val="tx1"/>
                          </a:solidFill>
                        </a:rPr>
                        <a:t>～</a:t>
                      </a:r>
                      <a:r>
                        <a:rPr kumimoji="1" lang="en-US" altLang="ja-JP" dirty="0" smtClean="0">
                          <a:solidFill>
                            <a:schemeClr val="tx1"/>
                          </a:solidFill>
                        </a:rPr>
                        <a:t>26</a:t>
                      </a:r>
                      <a:r>
                        <a:rPr kumimoji="1" lang="ja-JP" altLang="en-US" dirty="0" smtClean="0">
                          <a:solidFill>
                            <a:schemeClr val="tx1"/>
                          </a:solidFill>
                        </a:rPr>
                        <a:t>）</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１年</a:t>
                      </a:r>
                      <a:endParaRPr kumimoji="1" lang="en-US" altLang="ja-JP" dirty="0" smtClean="0">
                        <a:solidFill>
                          <a:schemeClr val="tx1"/>
                        </a:solidFill>
                      </a:endParaRPr>
                    </a:p>
                    <a:p>
                      <a:pPr algn="ctr"/>
                      <a:r>
                        <a:rPr kumimoji="1" lang="ja-JP" altLang="en-US" dirty="0" smtClean="0">
                          <a:solidFill>
                            <a:schemeClr val="tx1"/>
                          </a:solidFill>
                        </a:rPr>
                        <a:t>（</a:t>
                      </a:r>
                      <a:r>
                        <a:rPr kumimoji="1" lang="en-US" altLang="ja-JP" dirty="0" smtClean="0">
                          <a:solidFill>
                            <a:schemeClr val="tx1"/>
                          </a:solidFill>
                        </a:rPr>
                        <a:t>H25</a:t>
                      </a:r>
                      <a:r>
                        <a:rPr kumimoji="1" lang="ja-JP" altLang="en-US" dirty="0" smtClean="0">
                          <a:solidFill>
                            <a:schemeClr val="tx1"/>
                          </a:solidFill>
                        </a:rPr>
                        <a:t>）</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５年</a:t>
                      </a:r>
                      <a:endParaRPr kumimoji="1" lang="en-US" altLang="ja-JP"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a:t>
                      </a:r>
                      <a:r>
                        <a:rPr kumimoji="1" lang="en-US" altLang="ja-JP" dirty="0" smtClean="0">
                          <a:solidFill>
                            <a:schemeClr val="tx1"/>
                          </a:solidFill>
                        </a:rPr>
                        <a:t>H23~27</a:t>
                      </a:r>
                      <a:r>
                        <a:rPr kumimoji="1" lang="ja-JP" altLang="en-US" dirty="0" smtClean="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４年</a:t>
                      </a:r>
                      <a:endParaRPr kumimoji="1" lang="en-US" altLang="ja-JP"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a:t>
                      </a:r>
                      <a:r>
                        <a:rPr kumimoji="1" lang="en-US" altLang="ja-JP" dirty="0" smtClean="0">
                          <a:solidFill>
                            <a:schemeClr val="tx1"/>
                          </a:solidFill>
                        </a:rPr>
                        <a:t>H25~28</a:t>
                      </a:r>
                      <a:r>
                        <a:rPr kumimoji="1" lang="ja-JP" altLang="en-US" dirty="0" smtClean="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0126">
                <a:tc>
                  <a:txBody>
                    <a:bodyPr/>
                    <a:lstStyle/>
                    <a:p>
                      <a:pPr algn="ctr"/>
                      <a:r>
                        <a:rPr kumimoji="1" lang="ja-JP" altLang="en-US" dirty="0" smtClean="0">
                          <a:solidFill>
                            <a:schemeClr val="tx1"/>
                          </a:solidFill>
                        </a:rPr>
                        <a:t>性能規定</a:t>
                      </a:r>
                      <a:endParaRPr kumimoji="1" lang="en-US" altLang="ja-JP"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rPr>
                        <a:t>①路面舗装管理（車道部）</a:t>
                      </a:r>
                    </a:p>
                    <a:p>
                      <a:r>
                        <a:rPr kumimoji="1" lang="ja-JP" altLang="en-US" sz="1400" dirty="0" smtClean="0">
                          <a:solidFill>
                            <a:schemeClr val="tx1"/>
                          </a:solidFill>
                        </a:rPr>
                        <a:t>　・段差</a:t>
                      </a:r>
                    </a:p>
                    <a:p>
                      <a:r>
                        <a:rPr kumimoji="1" lang="ja-JP" altLang="en-US" sz="1400" dirty="0" smtClean="0">
                          <a:solidFill>
                            <a:schemeClr val="tx1"/>
                          </a:solidFill>
                        </a:rPr>
                        <a:t>　・水たまり</a:t>
                      </a:r>
                      <a:endParaRPr kumimoji="1" lang="zh-TW" altLang="en-US"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rPr>
                        <a:t>①路面舗装管理（車道部）</a:t>
                      </a:r>
                    </a:p>
                    <a:p>
                      <a:r>
                        <a:rPr kumimoji="1" lang="ja-JP" altLang="en-US" sz="1400" dirty="0" smtClean="0">
                          <a:solidFill>
                            <a:schemeClr val="tx1"/>
                          </a:solidFill>
                        </a:rPr>
                        <a:t>　・</a:t>
                      </a:r>
                      <a:r>
                        <a:rPr kumimoji="1" lang="ja-JP" altLang="en-US" sz="1400" dirty="0" err="1" smtClean="0">
                          <a:solidFill>
                            <a:schemeClr val="tx1"/>
                          </a:solidFill>
                        </a:rPr>
                        <a:t>わだち</a:t>
                      </a:r>
                      <a:r>
                        <a:rPr kumimoji="1" lang="ja-JP" altLang="en-US" sz="1400" dirty="0" smtClean="0">
                          <a:solidFill>
                            <a:schemeClr val="tx1"/>
                          </a:solidFill>
                        </a:rPr>
                        <a:t>掘れ量</a:t>
                      </a:r>
                    </a:p>
                    <a:p>
                      <a:r>
                        <a:rPr kumimoji="1" lang="ja-JP" altLang="en-US" sz="1400" dirty="0" smtClean="0">
                          <a:solidFill>
                            <a:schemeClr val="tx1"/>
                          </a:solidFill>
                        </a:rPr>
                        <a:t>　・ひび割れ率</a:t>
                      </a:r>
                    </a:p>
                    <a:p>
                      <a:endParaRPr kumimoji="1" lang="zh-TW" alt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rPr>
                        <a:t>①路面舗装管理（車道部）</a:t>
                      </a:r>
                    </a:p>
                    <a:p>
                      <a:r>
                        <a:rPr kumimoji="1" lang="ja-JP" altLang="en-US" sz="1400" dirty="0" smtClean="0">
                          <a:solidFill>
                            <a:schemeClr val="tx1"/>
                          </a:solidFill>
                        </a:rPr>
                        <a:t>　・</a:t>
                      </a:r>
                      <a:r>
                        <a:rPr kumimoji="1" lang="ja-JP" altLang="en-US" sz="1400" dirty="0" err="1" smtClean="0">
                          <a:solidFill>
                            <a:schemeClr val="tx1"/>
                          </a:solidFill>
                        </a:rPr>
                        <a:t>わだち</a:t>
                      </a:r>
                      <a:r>
                        <a:rPr kumimoji="1" lang="ja-JP" altLang="en-US" sz="1400" dirty="0" smtClean="0">
                          <a:solidFill>
                            <a:schemeClr val="tx1"/>
                          </a:solidFill>
                        </a:rPr>
                        <a:t>掘れ量</a:t>
                      </a:r>
                    </a:p>
                    <a:p>
                      <a:r>
                        <a:rPr kumimoji="1" lang="ja-JP" altLang="en-US" sz="1400" dirty="0" smtClean="0">
                          <a:solidFill>
                            <a:schemeClr val="tx1"/>
                          </a:solidFill>
                        </a:rPr>
                        <a:t>　・ひび割れ率</a:t>
                      </a:r>
                    </a:p>
                    <a:p>
                      <a:r>
                        <a:rPr kumimoji="1" lang="ja-JP" altLang="en-US" sz="1400" dirty="0" smtClean="0">
                          <a:solidFill>
                            <a:schemeClr val="tx1"/>
                          </a:solidFill>
                        </a:rPr>
                        <a:t>　・段差</a:t>
                      </a:r>
                    </a:p>
                    <a:p>
                      <a:r>
                        <a:rPr kumimoji="1" lang="ja-JP" altLang="en-US" sz="1400" dirty="0" smtClean="0">
                          <a:solidFill>
                            <a:schemeClr val="tx1"/>
                          </a:solidFill>
                        </a:rPr>
                        <a:t>　・ポットホール</a:t>
                      </a:r>
                      <a:endParaRPr kumimoji="1" lang="zh-TW" altLang="en-US"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rPr>
                        <a:t>①路面舗装管理（車道部）</a:t>
                      </a:r>
                    </a:p>
                    <a:p>
                      <a:r>
                        <a:rPr kumimoji="1" lang="ja-JP" altLang="en-US" sz="1400" dirty="0" smtClean="0">
                          <a:solidFill>
                            <a:schemeClr val="tx1"/>
                          </a:solidFill>
                        </a:rPr>
                        <a:t>　・</a:t>
                      </a:r>
                      <a:r>
                        <a:rPr kumimoji="1" lang="ja-JP" altLang="en-US" sz="1400" dirty="0" err="1" smtClean="0">
                          <a:solidFill>
                            <a:schemeClr val="tx1"/>
                          </a:solidFill>
                        </a:rPr>
                        <a:t>わだち</a:t>
                      </a:r>
                      <a:r>
                        <a:rPr kumimoji="1" lang="ja-JP" altLang="en-US" sz="1400" dirty="0" smtClean="0">
                          <a:solidFill>
                            <a:schemeClr val="tx1"/>
                          </a:solidFill>
                        </a:rPr>
                        <a:t>掘れ量</a:t>
                      </a:r>
                    </a:p>
                    <a:p>
                      <a:r>
                        <a:rPr kumimoji="1" lang="ja-JP" altLang="en-US" sz="1400" dirty="0" smtClean="0">
                          <a:solidFill>
                            <a:schemeClr val="tx1"/>
                          </a:solidFill>
                        </a:rPr>
                        <a:t>　・ひび割れ率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①排水性舗装</a:t>
                      </a:r>
                      <a:endParaRPr kumimoji="1" lang="en-US" altLang="ja-JP" dirty="0" smtClean="0">
                        <a:solidFill>
                          <a:schemeClr val="tx1"/>
                        </a:solidFill>
                      </a:endParaRPr>
                    </a:p>
                    <a:p>
                      <a:r>
                        <a:rPr kumimoji="1" lang="ja-JP" altLang="en-US" sz="1400" dirty="0" smtClean="0">
                          <a:solidFill>
                            <a:schemeClr val="tx1"/>
                          </a:solidFill>
                        </a:rPr>
                        <a:t>・</a:t>
                      </a:r>
                      <a:r>
                        <a:rPr kumimoji="1" lang="ja-JP" altLang="en-US" sz="1400" b="0" i="0" u="none" strike="noStrike" kern="1200" baseline="0" dirty="0" smtClean="0">
                          <a:solidFill>
                            <a:schemeClr val="tx1"/>
                          </a:solidFill>
                          <a:latin typeface="+mn-lt"/>
                          <a:ea typeface="+mn-ea"/>
                          <a:cs typeface="+mn-cs"/>
                        </a:rPr>
                        <a:t>引渡し後</a:t>
                      </a:r>
                      <a:r>
                        <a:rPr kumimoji="1" lang="en-US" altLang="ja-JP" sz="1400" b="0" i="0" u="none" strike="noStrike" kern="1200" baseline="0" dirty="0" smtClean="0">
                          <a:solidFill>
                            <a:schemeClr val="tx1"/>
                          </a:solidFill>
                          <a:latin typeface="+mn-lt"/>
                          <a:ea typeface="+mn-ea"/>
                          <a:cs typeface="+mn-cs"/>
                        </a:rPr>
                        <a:t>3</a:t>
                      </a:r>
                      <a:r>
                        <a:rPr kumimoji="1" lang="ja-JP" altLang="en-US" sz="1400" b="0" i="0" u="none" strike="noStrike" kern="1200" baseline="0" dirty="0" smtClean="0">
                          <a:solidFill>
                            <a:schemeClr val="tx1"/>
                          </a:solidFill>
                          <a:latin typeface="+mn-lt"/>
                          <a:ea typeface="+mn-ea"/>
                          <a:cs typeface="+mn-cs"/>
                        </a:rPr>
                        <a:t>年後　　</a:t>
                      </a:r>
                      <a:endParaRPr kumimoji="1" lang="en-US" altLang="ja-JP" sz="1400" b="0" i="0" u="none" strike="noStrike" kern="1200" baseline="0" dirty="0" smtClean="0">
                        <a:solidFill>
                          <a:schemeClr val="tx1"/>
                        </a:solidFill>
                        <a:latin typeface="+mn-lt"/>
                        <a:ea typeface="+mn-ea"/>
                        <a:cs typeface="+mn-cs"/>
                      </a:endParaRPr>
                    </a:p>
                    <a:p>
                      <a:r>
                        <a:rPr kumimoji="1" lang="ja-JP" altLang="en-US" sz="1400" b="0" i="0" u="none" strike="noStrike" kern="1200" baseline="0" dirty="0" smtClean="0">
                          <a:solidFill>
                            <a:schemeClr val="tx1"/>
                          </a:solidFill>
                          <a:latin typeface="+mn-lt"/>
                          <a:ea typeface="+mn-ea"/>
                          <a:cs typeface="+mn-cs"/>
                        </a:rPr>
                        <a:t>　における舗装の　</a:t>
                      </a:r>
                      <a:endParaRPr kumimoji="1" lang="en-US" altLang="ja-JP" sz="1400" b="0" i="0" u="none" strike="noStrike" kern="1200" baseline="0" dirty="0" smtClean="0">
                        <a:solidFill>
                          <a:schemeClr val="tx1"/>
                        </a:solidFill>
                        <a:latin typeface="+mn-lt"/>
                        <a:ea typeface="+mn-ea"/>
                        <a:cs typeface="+mn-cs"/>
                      </a:endParaRPr>
                    </a:p>
                    <a:p>
                      <a:r>
                        <a:rPr kumimoji="1" lang="ja-JP" altLang="en-US" sz="1400" b="0" i="0" u="none" strike="noStrike" kern="1200" baseline="0" dirty="0" smtClean="0">
                          <a:solidFill>
                            <a:schemeClr val="tx1"/>
                          </a:solidFill>
                          <a:latin typeface="+mn-lt"/>
                          <a:ea typeface="+mn-ea"/>
                          <a:cs typeface="+mn-cs"/>
                        </a:rPr>
                        <a:t>　浸透水量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テキスト ボックス 5"/>
          <p:cNvSpPr txBox="1">
            <a:spLocks noChangeArrowheads="1"/>
          </p:cNvSpPr>
          <p:nvPr/>
        </p:nvSpPr>
        <p:spPr bwMode="auto">
          <a:xfrm>
            <a:off x="683568" y="6453336"/>
            <a:ext cx="9433048" cy="369332"/>
          </a:xfrm>
          <a:prstGeom prst="rect">
            <a:avLst/>
          </a:prstGeom>
          <a:noFill/>
          <a:ln w="9525">
            <a:noFill/>
            <a:miter lim="800000"/>
            <a:headEnd/>
            <a:tailEnd/>
          </a:ln>
        </p:spPr>
        <p:txBody>
          <a:bodyPr wrap="square">
            <a:spAutoFit/>
          </a:bodyPr>
          <a:lstStyle/>
          <a:p>
            <a:pPr>
              <a:defRPr/>
            </a:pPr>
            <a:r>
              <a:rPr kumimoji="0" lang="en-US" altLang="ja-JP" kern="0" dirty="0" smtClean="0">
                <a:solidFill>
                  <a:sysClr val="windowText" lastClr="000000"/>
                </a:solidFill>
                <a:latin typeface="ＭＳ Ｐゴシック" pitchFamily="50" charset="-128"/>
              </a:rPr>
              <a:t>※</a:t>
            </a:r>
            <a:r>
              <a:rPr kumimoji="0" lang="ja-JP" altLang="en-US" kern="0" dirty="0" smtClean="0">
                <a:solidFill>
                  <a:sysClr val="windowText" lastClr="000000"/>
                </a:solidFill>
                <a:latin typeface="ＭＳ Ｐゴシック" pitchFamily="50" charset="-128"/>
              </a:rPr>
              <a:t>国土交通省道路局 国道防災課　及び　各地方整備局</a:t>
            </a:r>
            <a:r>
              <a:rPr lang="ja-JP" altLang="en-US" dirty="0" smtClean="0">
                <a:solidFill>
                  <a:prstClr val="black"/>
                </a:solidFill>
              </a:rPr>
              <a:t>より聞き取り</a:t>
            </a:r>
            <a:endParaRPr kumimoji="0" lang="en-US" altLang="ja-JP" kern="0" dirty="0" smtClean="0">
              <a:solidFill>
                <a:sysClr val="windowText" lastClr="000000"/>
              </a:solidFill>
              <a:latin typeface="ＭＳ Ｐゴシック" pitchFamily="50" charset="-128"/>
            </a:endParaRPr>
          </a:p>
        </p:txBody>
      </p:sp>
      <p:sp>
        <p:nvSpPr>
          <p:cNvPr id="7" name="スライド番号プレースホルダー 6"/>
          <p:cNvSpPr txBox="1">
            <a:spLocks/>
          </p:cNvSpPr>
          <p:nvPr/>
        </p:nvSpPr>
        <p:spPr>
          <a:xfrm>
            <a:off x="8316416" y="6381328"/>
            <a:ext cx="720080" cy="432048"/>
          </a:xfrm>
          <a:prstGeom prst="rect">
            <a:avLst/>
          </a:prstGeom>
          <a:solidFill>
            <a:schemeClr val="bg1"/>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schemeClr val="tx1"/>
                </a:solidFill>
              </a:rPr>
              <a:pPr/>
              <a:t>37</a:t>
            </a:fld>
            <a:endParaRPr lang="ja-JP" altLang="en-US" sz="2000" dirty="0">
              <a:solidFill>
                <a:schemeClr val="tx1"/>
              </a:solidFill>
            </a:endParaRPr>
          </a:p>
        </p:txBody>
      </p:sp>
    </p:spTree>
    <p:extLst>
      <p:ext uri="{BB962C8B-B14F-4D97-AF65-F5344CB8AC3E}">
        <p14:creationId xmlns:p14="http://schemas.microsoft.com/office/powerpoint/2010/main" val="2235882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0"/>
            <a:ext cx="8686800" cy="6381328"/>
          </a:xfrm>
        </p:spPr>
        <p:txBody>
          <a:bodyPr>
            <a:normAutofit/>
          </a:bodyPr>
          <a:lstStyle/>
          <a:p>
            <a:pPr marL="0" indent="0">
              <a:lnSpc>
                <a:spcPct val="160000"/>
              </a:lnSpc>
              <a:buNone/>
            </a:pPr>
            <a:r>
              <a:rPr lang="ja-JP" altLang="en-US" sz="2800" dirty="0" smtClean="0">
                <a:solidFill>
                  <a:schemeClr val="bg1"/>
                </a:solidFill>
                <a:latin typeface="+mn-ea"/>
              </a:rPr>
              <a:t>②</a:t>
            </a:r>
            <a:r>
              <a:rPr lang="en-US" altLang="ja-JP" sz="2800" dirty="0" smtClean="0">
                <a:solidFill>
                  <a:schemeClr val="bg1"/>
                </a:solidFill>
                <a:latin typeface="+mn-ea"/>
              </a:rPr>
              <a:t> </a:t>
            </a:r>
            <a:r>
              <a:rPr lang="ja-JP" altLang="en-US" sz="2800" dirty="0" smtClean="0">
                <a:solidFill>
                  <a:schemeClr val="bg1"/>
                </a:solidFill>
                <a:latin typeface="+mn-ea"/>
              </a:rPr>
              <a:t>先行者利益の出る発注制度へ</a:t>
            </a:r>
            <a:endParaRPr lang="en-US" altLang="ja-JP" sz="2800" dirty="0">
              <a:solidFill>
                <a:schemeClr val="bg1"/>
              </a:solidFill>
              <a:latin typeface="+mn-ea"/>
            </a:endParaRPr>
          </a:p>
          <a:p>
            <a:pPr marL="0" indent="0">
              <a:lnSpc>
                <a:spcPct val="70000"/>
              </a:lnSpc>
              <a:buNone/>
            </a:pPr>
            <a:r>
              <a:rPr lang="ja-JP" altLang="en-US" sz="2800" dirty="0">
                <a:solidFill>
                  <a:schemeClr val="bg1"/>
                </a:solidFill>
                <a:latin typeface="+mn-ea"/>
              </a:rPr>
              <a:t>　　　　　　　</a:t>
            </a:r>
            <a:r>
              <a:rPr lang="ja-JP" altLang="en-US" sz="2800" dirty="0" smtClean="0">
                <a:solidFill>
                  <a:schemeClr val="bg1"/>
                </a:solidFill>
                <a:latin typeface="+mn-ea"/>
              </a:rPr>
              <a:t>   </a:t>
            </a:r>
            <a:r>
              <a:rPr lang="ja-JP" altLang="en-US" sz="2400" dirty="0" smtClean="0">
                <a:solidFill>
                  <a:schemeClr val="bg1"/>
                </a:solidFill>
                <a:latin typeface="+mn-ea"/>
              </a:rPr>
              <a:t>・</a:t>
            </a:r>
            <a:r>
              <a:rPr lang="ja-JP" altLang="en-US" sz="2400" dirty="0">
                <a:solidFill>
                  <a:schemeClr val="bg1"/>
                </a:solidFill>
                <a:latin typeface="+mn-ea"/>
              </a:rPr>
              <a:t>・</a:t>
            </a:r>
            <a:r>
              <a:rPr lang="ja-JP" altLang="en-US" sz="2400" dirty="0" smtClean="0">
                <a:solidFill>
                  <a:schemeClr val="bg1"/>
                </a:solidFill>
                <a:latin typeface="+mn-ea"/>
              </a:rPr>
              <a:t>・技術提案、</a:t>
            </a:r>
            <a:r>
              <a:rPr lang="en-US" altLang="ja-JP" sz="2400" dirty="0" smtClean="0">
                <a:solidFill>
                  <a:schemeClr val="bg1"/>
                </a:solidFill>
                <a:latin typeface="+mn-ea"/>
              </a:rPr>
              <a:t>PFI</a:t>
            </a:r>
            <a:r>
              <a:rPr lang="ja-JP" altLang="en-US" sz="2400" dirty="0" smtClean="0">
                <a:solidFill>
                  <a:schemeClr val="bg1"/>
                </a:solidFill>
                <a:latin typeface="+mn-ea"/>
              </a:rPr>
              <a:t>提案へ</a:t>
            </a:r>
            <a:r>
              <a:rPr lang="ja-JP" altLang="en-US" sz="2400" dirty="0">
                <a:solidFill>
                  <a:schemeClr val="bg1"/>
                </a:solidFill>
                <a:latin typeface="+mn-ea"/>
              </a:rPr>
              <a:t>のインセンテイブ</a:t>
            </a:r>
            <a:endParaRPr lang="en-US" altLang="ja-JP" sz="2400" dirty="0">
              <a:solidFill>
                <a:schemeClr val="bg1"/>
              </a:solidFill>
              <a:latin typeface="+mn-ea"/>
            </a:endParaRPr>
          </a:p>
          <a:p>
            <a:pPr marL="0" indent="0">
              <a:lnSpc>
                <a:spcPct val="150000"/>
              </a:lnSpc>
              <a:buNone/>
            </a:pPr>
            <a:r>
              <a:rPr lang="en-US" altLang="ja-JP" sz="2400" dirty="0">
                <a:solidFill>
                  <a:schemeClr val="bg1"/>
                </a:solidFill>
                <a:latin typeface="+mn-ea"/>
              </a:rPr>
              <a:t>       </a:t>
            </a:r>
            <a:r>
              <a:rPr lang="en-US" altLang="ja-JP" sz="2400" dirty="0" smtClean="0">
                <a:solidFill>
                  <a:schemeClr val="bg1"/>
                </a:solidFill>
                <a:latin typeface="+mn-ea"/>
              </a:rPr>
              <a:t>&lt;</a:t>
            </a:r>
            <a:r>
              <a:rPr lang="ja-JP" altLang="en-US" sz="2400" dirty="0" smtClean="0">
                <a:solidFill>
                  <a:schemeClr val="bg1"/>
                </a:solidFill>
                <a:latin typeface="+mn-ea"/>
              </a:rPr>
              <a:t>参考事例</a:t>
            </a:r>
            <a:r>
              <a:rPr lang="en-US" altLang="ja-JP" sz="2400" dirty="0" smtClean="0">
                <a:solidFill>
                  <a:schemeClr val="bg1"/>
                </a:solidFill>
                <a:latin typeface="+mn-ea"/>
              </a:rPr>
              <a:t>&gt;</a:t>
            </a:r>
          </a:p>
          <a:p>
            <a:pPr marL="0" indent="0">
              <a:buNone/>
            </a:pPr>
            <a:r>
              <a:rPr lang="ja-JP" altLang="en-US" sz="2400" dirty="0">
                <a:solidFill>
                  <a:schemeClr val="bg1"/>
                </a:solidFill>
                <a:latin typeface="+mn-ea"/>
              </a:rPr>
              <a:t>　</a:t>
            </a:r>
            <a:r>
              <a:rPr lang="ja-JP" altLang="en-US" sz="2400" dirty="0" smtClean="0">
                <a:solidFill>
                  <a:schemeClr val="bg1"/>
                </a:solidFill>
                <a:latin typeface="+mn-ea"/>
              </a:rPr>
              <a:t>　　　</a:t>
            </a:r>
            <a:r>
              <a:rPr lang="en-US" altLang="ja-JP" sz="2400" dirty="0" smtClean="0">
                <a:solidFill>
                  <a:schemeClr val="bg1"/>
                </a:solidFill>
                <a:latin typeface="+mn-ea"/>
              </a:rPr>
              <a:t>ex.</a:t>
            </a:r>
            <a:r>
              <a:rPr lang="ja-JP" altLang="en-US" sz="2400" dirty="0" smtClean="0">
                <a:solidFill>
                  <a:schemeClr val="bg1"/>
                </a:solidFill>
                <a:latin typeface="+mn-ea"/>
              </a:rPr>
              <a:t>サッチャー政権</a:t>
            </a:r>
            <a:r>
              <a:rPr lang="ja-JP" altLang="en-US" sz="2400" dirty="0">
                <a:solidFill>
                  <a:schemeClr val="bg1"/>
                </a:solidFill>
                <a:latin typeface="+mn-ea"/>
              </a:rPr>
              <a:t>の</a:t>
            </a:r>
            <a:r>
              <a:rPr lang="ja-JP" altLang="en-US" sz="2400" dirty="0" smtClean="0">
                <a:solidFill>
                  <a:schemeClr val="bg1"/>
                </a:solidFill>
                <a:latin typeface="+mn-ea"/>
              </a:rPr>
              <a:t>レーンレンタル方式（工期短縮方策）</a:t>
            </a:r>
            <a:endParaRPr lang="en-US" altLang="ja-JP" sz="2400" dirty="0" smtClean="0">
              <a:solidFill>
                <a:schemeClr val="bg1"/>
              </a:solidFill>
              <a:latin typeface="+mn-ea"/>
            </a:endParaRPr>
          </a:p>
          <a:p>
            <a:pPr marL="0" indent="0">
              <a:lnSpc>
                <a:spcPct val="70000"/>
              </a:lnSpc>
              <a:buNone/>
            </a:pPr>
            <a:r>
              <a:rPr lang="ja-JP" altLang="en-US" sz="2400" dirty="0">
                <a:solidFill>
                  <a:schemeClr val="bg1"/>
                </a:solidFill>
                <a:latin typeface="+mn-ea"/>
              </a:rPr>
              <a:t>　</a:t>
            </a:r>
            <a:r>
              <a:rPr lang="ja-JP" altLang="en-US" sz="2400" dirty="0" smtClean="0">
                <a:solidFill>
                  <a:schemeClr val="bg1"/>
                </a:solidFill>
                <a:latin typeface="+mn-ea"/>
              </a:rPr>
              <a:t>　　　　　・ 道路補修等の工事</a:t>
            </a:r>
            <a:r>
              <a:rPr lang="ja-JP" altLang="en-US" sz="2400" dirty="0">
                <a:solidFill>
                  <a:schemeClr val="bg1"/>
                </a:solidFill>
                <a:latin typeface="+mn-ea"/>
              </a:rPr>
              <a:t>の</a:t>
            </a:r>
            <a:r>
              <a:rPr lang="ja-JP" altLang="en-US" sz="2400" dirty="0" smtClean="0">
                <a:solidFill>
                  <a:schemeClr val="bg1"/>
                </a:solidFill>
                <a:latin typeface="+mn-ea"/>
              </a:rPr>
              <a:t>ための閉鎖レーンの社会的</a:t>
            </a:r>
            <a:endParaRPr lang="en-US" altLang="ja-JP" sz="2400" dirty="0" smtClean="0">
              <a:solidFill>
                <a:schemeClr val="bg1"/>
              </a:solidFill>
              <a:latin typeface="+mn-ea"/>
            </a:endParaRPr>
          </a:p>
          <a:p>
            <a:pPr marL="0" indent="0">
              <a:lnSpc>
                <a:spcPct val="70000"/>
              </a:lnSpc>
              <a:buNone/>
            </a:pPr>
            <a:r>
              <a:rPr lang="ja-JP" altLang="en-US" sz="2400" dirty="0">
                <a:solidFill>
                  <a:schemeClr val="bg1"/>
                </a:solidFill>
                <a:latin typeface="+mn-ea"/>
              </a:rPr>
              <a:t>　</a:t>
            </a:r>
            <a:r>
              <a:rPr lang="ja-JP" altLang="en-US" sz="2400" dirty="0" smtClean="0">
                <a:solidFill>
                  <a:schemeClr val="bg1"/>
                </a:solidFill>
                <a:latin typeface="+mn-ea"/>
              </a:rPr>
              <a:t>　　　　　　 費用（混雑費用など）＋工事費の最小化で落札者決定</a:t>
            </a:r>
            <a:endParaRPr lang="en-US" altLang="ja-JP" sz="2400" dirty="0" smtClean="0">
              <a:solidFill>
                <a:schemeClr val="bg1"/>
              </a:solidFill>
              <a:latin typeface="+mn-ea"/>
            </a:endParaRPr>
          </a:p>
          <a:p>
            <a:pPr marL="0" indent="0">
              <a:lnSpc>
                <a:spcPct val="70000"/>
              </a:lnSpc>
              <a:buNone/>
            </a:pPr>
            <a:r>
              <a:rPr lang="en-US" altLang="ja-JP" sz="2400" dirty="0">
                <a:solidFill>
                  <a:schemeClr val="bg1"/>
                </a:solidFill>
                <a:latin typeface="+mn-ea"/>
              </a:rPr>
              <a:t> </a:t>
            </a:r>
            <a:r>
              <a:rPr lang="en-US" altLang="ja-JP" sz="2400" dirty="0" smtClean="0">
                <a:solidFill>
                  <a:schemeClr val="bg1"/>
                </a:solidFill>
                <a:latin typeface="+mn-ea"/>
              </a:rPr>
              <a:t>                  </a:t>
            </a:r>
            <a:r>
              <a:rPr lang="ja-JP" altLang="en-US" sz="2400" dirty="0" smtClean="0">
                <a:solidFill>
                  <a:schemeClr val="bg1"/>
                </a:solidFill>
                <a:latin typeface="+mn-ea"/>
              </a:rPr>
              <a:t>：</a:t>
            </a:r>
            <a:r>
              <a:rPr lang="en-US" altLang="ja-JP" sz="2400" dirty="0" smtClean="0">
                <a:solidFill>
                  <a:schemeClr val="bg1"/>
                </a:solidFill>
                <a:latin typeface="+mn-ea"/>
              </a:rPr>
              <a:t> </a:t>
            </a:r>
            <a:r>
              <a:rPr lang="ja-JP" altLang="en-US" sz="2400" dirty="0" smtClean="0">
                <a:solidFill>
                  <a:schemeClr val="bg1"/>
                </a:solidFill>
                <a:latin typeface="+mn-ea"/>
              </a:rPr>
              <a:t>日本は総合設計方式で対応</a:t>
            </a:r>
            <a:endParaRPr lang="en-US" altLang="ja-JP" sz="2400" dirty="0" smtClean="0">
              <a:solidFill>
                <a:schemeClr val="bg1"/>
              </a:solidFill>
              <a:latin typeface="+mn-ea"/>
            </a:endParaRPr>
          </a:p>
          <a:p>
            <a:pPr marL="0" indent="0">
              <a:lnSpc>
                <a:spcPct val="150000"/>
              </a:lnSpc>
              <a:buNone/>
            </a:pPr>
            <a:r>
              <a:rPr lang="ja-JP" altLang="en-US" sz="2400" dirty="0">
                <a:solidFill>
                  <a:schemeClr val="bg1"/>
                </a:solidFill>
                <a:latin typeface="+mn-ea"/>
              </a:rPr>
              <a:t>　</a:t>
            </a:r>
            <a:r>
              <a:rPr lang="ja-JP" altLang="en-US" sz="2400" dirty="0" smtClean="0">
                <a:solidFill>
                  <a:schemeClr val="bg1"/>
                </a:solidFill>
                <a:latin typeface="+mn-ea"/>
              </a:rPr>
              <a:t>　　</a:t>
            </a:r>
            <a:r>
              <a:rPr lang="en-US" altLang="ja-JP" sz="2400" dirty="0" smtClean="0">
                <a:solidFill>
                  <a:schemeClr val="bg1"/>
                </a:solidFill>
                <a:latin typeface="+mn-ea"/>
              </a:rPr>
              <a:t>&lt;</a:t>
            </a:r>
            <a:r>
              <a:rPr lang="ja-JP" altLang="en-US" sz="2400" dirty="0" smtClean="0">
                <a:solidFill>
                  <a:schemeClr val="bg1"/>
                </a:solidFill>
                <a:latin typeface="+mn-ea"/>
              </a:rPr>
              <a:t>検討すべき制度</a:t>
            </a:r>
            <a:r>
              <a:rPr lang="en-US" altLang="ja-JP" sz="2400" dirty="0" smtClean="0">
                <a:solidFill>
                  <a:schemeClr val="bg1"/>
                </a:solidFill>
                <a:latin typeface="+mn-ea"/>
              </a:rPr>
              <a:t>&gt;</a:t>
            </a:r>
          </a:p>
          <a:p>
            <a:pPr marL="0" indent="0">
              <a:buNone/>
            </a:pPr>
            <a:r>
              <a:rPr lang="ja-JP" altLang="en-US" sz="2400" dirty="0">
                <a:solidFill>
                  <a:schemeClr val="bg1"/>
                </a:solidFill>
                <a:latin typeface="+mn-ea"/>
              </a:rPr>
              <a:t>　</a:t>
            </a:r>
            <a:r>
              <a:rPr lang="ja-JP" altLang="en-US" sz="2400" dirty="0" smtClean="0">
                <a:solidFill>
                  <a:schemeClr val="bg1"/>
                </a:solidFill>
                <a:latin typeface="+mn-ea"/>
              </a:rPr>
              <a:t>　　　</a:t>
            </a:r>
            <a:r>
              <a:rPr lang="en-US" altLang="ja-JP" sz="2400" dirty="0" smtClean="0">
                <a:solidFill>
                  <a:schemeClr val="bg1"/>
                </a:solidFill>
                <a:latin typeface="+mn-ea"/>
              </a:rPr>
              <a:t>ex.</a:t>
            </a:r>
            <a:r>
              <a:rPr lang="ja-JP" altLang="en-US" sz="2400" dirty="0" smtClean="0">
                <a:solidFill>
                  <a:schemeClr val="bg1"/>
                </a:solidFill>
                <a:latin typeface="+mn-ea"/>
              </a:rPr>
              <a:t>提案者の入札価格に優位性を与える方式</a:t>
            </a:r>
            <a:endParaRPr lang="en-US" altLang="ja-JP" sz="2400" dirty="0" smtClean="0">
              <a:solidFill>
                <a:schemeClr val="bg1"/>
              </a:solidFill>
              <a:latin typeface="+mn-ea"/>
            </a:endParaRPr>
          </a:p>
          <a:p>
            <a:pPr marL="0" indent="0">
              <a:lnSpc>
                <a:spcPct val="70000"/>
              </a:lnSpc>
              <a:buNone/>
            </a:pPr>
            <a:r>
              <a:rPr lang="ja-JP" altLang="en-US" sz="2400" dirty="0">
                <a:solidFill>
                  <a:schemeClr val="bg1"/>
                </a:solidFill>
                <a:latin typeface="+mn-ea"/>
              </a:rPr>
              <a:t>　</a:t>
            </a:r>
            <a:r>
              <a:rPr lang="ja-JP" altLang="en-US" sz="2400" dirty="0" smtClean="0">
                <a:solidFill>
                  <a:schemeClr val="bg1"/>
                </a:solidFill>
                <a:latin typeface="+mn-ea"/>
              </a:rPr>
              <a:t>　　　　　・ 提案による費用節約（便益増加）の何分の</a:t>
            </a:r>
            <a:r>
              <a:rPr lang="en-US" altLang="ja-JP" sz="2400" dirty="0" smtClean="0">
                <a:solidFill>
                  <a:schemeClr val="bg1"/>
                </a:solidFill>
                <a:latin typeface="+mn-ea"/>
              </a:rPr>
              <a:t>1</a:t>
            </a:r>
            <a:r>
              <a:rPr lang="ja-JP" altLang="en-US" sz="2400" dirty="0" smtClean="0">
                <a:solidFill>
                  <a:schemeClr val="bg1"/>
                </a:solidFill>
                <a:latin typeface="+mn-ea"/>
              </a:rPr>
              <a:t>かを、</a:t>
            </a:r>
            <a:endParaRPr lang="en-US" altLang="ja-JP" sz="2400" dirty="0" smtClean="0">
              <a:solidFill>
                <a:schemeClr val="bg1"/>
              </a:solidFill>
              <a:latin typeface="+mn-ea"/>
            </a:endParaRPr>
          </a:p>
          <a:p>
            <a:pPr marL="0" indent="0">
              <a:lnSpc>
                <a:spcPct val="70000"/>
              </a:lnSpc>
              <a:buNone/>
            </a:pPr>
            <a:r>
              <a:rPr lang="ja-JP" altLang="en-US" sz="2400" dirty="0">
                <a:solidFill>
                  <a:schemeClr val="bg1"/>
                </a:solidFill>
                <a:latin typeface="+mn-ea"/>
              </a:rPr>
              <a:t>　</a:t>
            </a:r>
            <a:r>
              <a:rPr lang="ja-JP" altLang="en-US" sz="2400" dirty="0" smtClean="0">
                <a:solidFill>
                  <a:schemeClr val="bg1"/>
                </a:solidFill>
                <a:latin typeface="+mn-ea"/>
              </a:rPr>
              <a:t>　　　　　　入札金額から差し引いた額と他の入札者の金額で競争</a:t>
            </a:r>
            <a:endParaRPr lang="en-US" altLang="ja-JP" sz="2400" dirty="0" smtClean="0">
              <a:solidFill>
                <a:schemeClr val="bg1"/>
              </a:solidFill>
              <a:latin typeface="+mn-ea"/>
            </a:endParaRPr>
          </a:p>
          <a:p>
            <a:pPr marL="0" indent="0">
              <a:buNone/>
            </a:pPr>
            <a:r>
              <a:rPr lang="ja-JP" altLang="en-US" sz="2400" dirty="0">
                <a:solidFill>
                  <a:schemeClr val="bg1"/>
                </a:solidFill>
                <a:latin typeface="+mn-ea"/>
              </a:rPr>
              <a:t>　</a:t>
            </a:r>
            <a:r>
              <a:rPr lang="ja-JP" altLang="en-US" sz="2400" dirty="0" smtClean="0">
                <a:solidFill>
                  <a:schemeClr val="bg1"/>
                </a:solidFill>
                <a:latin typeface="+mn-ea"/>
              </a:rPr>
              <a:t>　　　</a:t>
            </a:r>
            <a:r>
              <a:rPr lang="en-US" altLang="ja-JP" sz="2400" dirty="0" smtClean="0">
                <a:solidFill>
                  <a:schemeClr val="bg1"/>
                </a:solidFill>
                <a:latin typeface="+mn-ea"/>
              </a:rPr>
              <a:t>ex.</a:t>
            </a:r>
            <a:r>
              <a:rPr lang="ja-JP" altLang="en-US" sz="2400" dirty="0" smtClean="0">
                <a:solidFill>
                  <a:schemeClr val="bg1"/>
                </a:solidFill>
                <a:latin typeface="+mn-ea"/>
              </a:rPr>
              <a:t>複数発注者の事業を一体的に事業化できる制度</a:t>
            </a:r>
            <a:endParaRPr lang="en-US" altLang="ja-JP" sz="2400" dirty="0" smtClean="0">
              <a:solidFill>
                <a:schemeClr val="bg1"/>
              </a:solidFill>
              <a:latin typeface="+mn-ea"/>
            </a:endParaRPr>
          </a:p>
          <a:p>
            <a:pPr marL="0" indent="0">
              <a:buNone/>
            </a:pPr>
            <a:r>
              <a:rPr lang="ja-JP" altLang="en-US" sz="2400" dirty="0">
                <a:solidFill>
                  <a:schemeClr val="bg1"/>
                </a:solidFill>
                <a:latin typeface="+mn-ea"/>
              </a:rPr>
              <a:t>　</a:t>
            </a:r>
            <a:r>
              <a:rPr lang="ja-JP" altLang="en-US" sz="2400" dirty="0" smtClean="0">
                <a:solidFill>
                  <a:schemeClr val="bg1"/>
                </a:solidFill>
                <a:latin typeface="+mn-ea"/>
              </a:rPr>
              <a:t>　　　　　・ </a:t>
            </a:r>
            <a:r>
              <a:rPr lang="ja-JP" altLang="en-US" sz="2400" dirty="0">
                <a:solidFill>
                  <a:schemeClr val="bg1"/>
                </a:solidFill>
                <a:latin typeface="+mn-ea"/>
              </a:rPr>
              <a:t>個別</a:t>
            </a:r>
            <a:r>
              <a:rPr lang="ja-JP" altLang="en-US" sz="2400" dirty="0" smtClean="0">
                <a:solidFill>
                  <a:schemeClr val="bg1"/>
                </a:solidFill>
                <a:latin typeface="+mn-ea"/>
              </a:rPr>
              <a:t>事業提案との比較評価手順</a:t>
            </a:r>
            <a:endParaRPr lang="en-US" altLang="ja-JP" sz="2400" dirty="0" smtClean="0">
              <a:solidFill>
                <a:schemeClr val="bg1"/>
              </a:solidFill>
              <a:latin typeface="+mn-ea"/>
            </a:endParaRPr>
          </a:p>
          <a:p>
            <a:pPr marL="0" indent="0">
              <a:buNone/>
            </a:pPr>
            <a:r>
              <a:rPr lang="ja-JP" altLang="en-US" sz="2400" dirty="0">
                <a:solidFill>
                  <a:schemeClr val="bg1"/>
                </a:solidFill>
                <a:latin typeface="+mn-ea"/>
              </a:rPr>
              <a:t>　</a:t>
            </a:r>
            <a:r>
              <a:rPr lang="ja-JP" altLang="en-US" sz="2400" dirty="0" smtClean="0">
                <a:solidFill>
                  <a:schemeClr val="bg1"/>
                </a:solidFill>
                <a:latin typeface="+mn-ea"/>
              </a:rPr>
              <a:t>　　　　　・ 予算制度、発注手続き、地元優先制度との調整</a:t>
            </a:r>
            <a:r>
              <a:rPr lang="ja-JP" altLang="en-US" sz="2400" dirty="0">
                <a:solidFill>
                  <a:schemeClr val="bg1"/>
                </a:solidFill>
                <a:latin typeface="+mn-ea"/>
              </a:rPr>
              <a:t>　</a:t>
            </a:r>
            <a:r>
              <a:rPr lang="ja-JP" altLang="en-US" sz="2400" dirty="0" smtClean="0">
                <a:solidFill>
                  <a:schemeClr val="bg1"/>
                </a:solidFill>
                <a:latin typeface="+mn-ea"/>
              </a:rPr>
              <a:t>　　　　　　　　　　　</a:t>
            </a:r>
            <a:endParaRPr lang="en-US" altLang="ja-JP" sz="2400" dirty="0" smtClean="0">
              <a:solidFill>
                <a:schemeClr val="bg1"/>
              </a:solidFill>
              <a:latin typeface="+mn-ea"/>
            </a:endParaRPr>
          </a:p>
          <a:p>
            <a:pPr marL="0" indent="0">
              <a:lnSpc>
                <a:spcPct val="210000"/>
              </a:lnSpc>
              <a:buNone/>
            </a:pPr>
            <a:endParaRPr lang="en-US" altLang="ja-JP" sz="2400" dirty="0">
              <a:solidFill>
                <a:schemeClr val="bg1"/>
              </a:solidFill>
              <a:latin typeface="+mn-ea"/>
            </a:endParaRPr>
          </a:p>
          <a:p>
            <a:endParaRPr kumimoji="1" lang="ja-JP" altLang="en-US" sz="2800" dirty="0"/>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a:solidFill>
                <a:prstClr val="black">
                  <a:tint val="75000"/>
                </a:prstClr>
              </a:solidFill>
            </a:endParaRPr>
          </a:p>
        </p:txBody>
      </p:sp>
      <p:sp>
        <p:nvSpPr>
          <p:cNvPr id="6" name="スライド番号プレースホルダー 6"/>
          <p:cNvSpPr>
            <a:spLocks noGrp="1"/>
          </p:cNvSpPr>
          <p:nvPr>
            <p:ph type="sldNum" sz="quarter" idx="12"/>
          </p:nvPr>
        </p:nvSpPr>
        <p:spPr>
          <a:xfrm>
            <a:off x="6974904" y="6453336"/>
            <a:ext cx="2133600" cy="365125"/>
          </a:xfrm>
        </p:spPr>
        <p:txBody>
          <a:bodyPr/>
          <a:lstStyle/>
          <a:p>
            <a:fld id="{A3B7B215-C319-49F3-85D1-F94DE829D982}" type="slidenum">
              <a:rPr lang="ja-JP" altLang="en-US" sz="2000" smtClean="0">
                <a:solidFill>
                  <a:prstClr val="white"/>
                </a:solidFill>
              </a:rPr>
              <a:pPr/>
              <a:t>38</a:t>
            </a:fld>
            <a:endParaRPr lang="ja-JP" altLang="en-US" sz="2000" dirty="0">
              <a:solidFill>
                <a:prstClr val="white"/>
              </a:solidFill>
            </a:endParaRPr>
          </a:p>
        </p:txBody>
      </p:sp>
    </p:spTree>
    <p:extLst>
      <p:ext uri="{BB962C8B-B14F-4D97-AF65-F5344CB8AC3E}">
        <p14:creationId xmlns:p14="http://schemas.microsoft.com/office/powerpoint/2010/main" val="36178795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0" y="-1096"/>
            <a:ext cx="9144000" cy="851102"/>
          </a:xfrm>
          <a:solidFill>
            <a:srgbClr val="008000"/>
          </a:solidFill>
        </p:spPr>
        <p:txBody>
          <a:bodyPr anchor="ctr">
            <a:normAutofit/>
          </a:bodyPr>
          <a:lstStyle/>
          <a:p>
            <a:r>
              <a:rPr lang="ja-JP" altLang="en-US" sz="3600" dirty="0" smtClean="0">
                <a:solidFill>
                  <a:srgbClr val="FFFF00"/>
                </a:solidFill>
              </a:rPr>
              <a:t>３．　既存不適格問題</a:t>
            </a:r>
            <a:endParaRPr kumimoji="1" lang="ja-JP" altLang="en-US" sz="3600" dirty="0">
              <a:solidFill>
                <a:srgbClr val="FFFF00"/>
              </a:solidFill>
            </a:endParaRPr>
          </a:p>
        </p:txBody>
      </p:sp>
      <p:sp>
        <p:nvSpPr>
          <p:cNvPr id="8" name="コンテンツ プレースホルダー 7"/>
          <p:cNvSpPr>
            <a:spLocks noGrp="1"/>
          </p:cNvSpPr>
          <p:nvPr>
            <p:ph idx="1"/>
          </p:nvPr>
        </p:nvSpPr>
        <p:spPr>
          <a:xfrm>
            <a:off x="35496" y="1052736"/>
            <a:ext cx="9059056" cy="5616624"/>
          </a:xfrm>
        </p:spPr>
        <p:txBody>
          <a:bodyPr>
            <a:noAutofit/>
          </a:bodyPr>
          <a:lstStyle/>
          <a:p>
            <a:pPr marL="0" indent="0">
              <a:buNone/>
            </a:pPr>
            <a:r>
              <a:rPr kumimoji="1" lang="ja-JP" altLang="en-US" sz="2400" dirty="0" smtClean="0">
                <a:solidFill>
                  <a:schemeClr val="bg1"/>
                </a:solidFill>
              </a:rPr>
              <a:t>　　　　　　</a:t>
            </a:r>
            <a:r>
              <a:rPr kumimoji="1" lang="ja-JP" altLang="en-US" sz="2800" dirty="0" smtClean="0">
                <a:solidFill>
                  <a:srgbClr val="FFFF00"/>
                </a:solidFill>
              </a:rPr>
              <a:t>　３．１　</a:t>
            </a:r>
            <a:r>
              <a:rPr lang="ja-JP" altLang="en-US" sz="2800" dirty="0">
                <a:solidFill>
                  <a:srgbClr val="FFFF00"/>
                </a:solidFill>
              </a:rPr>
              <a:t>問題の背景</a:t>
            </a:r>
            <a:endParaRPr kumimoji="1" lang="en-US" altLang="ja-JP" sz="2800" dirty="0" smtClean="0">
              <a:solidFill>
                <a:srgbClr val="FFFF00"/>
              </a:solidFill>
            </a:endParaRPr>
          </a:p>
          <a:p>
            <a:pPr marL="0" indent="0">
              <a:buNone/>
            </a:pPr>
            <a:endParaRPr kumimoji="1" lang="en-US" altLang="ja-JP" sz="2400" dirty="0" smtClean="0">
              <a:solidFill>
                <a:schemeClr val="bg1"/>
              </a:solidFill>
            </a:endParaRPr>
          </a:p>
          <a:p>
            <a:pPr marL="0" indent="0">
              <a:buNone/>
            </a:pPr>
            <a:r>
              <a:rPr kumimoji="1" lang="ja-JP" altLang="en-US" sz="2400" dirty="0" smtClean="0">
                <a:solidFill>
                  <a:schemeClr val="bg1"/>
                </a:solidFill>
              </a:rPr>
              <a:t>　　　① 大災害後の基準変更</a:t>
            </a:r>
            <a:endParaRPr kumimoji="1" lang="en-US" altLang="ja-JP" sz="2400" dirty="0" smtClean="0">
              <a:solidFill>
                <a:schemeClr val="bg1"/>
              </a:solidFill>
            </a:endParaRPr>
          </a:p>
          <a:p>
            <a:pPr marL="0" indent="0">
              <a:buNone/>
            </a:pPr>
            <a:r>
              <a:rPr lang="en-US" altLang="ja-JP" sz="2400" dirty="0">
                <a:solidFill>
                  <a:schemeClr val="bg1"/>
                </a:solidFill>
              </a:rPr>
              <a:t> </a:t>
            </a:r>
            <a:r>
              <a:rPr lang="en-US" altLang="ja-JP" sz="2400" dirty="0" smtClean="0">
                <a:solidFill>
                  <a:schemeClr val="bg1"/>
                </a:solidFill>
              </a:rPr>
              <a:t>        </a:t>
            </a:r>
            <a:r>
              <a:rPr lang="ja-JP" altLang="en-US" sz="2400" dirty="0" smtClean="0">
                <a:solidFill>
                  <a:schemeClr val="bg1"/>
                </a:solidFill>
              </a:rPr>
              <a:t>② 施設台帳の不備・・・設計図書の不明</a:t>
            </a:r>
            <a:endParaRPr lang="en-US" altLang="ja-JP" sz="2400" dirty="0" smtClean="0">
              <a:solidFill>
                <a:schemeClr val="bg1"/>
              </a:solidFill>
            </a:endParaRPr>
          </a:p>
          <a:p>
            <a:pPr marL="0" indent="0">
              <a:buNone/>
            </a:pPr>
            <a:r>
              <a:rPr kumimoji="1" lang="ja-JP" altLang="en-US" sz="2400" dirty="0">
                <a:solidFill>
                  <a:schemeClr val="bg1"/>
                </a:solidFill>
              </a:rPr>
              <a:t>　</a:t>
            </a:r>
            <a:r>
              <a:rPr kumimoji="1" lang="ja-JP" altLang="en-US" sz="2400" dirty="0" smtClean="0">
                <a:solidFill>
                  <a:schemeClr val="bg1"/>
                </a:solidFill>
              </a:rPr>
              <a:t>　　　　　　　　　　　　　　　　　情報の一元化の遅れ（ </a:t>
            </a:r>
            <a:r>
              <a:rPr kumimoji="1" lang="en-US" altLang="ja-JP" sz="2400" dirty="0" smtClean="0">
                <a:solidFill>
                  <a:schemeClr val="bg1"/>
                </a:solidFill>
              </a:rPr>
              <a:t>IT</a:t>
            </a:r>
            <a:r>
              <a:rPr kumimoji="1" lang="ja-JP" altLang="en-US" sz="2400" dirty="0" smtClean="0">
                <a:solidFill>
                  <a:schemeClr val="bg1"/>
                </a:solidFill>
              </a:rPr>
              <a:t>化</a:t>
            </a:r>
            <a:r>
              <a:rPr lang="ja-JP" altLang="en-US" sz="2400" dirty="0">
                <a:solidFill>
                  <a:schemeClr val="bg1"/>
                </a:solidFill>
              </a:rPr>
              <a:t>の遅れ</a:t>
            </a:r>
            <a:r>
              <a:rPr kumimoji="1" lang="ja-JP" altLang="en-US" sz="2400" dirty="0" smtClean="0">
                <a:solidFill>
                  <a:schemeClr val="bg1"/>
                </a:solidFill>
              </a:rPr>
              <a:t> ）</a:t>
            </a:r>
            <a:endParaRPr kumimoji="1"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③ </a:t>
            </a:r>
            <a:r>
              <a:rPr lang="ja-JP" altLang="en-US" sz="2400" dirty="0">
                <a:solidFill>
                  <a:schemeClr val="bg1"/>
                </a:solidFill>
              </a:rPr>
              <a:t>技術者</a:t>
            </a:r>
            <a:r>
              <a:rPr lang="ja-JP" altLang="en-US" sz="2400" dirty="0" smtClean="0">
                <a:solidFill>
                  <a:schemeClr val="bg1"/>
                </a:solidFill>
              </a:rPr>
              <a:t>不足・・・点検作業の停滞（</a:t>
            </a:r>
            <a:r>
              <a:rPr lang="ja-JP" altLang="en-US" sz="2400" dirty="0">
                <a:solidFill>
                  <a:schemeClr val="bg1"/>
                </a:solidFill>
              </a:rPr>
              <a:t>特に</a:t>
            </a:r>
            <a:r>
              <a:rPr lang="ja-JP" altLang="en-US" sz="2400" dirty="0" smtClean="0">
                <a:solidFill>
                  <a:schemeClr val="bg1"/>
                </a:solidFill>
              </a:rPr>
              <a:t>自治体）</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点検・維持管理の専門家養成</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その為の講師の不足</a:t>
            </a:r>
            <a:endParaRPr lang="en-US" altLang="ja-JP" sz="2400" dirty="0" smtClean="0">
              <a:solidFill>
                <a:schemeClr val="bg1"/>
              </a:solidFill>
            </a:endParaRPr>
          </a:p>
          <a:p>
            <a:pPr marL="0" indent="0">
              <a:buNone/>
            </a:pPr>
            <a:r>
              <a:rPr kumimoji="1" lang="ja-JP" altLang="en-US" sz="2400" dirty="0">
                <a:solidFill>
                  <a:schemeClr val="bg1"/>
                </a:solidFill>
              </a:rPr>
              <a:t>　</a:t>
            </a:r>
            <a:r>
              <a:rPr kumimoji="1" lang="ja-JP" altLang="en-US" sz="2400" dirty="0" smtClean="0">
                <a:solidFill>
                  <a:schemeClr val="bg1"/>
                </a:solidFill>
              </a:rPr>
              <a:t>　　④ 予算不足</a:t>
            </a:r>
            <a:endParaRPr kumimoji="1"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⑤ </a:t>
            </a:r>
            <a:r>
              <a:rPr kumimoji="1" lang="ja-JP" altLang="en-US" sz="2400" dirty="0" smtClean="0">
                <a:solidFill>
                  <a:schemeClr val="bg1"/>
                </a:solidFill>
              </a:rPr>
              <a:t>政府各機関・自治体などの優先順位の相違</a:t>
            </a:r>
            <a:endParaRPr kumimoji="1"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a:t>
            </a:r>
            <a:r>
              <a:rPr kumimoji="1" lang="ja-JP" altLang="en-US" sz="2400" dirty="0" smtClean="0">
                <a:solidFill>
                  <a:schemeClr val="bg1"/>
                </a:solidFill>
              </a:rPr>
              <a:t>（</a:t>
            </a:r>
            <a:r>
              <a:rPr kumimoji="1" lang="en-US" altLang="ja-JP" sz="2400" dirty="0" smtClean="0">
                <a:solidFill>
                  <a:schemeClr val="bg1"/>
                </a:solidFill>
              </a:rPr>
              <a:t>ex. </a:t>
            </a:r>
            <a:r>
              <a:rPr kumimoji="1" lang="ja-JP" altLang="en-US" sz="2400" dirty="0" smtClean="0">
                <a:solidFill>
                  <a:schemeClr val="bg1"/>
                </a:solidFill>
              </a:rPr>
              <a:t>小学校</a:t>
            </a:r>
            <a:r>
              <a:rPr lang="ja-JP" altLang="en-US" sz="2400" dirty="0">
                <a:solidFill>
                  <a:schemeClr val="bg1"/>
                </a:solidFill>
              </a:rPr>
              <a:t>の耐震化</a:t>
            </a:r>
            <a:r>
              <a:rPr kumimoji="1" lang="ja-JP" altLang="en-US" sz="2400" dirty="0" smtClean="0">
                <a:solidFill>
                  <a:schemeClr val="bg1"/>
                </a:solidFill>
              </a:rPr>
              <a:t>）</a:t>
            </a:r>
            <a:endParaRPr kumimoji="1"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⑥ </a:t>
            </a:r>
            <a:r>
              <a:rPr lang="ja-JP" altLang="en-US" sz="2400" dirty="0">
                <a:solidFill>
                  <a:schemeClr val="bg1"/>
                </a:solidFill>
              </a:rPr>
              <a:t>合意形成</a:t>
            </a:r>
            <a:r>
              <a:rPr lang="ja-JP" altLang="en-US" sz="2400" dirty="0" smtClean="0">
                <a:solidFill>
                  <a:schemeClr val="bg1"/>
                </a:solidFill>
              </a:rPr>
              <a:t>の難しさ・・・</a:t>
            </a:r>
            <a:r>
              <a:rPr lang="en-US" altLang="ja-JP" sz="2400" dirty="0" smtClean="0">
                <a:solidFill>
                  <a:schemeClr val="bg1"/>
                </a:solidFill>
              </a:rPr>
              <a:t>ex. </a:t>
            </a:r>
            <a:r>
              <a:rPr lang="ja-JP" altLang="en-US" sz="2400" dirty="0" smtClean="0">
                <a:solidFill>
                  <a:schemeClr val="bg1"/>
                </a:solidFill>
              </a:rPr>
              <a:t>新宿、渋谷の事例</a:t>
            </a:r>
            <a:endParaRPr lang="en-US" altLang="ja-JP" sz="2400" dirty="0" smtClean="0">
              <a:solidFill>
                <a:schemeClr val="bg1"/>
              </a:solidFill>
            </a:endParaRPr>
          </a:p>
          <a:p>
            <a:pPr marL="0" indent="0">
              <a:buNone/>
            </a:pPr>
            <a:r>
              <a:rPr kumimoji="1" lang="ja-JP" altLang="en-US" sz="2400" dirty="0">
                <a:solidFill>
                  <a:schemeClr val="bg1"/>
                </a:solidFill>
              </a:rPr>
              <a:t>　</a:t>
            </a:r>
            <a:r>
              <a:rPr kumimoji="1" lang="ja-JP" altLang="en-US" sz="2400" dirty="0" smtClean="0">
                <a:solidFill>
                  <a:schemeClr val="bg1"/>
                </a:solidFill>
              </a:rPr>
              <a:t>　　　　</a:t>
            </a:r>
            <a:endParaRPr kumimoji="1" lang="ja-JP" altLang="en-US" sz="2400" dirty="0">
              <a:solidFill>
                <a:schemeClr val="bg1"/>
              </a:solidFill>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a:solidFill>
                <a:prstClr val="black">
                  <a:tint val="75000"/>
                </a:prstClr>
              </a:solidFill>
            </a:endParaRPr>
          </a:p>
        </p:txBody>
      </p:sp>
      <p:sp>
        <p:nvSpPr>
          <p:cNvPr id="6" name="スライド番号プレースホルダー 6"/>
          <p:cNvSpPr>
            <a:spLocks noGrp="1"/>
          </p:cNvSpPr>
          <p:nvPr>
            <p:ph type="sldNum" sz="quarter" idx="12"/>
          </p:nvPr>
        </p:nvSpPr>
        <p:spPr>
          <a:xfrm>
            <a:off x="6830888" y="6356350"/>
            <a:ext cx="2133600" cy="365125"/>
          </a:xfrm>
        </p:spPr>
        <p:txBody>
          <a:bodyPr/>
          <a:lstStyle/>
          <a:p>
            <a:fld id="{A3B7B215-C319-49F3-85D1-F94DE829D982}" type="slidenum">
              <a:rPr lang="ja-JP" altLang="en-US" sz="2000" smtClean="0">
                <a:solidFill>
                  <a:prstClr val="white"/>
                </a:solidFill>
              </a:rPr>
              <a:pPr/>
              <a:t>39</a:t>
            </a:fld>
            <a:endParaRPr lang="ja-JP" altLang="en-US" sz="2000" dirty="0">
              <a:solidFill>
                <a:prstClr val="white"/>
              </a:solidFill>
            </a:endParaRPr>
          </a:p>
        </p:txBody>
      </p:sp>
      <p:sp>
        <p:nvSpPr>
          <p:cNvPr id="2" name="右大かっこ 1"/>
          <p:cNvSpPr/>
          <p:nvPr/>
        </p:nvSpPr>
        <p:spPr>
          <a:xfrm>
            <a:off x="5220072" y="4009529"/>
            <a:ext cx="73152" cy="457200"/>
          </a:xfrm>
          <a:prstGeom prst="righ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 name="テキスト ボックス 2"/>
          <p:cNvSpPr txBox="1"/>
          <p:nvPr/>
        </p:nvSpPr>
        <p:spPr>
          <a:xfrm>
            <a:off x="5376142" y="4005064"/>
            <a:ext cx="3631888" cy="461665"/>
          </a:xfrm>
          <a:prstGeom prst="rect">
            <a:avLst/>
          </a:prstGeom>
          <a:noFill/>
        </p:spPr>
        <p:txBody>
          <a:bodyPr wrap="none" lIns="0" rIns="0" rtlCol="0">
            <a:spAutoFit/>
          </a:bodyPr>
          <a:lstStyle/>
          <a:p>
            <a:r>
              <a:rPr lang="ja-JP" altLang="en-US" sz="2400" dirty="0" smtClean="0">
                <a:solidFill>
                  <a:prstClr val="white"/>
                </a:solidFill>
              </a:rPr>
              <a:t>養成</a:t>
            </a:r>
            <a:r>
              <a:rPr lang="ja-JP" altLang="en-US" sz="2400" dirty="0">
                <a:solidFill>
                  <a:prstClr val="white"/>
                </a:solidFill>
              </a:rPr>
              <a:t>をする行政機関の</a:t>
            </a:r>
            <a:r>
              <a:rPr lang="ja-JP" altLang="en-US" sz="2400" dirty="0" smtClean="0">
                <a:solidFill>
                  <a:prstClr val="white"/>
                </a:solidFill>
              </a:rPr>
              <a:t>制約</a:t>
            </a:r>
            <a:endParaRPr lang="ja-JP" altLang="en-US" sz="2800" dirty="0">
              <a:solidFill>
                <a:prstClr val="black"/>
              </a:solidFill>
            </a:endParaRPr>
          </a:p>
        </p:txBody>
      </p:sp>
    </p:spTree>
    <p:extLst>
      <p:ext uri="{BB962C8B-B14F-4D97-AF65-F5344CB8AC3E}">
        <p14:creationId xmlns:p14="http://schemas.microsoft.com/office/powerpoint/2010/main" val="1343023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3124200" y="6520259"/>
            <a:ext cx="2895600" cy="365125"/>
          </a:xfrm>
        </p:spPr>
        <p:txBody>
          <a:bodyPr/>
          <a:lstStyle/>
          <a:p>
            <a:r>
              <a:rPr lang="en-US" altLang="ja-JP" dirty="0" smtClean="0">
                <a:solidFill>
                  <a:srgbClr val="002060">
                    <a:tint val="75000"/>
                  </a:srgbClr>
                </a:solidFill>
              </a:rPr>
              <a:t>S.MORICHI</a:t>
            </a:r>
            <a:endParaRPr lang="ja-JP" altLang="en-US" dirty="0">
              <a:solidFill>
                <a:srgbClr val="002060">
                  <a:tint val="75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34000"/>
            <a:ext cx="8064896" cy="580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スライド番号プレースホルダー 6"/>
          <p:cNvSpPr txBox="1">
            <a:spLocks/>
          </p:cNvSpPr>
          <p:nvPr/>
        </p:nvSpPr>
        <p:spPr>
          <a:xfrm>
            <a:off x="6705600" y="65087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schemeClr val="bg1"/>
                </a:solidFill>
              </a:rPr>
              <a:pPr/>
              <a:t>4</a:t>
            </a:fld>
            <a:endParaRPr lang="ja-JP" altLang="en-US" sz="2000" dirty="0">
              <a:solidFill>
                <a:schemeClr val="bg1"/>
              </a:solidFill>
            </a:endParaRPr>
          </a:p>
        </p:txBody>
      </p:sp>
      <p:sp>
        <p:nvSpPr>
          <p:cNvPr id="9" name="テキスト ボックス 8"/>
          <p:cNvSpPr txBox="1"/>
          <p:nvPr/>
        </p:nvSpPr>
        <p:spPr>
          <a:xfrm>
            <a:off x="264797" y="6228020"/>
            <a:ext cx="8627683" cy="369332"/>
          </a:xfrm>
          <a:prstGeom prst="rect">
            <a:avLst/>
          </a:prstGeom>
          <a:noFill/>
        </p:spPr>
        <p:txBody>
          <a:bodyPr wrap="none" rtlCol="0">
            <a:spAutoFit/>
          </a:bodyPr>
          <a:lstStyle/>
          <a:p>
            <a:r>
              <a:rPr lang="ja-JP" altLang="en-US" dirty="0">
                <a:solidFill>
                  <a:schemeClr val="bg1"/>
                </a:solidFill>
              </a:rPr>
              <a:t>下里哲弘、沖縄県内の土木構造物の現状、</a:t>
            </a:r>
            <a:r>
              <a:rPr lang="en-US" altLang="ja-JP" dirty="0">
                <a:solidFill>
                  <a:schemeClr val="bg1"/>
                </a:solidFill>
              </a:rPr>
              <a:t>2011.11.18.</a:t>
            </a:r>
            <a:r>
              <a:rPr lang="ja-JP" altLang="en-US" dirty="0">
                <a:solidFill>
                  <a:schemeClr val="bg1"/>
                </a:solidFill>
              </a:rPr>
              <a:t>土木の日シンポジウム　講演資料</a:t>
            </a:r>
            <a:endParaRPr lang="en-US" altLang="ja-JP" sz="2400" dirty="0">
              <a:solidFill>
                <a:schemeClr val="bg1"/>
              </a:solidFill>
            </a:endParaRPr>
          </a:p>
        </p:txBody>
      </p:sp>
      <p:sp>
        <p:nvSpPr>
          <p:cNvPr id="6" name="タイトル 2"/>
          <p:cNvSpPr txBox="1">
            <a:spLocks/>
          </p:cNvSpPr>
          <p:nvPr/>
        </p:nvSpPr>
        <p:spPr>
          <a:xfrm>
            <a:off x="7266" y="1644"/>
            <a:ext cx="9136734" cy="850106"/>
          </a:xfrm>
          <a:prstGeom prst="rect">
            <a:avLst/>
          </a:prstGeom>
          <a:solidFill>
            <a:srgbClr val="008000"/>
          </a:solidFill>
        </p:spPr>
        <p:txBody>
          <a:bodyPr tIns="108000" bIns="10800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solidFill>
                  <a:srgbClr val="FFFF00"/>
                </a:solidFill>
              </a:rPr>
              <a:t>１． インフラ老朽化の現状と対策</a:t>
            </a:r>
            <a:endParaRPr lang="ja-JP" altLang="en-US" sz="4000" dirty="0">
              <a:solidFill>
                <a:srgbClr val="FFFF00"/>
              </a:solidFill>
            </a:endParaRPr>
          </a:p>
        </p:txBody>
      </p:sp>
      <p:sp>
        <p:nvSpPr>
          <p:cNvPr id="2" name="スライド番号プレースホルダー 1"/>
          <p:cNvSpPr>
            <a:spLocks noGrp="1"/>
          </p:cNvSpPr>
          <p:nvPr>
            <p:ph type="sldNum" sz="quarter" idx="12"/>
          </p:nvPr>
        </p:nvSpPr>
        <p:spPr/>
        <p:txBody>
          <a:bodyPr/>
          <a:lstStyle/>
          <a:p>
            <a:fld id="{A3B7B215-C319-49F3-85D1-F94DE829D982}" type="slidenum">
              <a:rPr lang="ja-JP" altLang="en-US" smtClean="0">
                <a:solidFill>
                  <a:prstClr val="black">
                    <a:tint val="75000"/>
                  </a:prstClr>
                </a:solidFill>
              </a:rPr>
              <a:pPr/>
              <a:t>4</a:t>
            </a:fld>
            <a:endParaRPr lang="ja-JP" altLang="en-US" dirty="0">
              <a:solidFill>
                <a:prstClr val="black">
                  <a:tint val="75000"/>
                </a:prstClr>
              </a:solidFill>
            </a:endParaRPr>
          </a:p>
        </p:txBody>
      </p:sp>
    </p:spTree>
    <p:extLst>
      <p:ext uri="{BB962C8B-B14F-4D97-AF65-F5344CB8AC3E}">
        <p14:creationId xmlns:p14="http://schemas.microsoft.com/office/powerpoint/2010/main" val="4030518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06090"/>
          </a:xfrm>
        </p:spPr>
        <p:txBody>
          <a:bodyPr anchor="t">
            <a:normAutofit/>
          </a:bodyPr>
          <a:lstStyle/>
          <a:p>
            <a:r>
              <a:rPr lang="ja-JP" altLang="en-US" sz="3200" dirty="0">
                <a:solidFill>
                  <a:srgbClr val="FFFF00"/>
                </a:solidFill>
              </a:rPr>
              <a:t>３</a:t>
            </a:r>
            <a:r>
              <a:rPr lang="ja-JP" altLang="en-US" sz="3200" dirty="0" smtClean="0">
                <a:solidFill>
                  <a:srgbClr val="FFFF00"/>
                </a:solidFill>
              </a:rPr>
              <a:t>．２　既存不適格施設の解消方策</a:t>
            </a:r>
            <a:endParaRPr kumimoji="1" lang="ja-JP" altLang="en-US" sz="3200" dirty="0">
              <a:solidFill>
                <a:srgbClr val="FFFF00"/>
              </a:solidFill>
            </a:endParaRPr>
          </a:p>
        </p:txBody>
      </p:sp>
      <p:sp>
        <p:nvSpPr>
          <p:cNvPr id="3" name="コンテンツ プレースホルダー 2"/>
          <p:cNvSpPr>
            <a:spLocks noGrp="1"/>
          </p:cNvSpPr>
          <p:nvPr>
            <p:ph idx="1"/>
          </p:nvPr>
        </p:nvSpPr>
        <p:spPr>
          <a:xfrm>
            <a:off x="107504" y="692696"/>
            <a:ext cx="9036496" cy="5976664"/>
          </a:xfrm>
        </p:spPr>
        <p:txBody>
          <a:bodyPr>
            <a:normAutofit/>
          </a:bodyPr>
          <a:lstStyle/>
          <a:p>
            <a:pPr marL="0" indent="0">
              <a:buNone/>
            </a:pPr>
            <a:r>
              <a:rPr lang="ja-JP" altLang="en-US" sz="2400" dirty="0" smtClean="0">
                <a:solidFill>
                  <a:schemeClr val="bg1"/>
                </a:solidFill>
              </a:rPr>
              <a:t>＜公的施設＞</a:t>
            </a:r>
            <a:endParaRPr lang="en-US" altLang="ja-JP" sz="2400" dirty="0" smtClean="0">
              <a:solidFill>
                <a:schemeClr val="bg1"/>
              </a:solidFill>
            </a:endParaRPr>
          </a:p>
          <a:p>
            <a:pPr marL="0" indent="0">
              <a:buNone/>
            </a:pPr>
            <a:r>
              <a:rPr kumimoji="1" lang="ja-JP" altLang="en-US" sz="2400" dirty="0">
                <a:solidFill>
                  <a:schemeClr val="bg1"/>
                </a:solidFill>
              </a:rPr>
              <a:t>　</a:t>
            </a:r>
            <a:r>
              <a:rPr kumimoji="1" lang="ja-JP" altLang="en-US" sz="2400" dirty="0" smtClean="0">
                <a:solidFill>
                  <a:schemeClr val="bg1"/>
                </a:solidFill>
              </a:rPr>
              <a:t>・ 再築、大規模改修、補強の対象施設選別</a:t>
            </a:r>
            <a:endParaRPr kumimoji="1"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強靭化計画・・・国管理施設</a:t>
            </a:r>
            <a:endParaRPr lang="en-US" altLang="ja-JP" sz="2400" dirty="0" smtClean="0">
              <a:solidFill>
                <a:schemeClr val="bg1"/>
              </a:solidFill>
            </a:endParaRPr>
          </a:p>
          <a:p>
            <a:pPr marL="0" indent="0">
              <a:buNone/>
            </a:pPr>
            <a:r>
              <a:rPr kumimoji="1" lang="ja-JP" altLang="en-US" sz="2400" dirty="0">
                <a:solidFill>
                  <a:schemeClr val="bg1"/>
                </a:solidFill>
              </a:rPr>
              <a:t>　</a:t>
            </a:r>
            <a:r>
              <a:rPr kumimoji="1" lang="ja-JP" altLang="en-US" sz="2400" dirty="0" smtClean="0">
                <a:solidFill>
                  <a:schemeClr val="bg1"/>
                </a:solidFill>
              </a:rPr>
              <a:t>　　　　　　　　　　  自治体管理施設　　</a:t>
            </a:r>
            <a:r>
              <a:rPr lang="ja-JP" altLang="en-US" sz="2400" dirty="0" smtClean="0">
                <a:solidFill>
                  <a:schemeClr val="bg1"/>
                </a:solidFill>
              </a:rPr>
              <a:t>・・・</a:t>
            </a:r>
            <a:r>
              <a:rPr lang="en-US" altLang="ja-JP" sz="2400" dirty="0">
                <a:solidFill>
                  <a:schemeClr val="bg1"/>
                </a:solidFill>
              </a:rPr>
              <a:t> 2013</a:t>
            </a:r>
            <a:r>
              <a:rPr lang="ja-JP" altLang="en-US" sz="2400" dirty="0">
                <a:solidFill>
                  <a:schemeClr val="bg1"/>
                </a:solidFill>
              </a:rPr>
              <a:t>年新制度</a:t>
            </a:r>
            <a:endParaRPr lang="en-US" altLang="ja-JP" sz="2400" dirty="0" smtClean="0">
              <a:solidFill>
                <a:schemeClr val="bg1"/>
              </a:solidFill>
            </a:endParaRPr>
          </a:p>
          <a:p>
            <a:pPr marL="0" indent="0">
              <a:buNone/>
            </a:pPr>
            <a:r>
              <a:rPr kumimoji="1" lang="ja-JP" altLang="en-US" sz="2400" dirty="0">
                <a:solidFill>
                  <a:schemeClr val="bg1"/>
                </a:solidFill>
              </a:rPr>
              <a:t>　</a:t>
            </a:r>
            <a:r>
              <a:rPr kumimoji="1" lang="ja-JP" altLang="en-US" sz="2400" dirty="0" smtClean="0">
                <a:solidFill>
                  <a:schemeClr val="bg1"/>
                </a:solidFill>
              </a:rPr>
              <a:t>・ 自治体支援</a:t>
            </a:r>
            <a:endParaRPr kumimoji="1"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a:t>
            </a:r>
            <a:r>
              <a:rPr kumimoji="1" lang="ja-JP" altLang="en-US" sz="2400" dirty="0" smtClean="0">
                <a:solidFill>
                  <a:schemeClr val="bg1"/>
                </a:solidFill>
              </a:rPr>
              <a:t> 技術的、資金的支援、制度見直し・・・</a:t>
            </a:r>
            <a:r>
              <a:rPr kumimoji="1" lang="en-US" altLang="ja-JP" sz="2400" dirty="0" smtClean="0">
                <a:solidFill>
                  <a:schemeClr val="bg1"/>
                </a:solidFill>
              </a:rPr>
              <a:t>2013</a:t>
            </a:r>
            <a:r>
              <a:rPr kumimoji="1" lang="ja-JP" altLang="en-US" sz="2400" dirty="0" smtClean="0">
                <a:solidFill>
                  <a:schemeClr val="bg1"/>
                </a:solidFill>
              </a:rPr>
              <a:t>年</a:t>
            </a:r>
            <a:r>
              <a:rPr lang="ja-JP" altLang="en-US" sz="2400" dirty="0" smtClean="0">
                <a:solidFill>
                  <a:schemeClr val="bg1"/>
                </a:solidFill>
              </a:rPr>
              <a:t>新制度</a:t>
            </a:r>
            <a:endParaRPr kumimoji="1"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a:t>
            </a:r>
            <a:r>
              <a:rPr lang="ja-JP" altLang="en-US" sz="2400" dirty="0">
                <a:solidFill>
                  <a:schemeClr val="bg1"/>
                </a:solidFill>
              </a:rPr>
              <a:t>　</a:t>
            </a:r>
            <a:r>
              <a:rPr lang="ja-JP" altLang="en-US" sz="2400" dirty="0" smtClean="0">
                <a:solidFill>
                  <a:schemeClr val="bg1"/>
                </a:solidFill>
              </a:rPr>
              <a:t>・ </a:t>
            </a:r>
            <a:r>
              <a:rPr lang="ja-JP" altLang="en-US" sz="2400" dirty="0">
                <a:solidFill>
                  <a:schemeClr val="bg1"/>
                </a:solidFill>
              </a:rPr>
              <a:t>防災</a:t>
            </a:r>
            <a:r>
              <a:rPr lang="ja-JP" altLang="en-US" sz="2400" dirty="0" smtClean="0">
                <a:solidFill>
                  <a:schemeClr val="bg1"/>
                </a:solidFill>
              </a:rPr>
              <a:t>計画</a:t>
            </a:r>
            <a:r>
              <a:rPr lang="ja-JP" altLang="en-US" sz="2400" dirty="0">
                <a:solidFill>
                  <a:schemeClr val="bg1"/>
                </a:solidFill>
              </a:rPr>
              <a:t>の内容</a:t>
            </a:r>
            <a:r>
              <a:rPr lang="ja-JP" altLang="en-US" sz="2400" dirty="0" smtClean="0">
                <a:solidFill>
                  <a:schemeClr val="bg1"/>
                </a:solidFill>
              </a:rPr>
              <a:t>確認・・・上記計画や対策などの反映</a:t>
            </a:r>
            <a:endParaRPr lang="en-US" altLang="ja-JP" sz="2400" dirty="0" smtClean="0">
              <a:solidFill>
                <a:schemeClr val="bg1"/>
              </a:solidFill>
            </a:endParaRPr>
          </a:p>
          <a:p>
            <a:pPr marL="0" indent="0">
              <a:buNone/>
            </a:pPr>
            <a:r>
              <a:rPr kumimoji="1" lang="ja-JP" altLang="en-US" sz="2400" dirty="0">
                <a:solidFill>
                  <a:schemeClr val="bg1"/>
                </a:solidFill>
              </a:rPr>
              <a:t>　</a:t>
            </a:r>
            <a:r>
              <a:rPr kumimoji="1" lang="ja-JP" altLang="en-US" sz="2400" dirty="0" smtClean="0">
                <a:solidFill>
                  <a:schemeClr val="bg1"/>
                </a:solidFill>
              </a:rPr>
              <a:t>・ 民間のインフラも含めた既存不適格施設の情報公開と</a:t>
            </a:r>
            <a:endParaRPr kumimoji="1"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a:t>
            </a:r>
            <a:r>
              <a:rPr lang="ja-JP" altLang="en-US" sz="2000" dirty="0">
                <a:solidFill>
                  <a:schemeClr val="bg1"/>
                </a:solidFill>
              </a:rPr>
              <a:t>　</a:t>
            </a:r>
            <a:r>
              <a:rPr lang="ja-JP" altLang="en-US" sz="2000" dirty="0" smtClean="0">
                <a:solidFill>
                  <a:schemeClr val="bg1"/>
                </a:solidFill>
              </a:rPr>
              <a:t>　　　　　　　　　　　　　</a:t>
            </a:r>
            <a:r>
              <a:rPr lang="ja-JP" altLang="en-US" sz="2400" dirty="0" smtClean="0">
                <a:solidFill>
                  <a:schemeClr val="bg1"/>
                </a:solidFill>
              </a:rPr>
              <a:t>　　　　　　　　　　　　</a:t>
            </a:r>
            <a:r>
              <a:rPr kumimoji="1" lang="ja-JP" altLang="en-US" sz="2400" dirty="0" smtClean="0">
                <a:solidFill>
                  <a:schemeClr val="bg1"/>
                </a:solidFill>
              </a:rPr>
              <a:t>改善勧告、改善命令</a:t>
            </a:r>
            <a:endParaRPr kumimoji="1" lang="en-US" altLang="ja-JP" sz="2400" dirty="0" smtClean="0">
              <a:solidFill>
                <a:schemeClr val="bg1"/>
              </a:solidFill>
            </a:endParaRPr>
          </a:p>
          <a:p>
            <a:pPr marL="0" indent="0">
              <a:buNone/>
            </a:pPr>
            <a:r>
              <a:rPr kumimoji="1" lang="ja-JP" altLang="en-US" sz="2400" dirty="0" smtClean="0">
                <a:solidFill>
                  <a:schemeClr val="bg1"/>
                </a:solidFill>
              </a:rPr>
              <a:t>　　　　　　　　　　　　　　　　　　　　　　　　・・・</a:t>
            </a:r>
            <a:r>
              <a:rPr lang="en-US" altLang="ja-JP" sz="2400" dirty="0">
                <a:solidFill>
                  <a:schemeClr val="bg1"/>
                </a:solidFill>
              </a:rPr>
              <a:t>2013</a:t>
            </a:r>
            <a:r>
              <a:rPr lang="ja-JP" altLang="en-US" sz="2400" dirty="0">
                <a:solidFill>
                  <a:schemeClr val="bg1"/>
                </a:solidFill>
              </a:rPr>
              <a:t>年</a:t>
            </a:r>
            <a:r>
              <a:rPr lang="ja-JP" altLang="en-US" sz="2400" dirty="0" smtClean="0">
                <a:solidFill>
                  <a:schemeClr val="bg1"/>
                </a:solidFill>
              </a:rPr>
              <a:t>新制度</a:t>
            </a:r>
            <a:endParaRPr kumimoji="1"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新宿駅プロジェクト（国道事業）、</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渋谷駅プロジェクト（区画整理事業）のような事業化</a:t>
            </a:r>
            <a:endParaRPr lang="en-US" altLang="ja-JP" sz="2400" dirty="0" smtClean="0">
              <a:solidFill>
                <a:schemeClr val="bg1"/>
              </a:solidFill>
            </a:endParaRPr>
          </a:p>
          <a:p>
            <a:pPr marL="0" indent="0">
              <a:buNone/>
            </a:pPr>
            <a:r>
              <a:rPr kumimoji="1" lang="ja-JP" altLang="en-US" sz="2400" dirty="0" smtClean="0">
                <a:solidFill>
                  <a:schemeClr val="bg1"/>
                </a:solidFill>
              </a:rPr>
              <a:t>　　　　　　　　　　　　</a:t>
            </a:r>
            <a:r>
              <a:rPr kumimoji="1" lang="en-US" altLang="ja-JP" sz="2400" dirty="0" smtClean="0">
                <a:solidFill>
                  <a:schemeClr val="bg1"/>
                </a:solidFill>
              </a:rPr>
              <a:t>ex.  </a:t>
            </a:r>
            <a:r>
              <a:rPr kumimoji="1" lang="ja-JP" altLang="en-US" sz="2400" dirty="0" smtClean="0">
                <a:solidFill>
                  <a:schemeClr val="bg1"/>
                </a:solidFill>
              </a:rPr>
              <a:t>新橋駅と再開発ビルの一体改善</a:t>
            </a:r>
            <a:r>
              <a:rPr kumimoji="1" lang="ja-JP" altLang="en-US" sz="2400" dirty="0">
                <a:solidFill>
                  <a:schemeClr val="bg1"/>
                </a:solidFill>
              </a:rPr>
              <a:t>　</a:t>
            </a: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a:solidFill>
                <a:prstClr val="black">
                  <a:tint val="75000"/>
                </a:prstClr>
              </a:solidFill>
            </a:endParaRPr>
          </a:p>
        </p:txBody>
      </p:sp>
      <p:sp>
        <p:nvSpPr>
          <p:cNvPr id="6" name="スライド番号プレースホルダー 6"/>
          <p:cNvSpPr>
            <a:spLocks noGrp="1"/>
          </p:cNvSpPr>
          <p:nvPr>
            <p:ph type="sldNum" sz="quarter" idx="12"/>
          </p:nvPr>
        </p:nvSpPr>
        <p:spPr>
          <a:xfrm>
            <a:off x="6902896" y="6448251"/>
            <a:ext cx="2133600" cy="365125"/>
          </a:xfrm>
        </p:spPr>
        <p:txBody>
          <a:bodyPr/>
          <a:lstStyle/>
          <a:p>
            <a:fld id="{A3B7B215-C319-49F3-85D1-F94DE829D982}" type="slidenum">
              <a:rPr lang="ja-JP" altLang="en-US" sz="2000" smtClean="0">
                <a:solidFill>
                  <a:prstClr val="white"/>
                </a:solidFill>
              </a:rPr>
              <a:pPr/>
              <a:t>40</a:t>
            </a:fld>
            <a:endParaRPr lang="ja-JP" altLang="en-US" sz="2000" dirty="0">
              <a:solidFill>
                <a:prstClr val="white"/>
              </a:solidFill>
            </a:endParaRPr>
          </a:p>
        </p:txBody>
      </p:sp>
      <p:sp>
        <p:nvSpPr>
          <p:cNvPr id="10" name="テキスト ボックス 9"/>
          <p:cNvSpPr txBox="1"/>
          <p:nvPr/>
        </p:nvSpPr>
        <p:spPr>
          <a:xfrm>
            <a:off x="755576" y="4201343"/>
            <a:ext cx="5206875" cy="307777"/>
          </a:xfrm>
          <a:prstGeom prst="rect">
            <a:avLst/>
          </a:prstGeom>
          <a:noFill/>
        </p:spPr>
        <p:txBody>
          <a:bodyPr wrap="none" tIns="0" bIns="0" rtlCol="0">
            <a:spAutoFit/>
          </a:bodyPr>
          <a:lstStyle/>
          <a:p>
            <a:r>
              <a:rPr lang="ja-JP" altLang="en-US" sz="2000" dirty="0" smtClean="0">
                <a:solidFill>
                  <a:prstClr val="white"/>
                </a:solidFill>
              </a:rPr>
              <a:t>（鉄道、電気、ガス、病院、学校、保育所、など）</a:t>
            </a:r>
            <a:endParaRPr lang="ja-JP" altLang="en-US" sz="2000" dirty="0">
              <a:solidFill>
                <a:prstClr val="white"/>
              </a:solidFill>
            </a:endParaRPr>
          </a:p>
        </p:txBody>
      </p:sp>
    </p:spTree>
    <p:extLst>
      <p:ext uri="{BB962C8B-B14F-4D97-AF65-F5344CB8AC3E}">
        <p14:creationId xmlns:p14="http://schemas.microsoft.com/office/powerpoint/2010/main" val="478256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16632"/>
            <a:ext cx="8892480" cy="4525963"/>
          </a:xfrm>
        </p:spPr>
        <p:txBody>
          <a:bodyPr>
            <a:normAutofit/>
          </a:bodyPr>
          <a:lstStyle/>
          <a:p>
            <a:pPr marL="0" indent="0">
              <a:buNone/>
            </a:pPr>
            <a:r>
              <a:rPr lang="ja-JP" altLang="en-US" sz="2400" dirty="0" smtClean="0">
                <a:solidFill>
                  <a:schemeClr val="bg1"/>
                </a:solidFill>
              </a:rPr>
              <a:t>＜民間施設＞</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 </a:t>
            </a:r>
            <a:r>
              <a:rPr lang="ja-JP" altLang="en-US" sz="2400" dirty="0">
                <a:solidFill>
                  <a:schemeClr val="bg1"/>
                </a:solidFill>
              </a:rPr>
              <a:t>公的施設</a:t>
            </a:r>
            <a:r>
              <a:rPr lang="ja-JP" altLang="en-US" sz="2400" dirty="0" smtClean="0">
                <a:solidFill>
                  <a:schemeClr val="bg1"/>
                </a:solidFill>
              </a:rPr>
              <a:t>の</a:t>
            </a:r>
            <a:r>
              <a:rPr lang="ja-JP" altLang="en-US" sz="2400" dirty="0">
                <a:solidFill>
                  <a:schemeClr val="bg1"/>
                </a:solidFill>
              </a:rPr>
              <a:t>情報</a:t>
            </a:r>
            <a:r>
              <a:rPr lang="ja-JP" altLang="en-US" sz="2400" dirty="0" smtClean="0">
                <a:solidFill>
                  <a:schemeClr val="bg1"/>
                </a:solidFill>
              </a:rPr>
              <a:t>公開の後　民間施設に関しても情報公開</a:t>
            </a:r>
            <a:endParaRPr lang="en-US" altLang="ja-JP" sz="2400" dirty="0" smtClean="0">
              <a:solidFill>
                <a:schemeClr val="bg1"/>
              </a:solidFill>
            </a:endParaRPr>
          </a:p>
          <a:p>
            <a:pPr marL="0" indent="0">
              <a:buNone/>
            </a:pPr>
            <a:r>
              <a:rPr lang="ja-JP" altLang="en-US" sz="2400" dirty="0" smtClean="0">
                <a:solidFill>
                  <a:schemeClr val="bg1"/>
                </a:solidFill>
              </a:rPr>
              <a:t>　　・ 木造</a:t>
            </a:r>
            <a:r>
              <a:rPr lang="ja-JP" altLang="en-US" sz="2400" dirty="0">
                <a:solidFill>
                  <a:schemeClr val="bg1"/>
                </a:solidFill>
              </a:rPr>
              <a:t>住宅密集地域対策の推進</a:t>
            </a:r>
            <a:endParaRPr lang="en-US" altLang="ja-JP" sz="2400" dirty="0">
              <a:solidFill>
                <a:schemeClr val="bg1"/>
              </a:solidFill>
            </a:endParaRPr>
          </a:p>
          <a:p>
            <a:pPr marL="0" indent="0">
              <a:buNone/>
            </a:pPr>
            <a:r>
              <a:rPr lang="ja-JP" altLang="en-US" sz="2400" dirty="0">
                <a:solidFill>
                  <a:schemeClr val="bg1"/>
                </a:solidFill>
              </a:rPr>
              <a:t>　　　　　</a:t>
            </a:r>
            <a:r>
              <a:rPr lang="ja-JP" altLang="en-US" sz="2000" dirty="0">
                <a:solidFill>
                  <a:schemeClr val="bg1"/>
                </a:solidFill>
              </a:rPr>
              <a:t>合意形成の難しさから改造意欲のある人の</a:t>
            </a:r>
            <a:r>
              <a:rPr lang="ja-JP" altLang="en-US" sz="2000" dirty="0" smtClean="0">
                <a:solidFill>
                  <a:schemeClr val="bg1"/>
                </a:solidFill>
              </a:rPr>
              <a:t>流出　　　</a:t>
            </a:r>
            <a:endParaRPr lang="en-US" altLang="ja-JP" sz="2000" dirty="0">
              <a:solidFill>
                <a:schemeClr val="bg1"/>
              </a:solidFill>
            </a:endParaRPr>
          </a:p>
          <a:p>
            <a:pPr marL="0" indent="0">
              <a:buNone/>
            </a:pPr>
            <a:r>
              <a:rPr lang="ja-JP" altLang="en-US" sz="2000" dirty="0">
                <a:solidFill>
                  <a:schemeClr val="bg1"/>
                </a:solidFill>
              </a:rPr>
              <a:t>　　　　　</a:t>
            </a:r>
            <a:r>
              <a:rPr lang="ja-JP" altLang="en-US" sz="2000" dirty="0" smtClean="0">
                <a:solidFill>
                  <a:schemeClr val="bg1"/>
                </a:solidFill>
              </a:rPr>
              <a:t>   地価</a:t>
            </a:r>
            <a:r>
              <a:rPr lang="ja-JP" altLang="en-US" sz="2000" dirty="0">
                <a:solidFill>
                  <a:schemeClr val="bg1"/>
                </a:solidFill>
              </a:rPr>
              <a:t>、家賃の安さを求めて危険地域を選ぶ人の</a:t>
            </a:r>
            <a:r>
              <a:rPr lang="ja-JP" altLang="en-US" sz="2000" dirty="0" smtClean="0">
                <a:solidFill>
                  <a:schemeClr val="bg1"/>
                </a:solidFill>
              </a:rPr>
              <a:t>流入</a:t>
            </a:r>
            <a:endParaRPr lang="en-US" altLang="ja-JP" sz="2000" dirty="0" smtClean="0">
              <a:solidFill>
                <a:schemeClr val="bg1"/>
              </a:solidFill>
            </a:endParaRPr>
          </a:p>
          <a:p>
            <a:pPr marL="0" indent="0">
              <a:buNone/>
            </a:pPr>
            <a:r>
              <a:rPr lang="en-US" altLang="ja-JP" sz="2400" dirty="0">
                <a:solidFill>
                  <a:schemeClr val="bg1"/>
                </a:solidFill>
              </a:rPr>
              <a:t> </a:t>
            </a:r>
            <a:r>
              <a:rPr lang="en-US" altLang="ja-JP" sz="2400" dirty="0" smtClean="0">
                <a:solidFill>
                  <a:schemeClr val="bg1"/>
                </a:solidFill>
              </a:rPr>
              <a:t>     </a:t>
            </a:r>
            <a:r>
              <a:rPr lang="ja-JP" altLang="en-US" sz="2400" dirty="0" smtClean="0">
                <a:solidFill>
                  <a:schemeClr val="bg1"/>
                </a:solidFill>
              </a:rPr>
              <a:t>・ 幹線道路の沿道施設など補助対象施設の拡大</a:t>
            </a:r>
            <a:endParaRPr lang="en-US" altLang="ja-JP" sz="2400" dirty="0">
              <a:solidFill>
                <a:schemeClr val="bg1"/>
              </a:solidFill>
            </a:endParaRPr>
          </a:p>
          <a:p>
            <a:endParaRPr kumimoji="1" lang="ja-JP" altLang="en-US" sz="2400" dirty="0"/>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EE9263E3-0EE9-4FD3-9048-B4F78D64FBF1}" type="slidenum">
              <a:rPr lang="ja-JP" altLang="en-US" smtClean="0">
                <a:solidFill>
                  <a:prstClr val="black">
                    <a:tint val="75000"/>
                  </a:prstClr>
                </a:solidFill>
              </a:rPr>
              <a:pPr>
                <a:defRPr/>
              </a:pPr>
              <a:t>41</a:t>
            </a:fld>
            <a:endParaRPr lang="ja-JP" altLang="en-US" dirty="0">
              <a:solidFill>
                <a:prstClr val="black">
                  <a:tint val="75000"/>
                </a:prstClr>
              </a:solidFill>
            </a:endParaRPr>
          </a:p>
        </p:txBody>
      </p:sp>
      <p:sp>
        <p:nvSpPr>
          <p:cNvPr id="6" name="テキスト ボックス 5"/>
          <p:cNvSpPr txBox="1"/>
          <p:nvPr/>
        </p:nvSpPr>
        <p:spPr>
          <a:xfrm>
            <a:off x="7262303" y="1513384"/>
            <a:ext cx="1558169" cy="615553"/>
          </a:xfrm>
          <a:prstGeom prst="rect">
            <a:avLst/>
          </a:prstGeom>
          <a:noFill/>
          <a:ln>
            <a:solidFill>
              <a:schemeClr val="bg1"/>
            </a:solidFill>
          </a:ln>
        </p:spPr>
        <p:txBody>
          <a:bodyPr wrap="none" lIns="36000" tIns="0" rIns="36000" bIns="0" rtlCol="0">
            <a:spAutoFit/>
          </a:bodyPr>
          <a:lstStyle/>
          <a:p>
            <a:r>
              <a:rPr lang="ja-JP" altLang="en-US" sz="2000" dirty="0" smtClean="0">
                <a:solidFill>
                  <a:prstClr val="white"/>
                </a:solidFill>
              </a:rPr>
              <a:t>合意形成の</a:t>
            </a:r>
            <a:endParaRPr lang="en-US" altLang="ja-JP" sz="2000" dirty="0" smtClean="0">
              <a:solidFill>
                <a:prstClr val="white"/>
              </a:solidFill>
            </a:endParaRPr>
          </a:p>
          <a:p>
            <a:r>
              <a:rPr lang="ja-JP" altLang="en-US" sz="2000" dirty="0">
                <a:solidFill>
                  <a:prstClr val="white"/>
                </a:solidFill>
              </a:rPr>
              <a:t>　</a:t>
            </a:r>
            <a:r>
              <a:rPr lang="ja-JP" altLang="en-US" sz="2000" dirty="0" smtClean="0">
                <a:solidFill>
                  <a:prstClr val="white"/>
                </a:solidFill>
              </a:rPr>
              <a:t>　　　困難化</a:t>
            </a:r>
            <a:endParaRPr lang="ja-JP" altLang="en-US" sz="2000" dirty="0">
              <a:solidFill>
                <a:prstClr val="white"/>
              </a:solidFill>
            </a:endParaRPr>
          </a:p>
        </p:txBody>
      </p:sp>
      <p:sp>
        <p:nvSpPr>
          <p:cNvPr id="7" name="右大かっこ 6"/>
          <p:cNvSpPr/>
          <p:nvPr/>
        </p:nvSpPr>
        <p:spPr>
          <a:xfrm>
            <a:off x="6974271" y="1645368"/>
            <a:ext cx="73152" cy="457200"/>
          </a:xfrm>
          <a:prstGeom prst="rightBracket">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8" name="Picture 2" descr="大岡山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9511" y="2949716"/>
            <a:ext cx="2592290" cy="1821583"/>
          </a:xfrm>
          <a:prstGeom prst="rect">
            <a:avLst/>
          </a:prstGeom>
        </p:spPr>
      </p:pic>
      <p:pic>
        <p:nvPicPr>
          <p:cNvPr id="9" name="図 1" descr="DSCN058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4857313"/>
            <a:ext cx="2616563" cy="196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新宿駅南口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3824" y="2967370"/>
            <a:ext cx="2418348" cy="180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新宿駅南口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67" r="5639"/>
          <a:stretch/>
        </p:blipFill>
        <p:spPr bwMode="auto">
          <a:xfrm>
            <a:off x="3275856" y="4857313"/>
            <a:ext cx="2406316" cy="19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2949562"/>
            <a:ext cx="2664296" cy="188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02"/>
          <a:stretch/>
        </p:blipFill>
        <p:spPr bwMode="auto">
          <a:xfrm>
            <a:off x="6156176" y="4894299"/>
            <a:ext cx="2755595" cy="191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683568" y="2708920"/>
            <a:ext cx="996033" cy="276999"/>
          </a:xfrm>
          <a:prstGeom prst="rect">
            <a:avLst/>
          </a:prstGeom>
          <a:solidFill>
            <a:srgbClr val="008000"/>
          </a:solidFill>
        </p:spPr>
        <p:txBody>
          <a:bodyPr wrap="none" lIns="36000" tIns="0" rIns="36000" bIns="0" rtlCol="0">
            <a:spAutoFit/>
          </a:bodyPr>
          <a:lstStyle/>
          <a:p>
            <a:r>
              <a:rPr lang="ja-JP" altLang="en-US" b="1" dirty="0" smtClean="0">
                <a:solidFill>
                  <a:srgbClr val="FFFF00"/>
                </a:solidFill>
              </a:rPr>
              <a:t>大岡山駅</a:t>
            </a:r>
            <a:endParaRPr lang="ja-JP" altLang="en-US" b="1" dirty="0">
              <a:solidFill>
                <a:srgbClr val="FFFF00"/>
              </a:solidFill>
            </a:endParaRPr>
          </a:p>
        </p:txBody>
      </p:sp>
      <p:sp>
        <p:nvSpPr>
          <p:cNvPr id="15" name="テキスト ボックス 14"/>
          <p:cNvSpPr txBox="1"/>
          <p:nvPr/>
        </p:nvSpPr>
        <p:spPr>
          <a:xfrm>
            <a:off x="3863999" y="2743833"/>
            <a:ext cx="770010" cy="276999"/>
          </a:xfrm>
          <a:prstGeom prst="rect">
            <a:avLst/>
          </a:prstGeom>
          <a:solidFill>
            <a:srgbClr val="008000"/>
          </a:solidFill>
        </p:spPr>
        <p:txBody>
          <a:bodyPr wrap="none" lIns="36000" tIns="0" rIns="36000" bIns="0" rtlCol="0">
            <a:spAutoFit/>
          </a:bodyPr>
          <a:lstStyle/>
          <a:p>
            <a:r>
              <a:rPr lang="ja-JP" altLang="en-US" b="1" dirty="0" smtClean="0">
                <a:solidFill>
                  <a:srgbClr val="FFFF00"/>
                </a:solidFill>
              </a:rPr>
              <a:t>新宿駅</a:t>
            </a:r>
            <a:endParaRPr lang="ja-JP" altLang="en-US" b="1" dirty="0">
              <a:solidFill>
                <a:srgbClr val="FFFF00"/>
              </a:solidFill>
            </a:endParaRPr>
          </a:p>
        </p:txBody>
      </p:sp>
      <p:sp>
        <p:nvSpPr>
          <p:cNvPr id="16" name="テキスト ボックス 15"/>
          <p:cNvSpPr txBox="1"/>
          <p:nvPr/>
        </p:nvSpPr>
        <p:spPr>
          <a:xfrm>
            <a:off x="7114358" y="2732800"/>
            <a:ext cx="770010" cy="276999"/>
          </a:xfrm>
          <a:prstGeom prst="rect">
            <a:avLst/>
          </a:prstGeom>
          <a:solidFill>
            <a:srgbClr val="008000"/>
          </a:solidFill>
        </p:spPr>
        <p:txBody>
          <a:bodyPr wrap="none" lIns="36000" tIns="0" rIns="36000" bIns="0" rtlCol="0">
            <a:spAutoFit/>
          </a:bodyPr>
          <a:lstStyle/>
          <a:p>
            <a:r>
              <a:rPr lang="ja-JP" altLang="en-US" b="1" dirty="0" smtClean="0">
                <a:solidFill>
                  <a:srgbClr val="FFFF00"/>
                </a:solidFill>
              </a:rPr>
              <a:t>渋谷駅</a:t>
            </a:r>
            <a:endParaRPr lang="ja-JP" altLang="en-US" b="1" dirty="0">
              <a:solidFill>
                <a:srgbClr val="FFFF00"/>
              </a:solidFill>
            </a:endParaRPr>
          </a:p>
        </p:txBody>
      </p:sp>
      <p:sp>
        <p:nvSpPr>
          <p:cNvPr id="17" name="スライド番号プレースホルダー 6"/>
          <p:cNvSpPr txBox="1">
            <a:spLocks/>
          </p:cNvSpPr>
          <p:nvPr/>
        </p:nvSpPr>
        <p:spPr>
          <a:xfrm>
            <a:off x="6876256" y="644825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prstClr val="black"/>
                </a:solidFill>
              </a:rPr>
              <a:pPr/>
              <a:t>41</a:t>
            </a:fld>
            <a:endParaRPr lang="ja-JP" altLang="en-US" sz="2000" dirty="0">
              <a:solidFill>
                <a:prstClr val="black"/>
              </a:solidFill>
            </a:endParaRPr>
          </a:p>
        </p:txBody>
      </p:sp>
    </p:spTree>
    <p:extLst>
      <p:ext uri="{BB962C8B-B14F-4D97-AF65-F5344CB8AC3E}">
        <p14:creationId xmlns:p14="http://schemas.microsoft.com/office/powerpoint/2010/main" val="14658466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096"/>
            <a:ext cx="9144000" cy="748071"/>
          </a:xfrm>
          <a:solidFill>
            <a:srgbClr val="008000"/>
          </a:solidFill>
        </p:spPr>
        <p:txBody>
          <a:bodyPr anchor="ctr">
            <a:normAutofit/>
          </a:bodyPr>
          <a:lstStyle/>
          <a:p>
            <a:r>
              <a:rPr lang="ja-JP" altLang="en-US" sz="3600" dirty="0">
                <a:solidFill>
                  <a:srgbClr val="FFFF00"/>
                </a:solidFill>
              </a:rPr>
              <a:t>４</a:t>
            </a:r>
            <a:r>
              <a:rPr kumimoji="1" lang="ja-JP" altLang="en-US" sz="3600" dirty="0" smtClean="0">
                <a:solidFill>
                  <a:srgbClr val="FFFF00"/>
                </a:solidFill>
              </a:rPr>
              <a:t>．会計制度の改善</a:t>
            </a:r>
            <a:endParaRPr kumimoji="1" lang="ja-JP" altLang="en-US" sz="3600" dirty="0">
              <a:solidFill>
                <a:srgbClr val="FFFF00"/>
              </a:solidFill>
            </a:endParaRPr>
          </a:p>
        </p:txBody>
      </p:sp>
      <p:sp>
        <p:nvSpPr>
          <p:cNvPr id="3" name="コンテンツ プレースホルダー 2"/>
          <p:cNvSpPr>
            <a:spLocks noGrp="1"/>
          </p:cNvSpPr>
          <p:nvPr>
            <p:ph idx="1"/>
          </p:nvPr>
        </p:nvSpPr>
        <p:spPr>
          <a:xfrm>
            <a:off x="107504" y="1067961"/>
            <a:ext cx="9036496" cy="5524723"/>
          </a:xfrm>
        </p:spPr>
        <p:txBody>
          <a:bodyPr>
            <a:normAutofit lnSpcReduction="10000"/>
          </a:bodyPr>
          <a:lstStyle/>
          <a:p>
            <a:pPr marL="0" indent="0">
              <a:lnSpc>
                <a:spcPct val="110000"/>
              </a:lnSpc>
              <a:buNone/>
            </a:pPr>
            <a:r>
              <a:rPr kumimoji="1" lang="ja-JP" altLang="en-US" sz="2800" dirty="0" smtClean="0">
                <a:solidFill>
                  <a:srgbClr val="FFFF00"/>
                </a:solidFill>
              </a:rPr>
              <a:t>４．１　</a:t>
            </a:r>
            <a:r>
              <a:rPr lang="ja-JP" altLang="en-US" sz="2800" dirty="0" smtClean="0">
                <a:solidFill>
                  <a:srgbClr val="FFFF00"/>
                </a:solidFill>
              </a:rPr>
              <a:t>会計検査院による調査</a:t>
            </a:r>
            <a:r>
              <a:rPr lang="ja-JP" altLang="en-US" sz="2800" dirty="0">
                <a:solidFill>
                  <a:srgbClr val="FFFF00"/>
                </a:solidFill>
              </a:rPr>
              <a:t>の続行</a:t>
            </a:r>
            <a:r>
              <a:rPr lang="ja-JP" altLang="en-US" sz="2800" dirty="0" smtClean="0">
                <a:solidFill>
                  <a:srgbClr val="FFFF00"/>
                </a:solidFill>
              </a:rPr>
              <a:t>を</a:t>
            </a:r>
            <a:r>
              <a:rPr lang="ja-JP" altLang="en-US" sz="2800" dirty="0">
                <a:solidFill>
                  <a:srgbClr val="FFFF00"/>
                </a:solidFill>
              </a:rPr>
              <a:t>！</a:t>
            </a:r>
            <a:endParaRPr lang="en-US" altLang="ja-JP" sz="2800" dirty="0" smtClean="0">
              <a:solidFill>
                <a:srgbClr val="FFFF00"/>
              </a:solidFill>
            </a:endParaRPr>
          </a:p>
          <a:p>
            <a:pPr marL="0" indent="0">
              <a:lnSpc>
                <a:spcPct val="110000"/>
              </a:lnSpc>
              <a:buNone/>
            </a:pPr>
            <a:r>
              <a:rPr kumimoji="1" lang="ja-JP" altLang="en-US" sz="2800" dirty="0">
                <a:solidFill>
                  <a:schemeClr val="bg1"/>
                </a:solidFill>
              </a:rPr>
              <a:t>　</a:t>
            </a:r>
            <a:r>
              <a:rPr kumimoji="1" lang="ja-JP" altLang="en-US" sz="2800" dirty="0" smtClean="0">
                <a:solidFill>
                  <a:schemeClr val="bg1"/>
                </a:solidFill>
              </a:rPr>
              <a:t>　　　　　　</a:t>
            </a:r>
            <a:r>
              <a:rPr kumimoji="1" lang="ja-JP" altLang="en-US" sz="2800" dirty="0" smtClean="0">
                <a:solidFill>
                  <a:srgbClr val="FFFF00"/>
                </a:solidFill>
              </a:rPr>
              <a:t>（平成</a:t>
            </a:r>
            <a:r>
              <a:rPr kumimoji="1" lang="en-US" altLang="ja-JP" sz="2800" dirty="0" smtClean="0">
                <a:solidFill>
                  <a:srgbClr val="FFFF00"/>
                </a:solidFill>
              </a:rPr>
              <a:t>25</a:t>
            </a:r>
            <a:r>
              <a:rPr kumimoji="1" lang="ja-JP" altLang="en-US" sz="2800" dirty="0" smtClean="0">
                <a:solidFill>
                  <a:srgbClr val="FFFF00"/>
                </a:solidFill>
              </a:rPr>
              <a:t>年度決算検査報告書</a:t>
            </a:r>
            <a:r>
              <a:rPr kumimoji="1" lang="en-US" altLang="ja-JP" sz="2800" dirty="0" smtClean="0">
                <a:solidFill>
                  <a:srgbClr val="FFFF00"/>
                </a:solidFill>
              </a:rPr>
              <a:t>2013.10</a:t>
            </a:r>
            <a:r>
              <a:rPr kumimoji="1" lang="ja-JP" altLang="en-US" sz="2800" dirty="0" smtClean="0">
                <a:solidFill>
                  <a:srgbClr val="FFFF00"/>
                </a:solidFill>
              </a:rPr>
              <a:t>）</a:t>
            </a:r>
            <a:endParaRPr kumimoji="1" lang="en-US" altLang="ja-JP" sz="2800" dirty="0" smtClean="0">
              <a:solidFill>
                <a:srgbClr val="FFFF00"/>
              </a:solidFill>
            </a:endParaRPr>
          </a:p>
          <a:p>
            <a:pPr marL="0" indent="0">
              <a:lnSpc>
                <a:spcPct val="110000"/>
              </a:lnSpc>
              <a:buNone/>
            </a:pPr>
            <a:r>
              <a:rPr lang="ja-JP" altLang="en-US" sz="2400" dirty="0" smtClean="0">
                <a:solidFill>
                  <a:srgbClr val="FFFF00"/>
                </a:solidFill>
              </a:rPr>
              <a:t>　　　　　社会資本の長寿命化計画における維持管理について</a:t>
            </a:r>
            <a:endParaRPr lang="en-US" altLang="ja-JP" sz="2400" dirty="0" smtClean="0">
              <a:solidFill>
                <a:srgbClr val="FFFF00"/>
              </a:solidFill>
            </a:endParaRPr>
          </a:p>
          <a:p>
            <a:pPr marL="0" indent="0">
              <a:lnSpc>
                <a:spcPct val="110000"/>
              </a:lnSpc>
              <a:buNone/>
            </a:pPr>
            <a:r>
              <a:rPr lang="ja-JP" altLang="en-US" sz="2400" dirty="0" smtClean="0">
                <a:solidFill>
                  <a:srgbClr val="FFFF00"/>
                </a:solidFill>
              </a:rPr>
              <a:t>　</a:t>
            </a:r>
            <a:r>
              <a:rPr lang="ja-JP" altLang="en-US" sz="2800" dirty="0" smtClean="0">
                <a:solidFill>
                  <a:schemeClr val="bg1"/>
                </a:solidFill>
              </a:rPr>
              <a:t>＜今後確認すべき事項例＞</a:t>
            </a:r>
            <a:endParaRPr lang="en-US" altLang="ja-JP" sz="2800" dirty="0" smtClean="0">
              <a:solidFill>
                <a:schemeClr val="bg1"/>
              </a:solidFill>
            </a:endParaRPr>
          </a:p>
          <a:p>
            <a:pPr marL="0" indent="0">
              <a:lnSpc>
                <a:spcPct val="110000"/>
              </a:lnSpc>
              <a:buNone/>
            </a:pPr>
            <a:r>
              <a:rPr kumimoji="1" lang="ja-JP" altLang="en-US" sz="2400" dirty="0">
                <a:solidFill>
                  <a:schemeClr val="bg1"/>
                </a:solidFill>
              </a:rPr>
              <a:t>　</a:t>
            </a:r>
            <a:r>
              <a:rPr lang="ja-JP" altLang="en-US" sz="2400" dirty="0" smtClean="0">
                <a:solidFill>
                  <a:schemeClr val="bg1"/>
                </a:solidFill>
              </a:rPr>
              <a:t>・ </a:t>
            </a:r>
            <a:r>
              <a:rPr kumimoji="1" lang="ja-JP" altLang="en-US" sz="2400" dirty="0" smtClean="0">
                <a:solidFill>
                  <a:schemeClr val="bg1"/>
                </a:solidFill>
              </a:rPr>
              <a:t>小学校、避難所、消防署、警察、自治体庁舎、医療施設、</a:t>
            </a:r>
            <a:r>
              <a:rPr kumimoji="1" lang="en-US" altLang="ja-JP" sz="2400" dirty="0" err="1" smtClean="0">
                <a:solidFill>
                  <a:schemeClr val="bg1"/>
                </a:solidFill>
              </a:rPr>
              <a:t>etc</a:t>
            </a:r>
            <a:endParaRPr kumimoji="1" lang="en-US" altLang="ja-JP" sz="2400" dirty="0" smtClean="0">
              <a:solidFill>
                <a:schemeClr val="bg1"/>
              </a:solidFill>
            </a:endParaRPr>
          </a:p>
          <a:p>
            <a:pPr marL="0" indent="0">
              <a:lnSpc>
                <a:spcPct val="110000"/>
              </a:lnSpc>
              <a:buNone/>
            </a:pPr>
            <a:r>
              <a:rPr lang="en-US" altLang="ja-JP" sz="2400" dirty="0">
                <a:solidFill>
                  <a:schemeClr val="bg1"/>
                </a:solidFill>
              </a:rPr>
              <a:t> </a:t>
            </a:r>
            <a:r>
              <a:rPr lang="en-US" altLang="ja-JP" sz="2400" dirty="0" smtClean="0">
                <a:solidFill>
                  <a:schemeClr val="bg1"/>
                </a:solidFill>
              </a:rPr>
              <a:t>  </a:t>
            </a:r>
            <a:r>
              <a:rPr lang="ja-JP" altLang="en-US" sz="2400" dirty="0" smtClean="0">
                <a:solidFill>
                  <a:schemeClr val="bg1"/>
                </a:solidFill>
              </a:rPr>
              <a:t>・ 国・自治体の庁舎施設の点検・補修</a:t>
            </a:r>
            <a:endParaRPr lang="en-US" altLang="ja-JP" sz="2400" dirty="0" smtClean="0">
              <a:solidFill>
                <a:schemeClr val="bg1"/>
              </a:solidFill>
            </a:endParaRPr>
          </a:p>
          <a:p>
            <a:pPr marL="0" indent="0">
              <a:lnSpc>
                <a:spcPct val="110000"/>
              </a:lnSpc>
              <a:buNone/>
            </a:pPr>
            <a:r>
              <a:rPr kumimoji="1" lang="ja-JP" altLang="en-US" sz="2400" dirty="0">
                <a:solidFill>
                  <a:schemeClr val="bg1"/>
                </a:solidFill>
              </a:rPr>
              <a:t>　</a:t>
            </a:r>
            <a:r>
              <a:rPr kumimoji="1" lang="ja-JP" altLang="en-US" sz="2400" dirty="0" smtClean="0">
                <a:solidFill>
                  <a:schemeClr val="bg1"/>
                </a:solidFill>
              </a:rPr>
              <a:t>・ 緊急避難路の跨道橋</a:t>
            </a:r>
            <a:endParaRPr kumimoji="1" lang="en-US" altLang="ja-JP" sz="2400" dirty="0" smtClean="0">
              <a:solidFill>
                <a:schemeClr val="bg1"/>
              </a:solidFill>
            </a:endParaRPr>
          </a:p>
          <a:p>
            <a:pPr marL="0" indent="0">
              <a:lnSpc>
                <a:spcPct val="110000"/>
              </a:lnSpc>
              <a:buNone/>
            </a:pPr>
            <a:r>
              <a:rPr lang="ja-JP" altLang="en-US" sz="2400" dirty="0">
                <a:solidFill>
                  <a:schemeClr val="bg1"/>
                </a:solidFill>
              </a:rPr>
              <a:t>　</a:t>
            </a:r>
            <a:r>
              <a:rPr lang="ja-JP" altLang="en-US" sz="2400" dirty="0" smtClean="0">
                <a:solidFill>
                  <a:schemeClr val="bg1"/>
                </a:solidFill>
              </a:rPr>
              <a:t>　　　阪神淡路大震災後、高速道路・新幹線の跨道橋・跨線橋対策</a:t>
            </a:r>
            <a:endParaRPr lang="en-US" altLang="ja-JP" sz="2400" dirty="0" smtClean="0">
              <a:solidFill>
                <a:schemeClr val="bg1"/>
              </a:solidFill>
            </a:endParaRPr>
          </a:p>
          <a:p>
            <a:pPr marL="0" indent="0">
              <a:lnSpc>
                <a:spcPct val="110000"/>
              </a:lnSpc>
              <a:buNone/>
            </a:pPr>
            <a:r>
              <a:rPr kumimoji="1" lang="ja-JP" altLang="en-US" sz="2400" dirty="0">
                <a:solidFill>
                  <a:schemeClr val="bg1"/>
                </a:solidFill>
              </a:rPr>
              <a:t>　</a:t>
            </a:r>
            <a:r>
              <a:rPr kumimoji="1" lang="ja-JP" altLang="en-US" sz="2400" dirty="0" smtClean="0">
                <a:solidFill>
                  <a:schemeClr val="bg1"/>
                </a:solidFill>
              </a:rPr>
              <a:t>　　　在来鉄道は？</a:t>
            </a:r>
            <a:endParaRPr kumimoji="1" lang="en-US" altLang="ja-JP" sz="2400" dirty="0" smtClean="0">
              <a:solidFill>
                <a:schemeClr val="bg1"/>
              </a:solidFill>
            </a:endParaRPr>
          </a:p>
          <a:p>
            <a:pPr marL="0" indent="0">
              <a:lnSpc>
                <a:spcPct val="110000"/>
              </a:lnSpc>
              <a:buNone/>
            </a:pPr>
            <a:r>
              <a:rPr lang="en-US" altLang="ja-JP" sz="2400" dirty="0">
                <a:solidFill>
                  <a:schemeClr val="bg1"/>
                </a:solidFill>
              </a:rPr>
              <a:t> </a:t>
            </a:r>
            <a:r>
              <a:rPr lang="en-US" altLang="ja-JP" sz="2400" dirty="0" smtClean="0">
                <a:solidFill>
                  <a:schemeClr val="bg1"/>
                </a:solidFill>
              </a:rPr>
              <a:t>           </a:t>
            </a:r>
            <a:r>
              <a:rPr lang="ja-JP" altLang="en-US" sz="2400" dirty="0" smtClean="0">
                <a:solidFill>
                  <a:schemeClr val="bg1"/>
                </a:solidFill>
              </a:rPr>
              <a:t>高速道路の過剰な跨道橋（用地交渉での農地地主の要求）！</a:t>
            </a:r>
            <a:endParaRPr kumimoji="1" lang="en-US" altLang="ja-JP" sz="2400" dirty="0" smtClean="0">
              <a:solidFill>
                <a:schemeClr val="bg1"/>
              </a:solidFill>
            </a:endParaRPr>
          </a:p>
          <a:p>
            <a:pPr marL="0" indent="0">
              <a:lnSpc>
                <a:spcPct val="110000"/>
              </a:lnSpc>
              <a:buNone/>
            </a:pPr>
            <a:r>
              <a:rPr lang="ja-JP" altLang="en-US" sz="2400" dirty="0">
                <a:solidFill>
                  <a:schemeClr val="bg1"/>
                </a:solidFill>
              </a:rPr>
              <a:t> </a:t>
            </a:r>
            <a:r>
              <a:rPr kumimoji="1" lang="en-US" altLang="ja-JP" sz="2400" dirty="0" smtClean="0">
                <a:solidFill>
                  <a:schemeClr val="bg1"/>
                </a:solidFill>
              </a:rPr>
              <a:t> </a:t>
            </a:r>
            <a:r>
              <a:rPr kumimoji="1" lang="ja-JP" altLang="en-US" sz="2400" dirty="0" smtClean="0">
                <a:solidFill>
                  <a:schemeClr val="bg1"/>
                </a:solidFill>
              </a:rPr>
              <a:t>・ 高速道路下のボックスカルバート（トンネル）の管理も課題！</a:t>
            </a:r>
            <a:endParaRPr kumimoji="1" lang="en-US" altLang="ja-JP" sz="2400" dirty="0" smtClean="0">
              <a:solidFill>
                <a:schemeClr val="bg1"/>
              </a:solidFill>
            </a:endParaRPr>
          </a:p>
          <a:p>
            <a:pPr marL="0" indent="0">
              <a:lnSpc>
                <a:spcPct val="110000"/>
              </a:lnSpc>
              <a:buNone/>
            </a:pPr>
            <a:r>
              <a:rPr lang="ja-JP" altLang="en-US" sz="2400" dirty="0" smtClean="0">
                <a:solidFill>
                  <a:schemeClr val="bg1"/>
                </a:solidFill>
              </a:rPr>
              <a:t>  ・ </a:t>
            </a:r>
            <a:r>
              <a:rPr lang="ja-JP" altLang="en-US" sz="2400" dirty="0">
                <a:solidFill>
                  <a:schemeClr val="bg1"/>
                </a:solidFill>
              </a:rPr>
              <a:t>沿道建物に対する制度はあり、鉄道沿線建物は制度なし</a:t>
            </a:r>
            <a:r>
              <a:rPr lang="ja-JP" altLang="en-US" sz="2400" dirty="0" smtClean="0">
                <a:solidFill>
                  <a:schemeClr val="bg1"/>
                </a:solidFill>
              </a:rPr>
              <a:t>！</a:t>
            </a:r>
            <a:endParaRPr kumimoji="1" lang="ja-JP" altLang="en-US" sz="2800" dirty="0">
              <a:solidFill>
                <a:schemeClr val="bg1"/>
              </a:solidFill>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a:solidFill>
                <a:prstClr val="black">
                  <a:tint val="75000"/>
                </a:prstClr>
              </a:solidFill>
            </a:endParaRPr>
          </a:p>
        </p:txBody>
      </p:sp>
      <p:sp>
        <p:nvSpPr>
          <p:cNvPr id="6" name="スライド番号プレースホルダー 6"/>
          <p:cNvSpPr>
            <a:spLocks noGrp="1"/>
          </p:cNvSpPr>
          <p:nvPr>
            <p:ph type="sldNum" sz="quarter" idx="12"/>
          </p:nvPr>
        </p:nvSpPr>
        <p:spPr>
          <a:xfrm>
            <a:off x="6902896" y="6448251"/>
            <a:ext cx="2133600" cy="365125"/>
          </a:xfrm>
        </p:spPr>
        <p:txBody>
          <a:bodyPr/>
          <a:lstStyle/>
          <a:p>
            <a:fld id="{A3B7B215-C319-49F3-85D1-F94DE829D982}" type="slidenum">
              <a:rPr lang="ja-JP" altLang="en-US" sz="2000" smtClean="0">
                <a:solidFill>
                  <a:prstClr val="white"/>
                </a:solidFill>
              </a:rPr>
              <a:pPr/>
              <a:t>42</a:t>
            </a:fld>
            <a:endParaRPr lang="ja-JP" altLang="en-US" sz="2000" dirty="0">
              <a:solidFill>
                <a:prstClr val="white"/>
              </a:solidFill>
            </a:endParaRPr>
          </a:p>
        </p:txBody>
      </p:sp>
    </p:spTree>
    <p:extLst>
      <p:ext uri="{BB962C8B-B14F-4D97-AF65-F5344CB8AC3E}">
        <p14:creationId xmlns:p14="http://schemas.microsoft.com/office/powerpoint/2010/main" val="762698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562074"/>
          </a:xfrm>
        </p:spPr>
        <p:txBody>
          <a:bodyPr anchor="t">
            <a:normAutofit/>
          </a:bodyPr>
          <a:lstStyle/>
          <a:p>
            <a:pPr algn="l"/>
            <a:r>
              <a:rPr kumimoji="1" lang="ja-JP" altLang="en-US" sz="2800" dirty="0" smtClean="0">
                <a:solidFill>
                  <a:srgbClr val="FFFF00"/>
                </a:solidFill>
              </a:rPr>
              <a:t>４．２　予算制度と老朽化対策</a:t>
            </a:r>
            <a:endParaRPr kumimoji="1" lang="ja-JP" altLang="en-US" sz="2800" dirty="0">
              <a:solidFill>
                <a:srgbClr val="FFFF00"/>
              </a:solidFill>
            </a:endParaRPr>
          </a:p>
        </p:txBody>
      </p:sp>
      <p:sp>
        <p:nvSpPr>
          <p:cNvPr id="3" name="コンテンツ プレースホルダー 2"/>
          <p:cNvSpPr>
            <a:spLocks noGrp="1"/>
          </p:cNvSpPr>
          <p:nvPr>
            <p:ph idx="1"/>
          </p:nvPr>
        </p:nvSpPr>
        <p:spPr>
          <a:xfrm>
            <a:off x="179512" y="548680"/>
            <a:ext cx="8964488" cy="3542382"/>
          </a:xfrm>
        </p:spPr>
        <p:txBody>
          <a:bodyPr>
            <a:normAutofit/>
          </a:bodyPr>
          <a:lstStyle/>
          <a:p>
            <a:pPr marL="0" indent="0">
              <a:buNone/>
            </a:pPr>
            <a:r>
              <a:rPr kumimoji="1" lang="ja-JP" altLang="en-US" sz="2400" dirty="0" smtClean="0">
                <a:solidFill>
                  <a:schemeClr val="bg1"/>
                </a:solidFill>
              </a:rPr>
              <a:t>・ トンネルの事例</a:t>
            </a:r>
            <a:endParaRPr kumimoji="1"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打音調査、本格調査、補修を、</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それぞれ毎年の概算要求で進めることによる時間遅れ問題</a:t>
            </a:r>
            <a:endParaRPr lang="en-US" altLang="ja-JP" sz="2400" dirty="0" smtClean="0">
              <a:solidFill>
                <a:schemeClr val="bg1"/>
              </a:solidFill>
            </a:endParaRPr>
          </a:p>
          <a:p>
            <a:pPr marL="0" indent="0">
              <a:buNone/>
            </a:pPr>
            <a:r>
              <a:rPr kumimoji="1" lang="ja-JP" altLang="en-US" sz="2400" dirty="0" smtClean="0">
                <a:solidFill>
                  <a:schemeClr val="bg1"/>
                </a:solidFill>
              </a:rPr>
              <a:t>・ 除雪費不足、予算流用の制限、舗装補修の予算不足</a:t>
            </a:r>
            <a:endParaRPr kumimoji="1"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舗装の亀裂拡大、面的剥離へ、自動車の損傷保障費の拡大</a:t>
            </a:r>
            <a:endParaRPr lang="en-US" altLang="ja-JP" sz="2400" dirty="0" smtClean="0">
              <a:solidFill>
                <a:schemeClr val="bg1"/>
              </a:solidFill>
            </a:endParaRPr>
          </a:p>
          <a:p>
            <a:pPr marL="0" indent="0">
              <a:buNone/>
            </a:pPr>
            <a:r>
              <a:rPr kumimoji="1" lang="ja-JP" altLang="en-US" sz="2400" dirty="0">
                <a:solidFill>
                  <a:schemeClr val="bg1"/>
                </a:solidFill>
              </a:rPr>
              <a:t>　</a:t>
            </a:r>
            <a:r>
              <a:rPr kumimoji="1" lang="ja-JP" altLang="en-US" sz="2400" dirty="0" smtClean="0">
                <a:solidFill>
                  <a:schemeClr val="bg1"/>
                </a:solidFill>
              </a:rPr>
              <a:t>　　ＪＲ北海道のみならず、雪国の単年度費用節減が負担拡大へ</a:t>
            </a:r>
            <a:endParaRPr kumimoji="1" lang="en-US" altLang="ja-JP" sz="2400" dirty="0" smtClean="0">
              <a:solidFill>
                <a:schemeClr val="bg1"/>
              </a:solidFill>
            </a:endParaRPr>
          </a:p>
          <a:p>
            <a:pPr marL="0" indent="0">
              <a:buNone/>
            </a:pPr>
            <a:r>
              <a:rPr lang="ja-JP" altLang="en-US" sz="2400" dirty="0" smtClean="0">
                <a:solidFill>
                  <a:schemeClr val="bg1"/>
                </a:solidFill>
              </a:rPr>
              <a:t>・ ＰＰＰ対応の会計制度へ</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複数発注者事業の組み合わせ、技術力重視型入札、</a:t>
            </a:r>
            <a:r>
              <a:rPr lang="en-US" altLang="ja-JP" sz="2400" dirty="0" smtClean="0">
                <a:solidFill>
                  <a:schemeClr val="bg1"/>
                </a:solidFill>
              </a:rPr>
              <a:t>etc.</a:t>
            </a:r>
          </a:p>
          <a:p>
            <a:pPr marL="0" indent="0">
              <a:buNone/>
            </a:pPr>
            <a:endParaRPr kumimoji="1" lang="en-US" altLang="ja-JP" sz="2400" dirty="0" smtClean="0">
              <a:solidFill>
                <a:schemeClr val="bg1"/>
              </a:solidFill>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S.MORICHI</a:t>
            </a:r>
            <a:endParaRPr lang="ja-JP" altLang="en-US">
              <a:solidFill>
                <a:prstClr val="black">
                  <a:tint val="75000"/>
                </a:prstClr>
              </a:solidFill>
            </a:endParaRPr>
          </a:p>
        </p:txBody>
      </p:sp>
      <p:sp>
        <p:nvSpPr>
          <p:cNvPr id="6" name="タイトル 1"/>
          <p:cNvSpPr txBox="1">
            <a:spLocks/>
          </p:cNvSpPr>
          <p:nvPr/>
        </p:nvSpPr>
        <p:spPr>
          <a:xfrm>
            <a:off x="467544" y="4091062"/>
            <a:ext cx="8229600" cy="562074"/>
          </a:xfrm>
          <a:prstGeom prst="rect">
            <a:avLst/>
          </a:prstGeom>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rgbClr val="FFFF00"/>
                </a:solidFill>
              </a:rPr>
              <a:t>４．３　時間管理概念の導入</a:t>
            </a:r>
            <a:endParaRPr lang="ja-JP" altLang="en-US" sz="2800" dirty="0">
              <a:solidFill>
                <a:srgbClr val="FFFF00"/>
              </a:solidFill>
            </a:endParaRPr>
          </a:p>
        </p:txBody>
      </p:sp>
      <p:sp>
        <p:nvSpPr>
          <p:cNvPr id="7" name="コンテンツ プレースホルダー 2"/>
          <p:cNvSpPr txBox="1">
            <a:spLocks/>
          </p:cNvSpPr>
          <p:nvPr/>
        </p:nvSpPr>
        <p:spPr>
          <a:xfrm>
            <a:off x="179512" y="4581128"/>
            <a:ext cx="8964488"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2400" dirty="0" smtClean="0">
                <a:solidFill>
                  <a:prstClr val="white"/>
                </a:solidFill>
              </a:rPr>
              <a:t>・ </a:t>
            </a:r>
            <a:r>
              <a:rPr lang="ja-JP" altLang="en-US" sz="2400" dirty="0">
                <a:solidFill>
                  <a:prstClr val="white"/>
                </a:solidFill>
              </a:rPr>
              <a:t>時間節約に</a:t>
            </a:r>
            <a:r>
              <a:rPr lang="ja-JP" altLang="en-US" sz="2400" dirty="0" smtClean="0">
                <a:solidFill>
                  <a:prstClr val="white"/>
                </a:solidFill>
              </a:rPr>
              <a:t>よる</a:t>
            </a:r>
            <a:r>
              <a:rPr lang="ja-JP" altLang="en-US" sz="2400" dirty="0">
                <a:solidFill>
                  <a:prstClr val="white"/>
                </a:solidFill>
              </a:rPr>
              <a:t>費用</a:t>
            </a:r>
            <a:r>
              <a:rPr lang="ja-JP" altLang="en-US" sz="2400" dirty="0" smtClean="0">
                <a:solidFill>
                  <a:prstClr val="white"/>
                </a:solidFill>
              </a:rPr>
              <a:t>縮減</a:t>
            </a:r>
            <a:endParaRPr lang="en-US" altLang="ja-JP" sz="2400" dirty="0" smtClean="0">
              <a:solidFill>
                <a:prstClr val="white"/>
              </a:solidFill>
            </a:endParaRPr>
          </a:p>
          <a:p>
            <a:pPr marL="0" indent="0">
              <a:buFont typeface="Arial" pitchFamily="34" charset="0"/>
              <a:buNone/>
            </a:pPr>
            <a:r>
              <a:rPr lang="ja-JP" altLang="en-US" sz="2400" dirty="0">
                <a:solidFill>
                  <a:prstClr val="white"/>
                </a:solidFill>
              </a:rPr>
              <a:t>　</a:t>
            </a:r>
            <a:r>
              <a:rPr lang="ja-JP" altLang="en-US" sz="2400" dirty="0" smtClean="0">
                <a:solidFill>
                  <a:prstClr val="white"/>
                </a:solidFill>
              </a:rPr>
              <a:t>　  費用見積もりと工期見積りの差異：データ蓄積と評価方法の検討 </a:t>
            </a:r>
            <a:endParaRPr lang="en-US" altLang="ja-JP" sz="2400" dirty="0" smtClean="0">
              <a:solidFill>
                <a:prstClr val="white"/>
              </a:solidFill>
            </a:endParaRPr>
          </a:p>
          <a:p>
            <a:pPr marL="0" indent="0">
              <a:buFont typeface="Arial" pitchFamily="34" charset="0"/>
              <a:buNone/>
            </a:pPr>
            <a:r>
              <a:rPr lang="en-US" altLang="ja-JP" sz="2400" dirty="0" smtClean="0">
                <a:solidFill>
                  <a:prstClr val="white"/>
                </a:solidFill>
              </a:rPr>
              <a:t>        </a:t>
            </a:r>
            <a:r>
              <a:rPr lang="ja-JP" altLang="en-US" sz="2400" dirty="0" smtClean="0">
                <a:solidFill>
                  <a:prstClr val="white"/>
                </a:solidFill>
              </a:rPr>
              <a:t>予算制約による遅れ・・・選択と集中・・・防災に関する優先順位</a:t>
            </a:r>
            <a:endParaRPr lang="en-US" altLang="ja-JP" sz="2400" dirty="0" smtClean="0">
              <a:solidFill>
                <a:prstClr val="white"/>
              </a:solidFill>
            </a:endParaRPr>
          </a:p>
          <a:p>
            <a:pPr marL="0" indent="0">
              <a:buFont typeface="Arial" pitchFamily="34" charset="0"/>
              <a:buNone/>
            </a:pPr>
            <a:r>
              <a:rPr lang="ja-JP" altLang="en-US" sz="2400" dirty="0" smtClean="0">
                <a:solidFill>
                  <a:prstClr val="white"/>
                </a:solidFill>
              </a:rPr>
              <a:t>・ 住民要求と時間短縮</a:t>
            </a:r>
            <a:endParaRPr lang="en-US" altLang="ja-JP" sz="2400" dirty="0" smtClean="0">
              <a:solidFill>
                <a:prstClr val="white"/>
              </a:solidFill>
            </a:endParaRPr>
          </a:p>
          <a:p>
            <a:pPr marL="0" indent="0">
              <a:buFont typeface="Arial" pitchFamily="34" charset="0"/>
              <a:buNone/>
            </a:pPr>
            <a:r>
              <a:rPr lang="ja-JP" altLang="en-US" sz="2400" dirty="0">
                <a:solidFill>
                  <a:prstClr val="white"/>
                </a:solidFill>
              </a:rPr>
              <a:t>　</a:t>
            </a:r>
            <a:r>
              <a:rPr lang="ja-JP" altLang="en-US" sz="2400" dirty="0" smtClean="0">
                <a:solidFill>
                  <a:prstClr val="white"/>
                </a:solidFill>
              </a:rPr>
              <a:t>　　漁業補償、生活補償・・・</a:t>
            </a:r>
            <a:r>
              <a:rPr lang="en-US" altLang="ja-JP" sz="2400" dirty="0" smtClean="0">
                <a:solidFill>
                  <a:prstClr val="white"/>
                </a:solidFill>
              </a:rPr>
              <a:t>PI</a:t>
            </a:r>
            <a:r>
              <a:rPr lang="ja-JP" altLang="en-US" sz="2400" dirty="0" smtClean="0">
                <a:solidFill>
                  <a:prstClr val="white"/>
                </a:solidFill>
              </a:rPr>
              <a:t>（</a:t>
            </a:r>
            <a:r>
              <a:rPr lang="en-US" altLang="ja-JP" sz="2400" dirty="0" smtClean="0">
                <a:solidFill>
                  <a:prstClr val="white"/>
                </a:solidFill>
              </a:rPr>
              <a:t>Public Involvement</a:t>
            </a:r>
            <a:r>
              <a:rPr lang="ja-JP" altLang="en-US" sz="2400" dirty="0" smtClean="0">
                <a:solidFill>
                  <a:prstClr val="white"/>
                </a:solidFill>
              </a:rPr>
              <a:t>）、裁判制度 </a:t>
            </a:r>
            <a:endParaRPr lang="en-US" altLang="ja-JP" sz="2400" dirty="0" smtClean="0">
              <a:solidFill>
                <a:prstClr val="white"/>
              </a:solidFill>
            </a:endParaRPr>
          </a:p>
        </p:txBody>
      </p:sp>
      <p:sp>
        <p:nvSpPr>
          <p:cNvPr id="8" name="スライド番号プレースホルダー 6"/>
          <p:cNvSpPr>
            <a:spLocks noGrp="1"/>
          </p:cNvSpPr>
          <p:nvPr>
            <p:ph type="sldNum" sz="quarter" idx="12"/>
          </p:nvPr>
        </p:nvSpPr>
        <p:spPr>
          <a:xfrm>
            <a:off x="6902896" y="6448251"/>
            <a:ext cx="2133600" cy="365125"/>
          </a:xfrm>
        </p:spPr>
        <p:txBody>
          <a:bodyPr/>
          <a:lstStyle/>
          <a:p>
            <a:fld id="{A3B7B215-C319-49F3-85D1-F94DE829D982}" type="slidenum">
              <a:rPr lang="ja-JP" altLang="en-US" sz="2000" smtClean="0">
                <a:solidFill>
                  <a:prstClr val="white"/>
                </a:solidFill>
              </a:rPr>
              <a:pPr/>
              <a:t>43</a:t>
            </a:fld>
            <a:endParaRPr lang="ja-JP" altLang="en-US" sz="2000" dirty="0">
              <a:solidFill>
                <a:prstClr val="white"/>
              </a:solidFill>
            </a:endParaRPr>
          </a:p>
        </p:txBody>
      </p:sp>
    </p:spTree>
    <p:extLst>
      <p:ext uri="{BB962C8B-B14F-4D97-AF65-F5344CB8AC3E}">
        <p14:creationId xmlns:p14="http://schemas.microsoft.com/office/powerpoint/2010/main" val="234526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06090"/>
          </a:xfrm>
        </p:spPr>
        <p:txBody>
          <a:bodyPr anchor="t">
            <a:normAutofit/>
          </a:bodyPr>
          <a:lstStyle/>
          <a:p>
            <a:pPr algn="l"/>
            <a:r>
              <a:rPr lang="ja-JP" altLang="en-US" sz="3200" dirty="0" smtClean="0">
                <a:solidFill>
                  <a:srgbClr val="FFFF00"/>
                </a:solidFill>
              </a:rPr>
              <a:t>４．４　　事業評価からみた課題</a:t>
            </a:r>
            <a:endParaRPr kumimoji="1" lang="ja-JP" altLang="en-US" sz="3200" dirty="0">
              <a:solidFill>
                <a:srgbClr val="FFFF00"/>
              </a:solidFill>
            </a:endParaRPr>
          </a:p>
        </p:txBody>
      </p:sp>
      <p:sp>
        <p:nvSpPr>
          <p:cNvPr id="3" name="コンテンツ プレースホルダ 2"/>
          <p:cNvSpPr>
            <a:spLocks noGrp="1"/>
          </p:cNvSpPr>
          <p:nvPr>
            <p:ph idx="1"/>
          </p:nvPr>
        </p:nvSpPr>
        <p:spPr>
          <a:xfrm>
            <a:off x="1440484" y="3356992"/>
            <a:ext cx="6737972" cy="3254140"/>
          </a:xfrm>
          <a:solidFill>
            <a:schemeClr val="bg2">
              <a:lumMod val="10000"/>
              <a:lumOff val="90000"/>
            </a:schemeClr>
          </a:solidFill>
          <a:ln>
            <a:noFill/>
          </a:ln>
        </p:spPr>
        <p:txBody>
          <a:bodyPr>
            <a:noAutofit/>
          </a:bodyPr>
          <a:lstStyle/>
          <a:p>
            <a:pPr>
              <a:buNone/>
            </a:pPr>
            <a:r>
              <a:rPr kumimoji="1" lang="ja-JP" altLang="en-US" sz="2800" b="1" dirty="0" smtClean="0">
                <a:solidFill>
                  <a:schemeClr val="bg1"/>
                </a:solidFill>
              </a:rPr>
              <a:t>事後評価の意義</a:t>
            </a:r>
            <a:endParaRPr kumimoji="1" lang="en-US" altLang="ja-JP" sz="2800" b="1" dirty="0" smtClean="0">
              <a:solidFill>
                <a:schemeClr val="bg1"/>
              </a:solidFill>
            </a:endParaRPr>
          </a:p>
          <a:p>
            <a:pPr>
              <a:buNone/>
            </a:pPr>
            <a:r>
              <a:rPr lang="ja-JP" altLang="en-US" sz="2400" b="1" dirty="0" smtClean="0">
                <a:solidFill>
                  <a:schemeClr val="bg1"/>
                </a:solidFill>
              </a:rPr>
              <a:t>　　・　もっといい方法はなかったかの検討</a:t>
            </a:r>
            <a:endParaRPr lang="en-US" altLang="ja-JP" sz="2400" b="1" dirty="0" smtClean="0">
              <a:solidFill>
                <a:schemeClr val="bg1"/>
              </a:solidFill>
            </a:endParaRPr>
          </a:p>
          <a:p>
            <a:pPr>
              <a:buNone/>
            </a:pPr>
            <a:r>
              <a:rPr kumimoji="1" lang="ja-JP" altLang="en-US" sz="2400" b="1" dirty="0" smtClean="0">
                <a:solidFill>
                  <a:schemeClr val="bg1"/>
                </a:solidFill>
              </a:rPr>
              <a:t>　　　　　　</a:t>
            </a:r>
            <a:r>
              <a:rPr kumimoji="1" lang="en-US" altLang="ja-JP" sz="2400" b="1" dirty="0" smtClean="0">
                <a:solidFill>
                  <a:schemeClr val="bg1"/>
                </a:solidFill>
              </a:rPr>
              <a:t>ex.  </a:t>
            </a:r>
            <a:r>
              <a:rPr lang="ja-JP" altLang="en-US" sz="2400" b="1" dirty="0" smtClean="0">
                <a:solidFill>
                  <a:schemeClr val="bg1"/>
                </a:solidFill>
              </a:rPr>
              <a:t>将棋や囲碁の事後検討</a:t>
            </a:r>
            <a:endParaRPr kumimoji="1" lang="en-US" altLang="ja-JP" sz="2400" b="1" dirty="0" smtClean="0">
              <a:solidFill>
                <a:schemeClr val="bg1"/>
              </a:solidFill>
            </a:endParaRPr>
          </a:p>
          <a:p>
            <a:pPr>
              <a:buNone/>
            </a:pPr>
            <a:r>
              <a:rPr lang="ja-JP" altLang="en-US" sz="2400" b="1" dirty="0" smtClean="0">
                <a:solidFill>
                  <a:schemeClr val="bg1"/>
                </a:solidFill>
              </a:rPr>
              <a:t>　　</a:t>
            </a:r>
            <a:r>
              <a:rPr kumimoji="1" lang="ja-JP" altLang="en-US" sz="2400" b="1" dirty="0" smtClean="0">
                <a:solidFill>
                  <a:schemeClr val="bg1"/>
                </a:solidFill>
              </a:rPr>
              <a:t>・　評価結果の一般化</a:t>
            </a:r>
            <a:endParaRPr kumimoji="1" lang="en-US" altLang="ja-JP" sz="2400" b="1" dirty="0" smtClean="0">
              <a:solidFill>
                <a:schemeClr val="bg1"/>
              </a:solidFill>
            </a:endParaRPr>
          </a:p>
          <a:p>
            <a:pPr>
              <a:buNone/>
            </a:pPr>
            <a:r>
              <a:rPr kumimoji="1" lang="ja-JP" altLang="en-US" sz="2400" b="1" dirty="0" smtClean="0">
                <a:solidFill>
                  <a:schemeClr val="bg1"/>
                </a:solidFill>
              </a:rPr>
              <a:t>　　　　　　</a:t>
            </a:r>
            <a:r>
              <a:rPr kumimoji="1" lang="en-US" altLang="ja-JP" sz="2400" b="1" dirty="0" smtClean="0">
                <a:solidFill>
                  <a:schemeClr val="bg1"/>
                </a:solidFill>
              </a:rPr>
              <a:t>ex.  </a:t>
            </a:r>
            <a:r>
              <a:rPr kumimoji="1" lang="ja-JP" altLang="en-US" sz="2400" b="1" dirty="0" smtClean="0">
                <a:solidFill>
                  <a:schemeClr val="bg1"/>
                </a:solidFill>
              </a:rPr>
              <a:t>個別ではなく同種事業の共通的知見</a:t>
            </a:r>
            <a:endParaRPr kumimoji="1" lang="en-US" altLang="ja-JP" sz="2400" b="1" dirty="0" smtClean="0">
              <a:solidFill>
                <a:schemeClr val="bg1"/>
              </a:solidFill>
            </a:endParaRPr>
          </a:p>
          <a:p>
            <a:pPr>
              <a:buNone/>
            </a:pPr>
            <a:r>
              <a:rPr lang="ja-JP" altLang="en-US" sz="2400" b="1" dirty="0" smtClean="0">
                <a:solidFill>
                  <a:schemeClr val="bg1"/>
                </a:solidFill>
              </a:rPr>
              <a:t>　　・　データ、知識の集積</a:t>
            </a:r>
            <a:endParaRPr lang="en-US" altLang="ja-JP" sz="2400" b="1" dirty="0" smtClean="0">
              <a:solidFill>
                <a:schemeClr val="bg1"/>
              </a:solidFill>
            </a:endParaRPr>
          </a:p>
          <a:p>
            <a:pPr>
              <a:buNone/>
            </a:pPr>
            <a:r>
              <a:rPr lang="ja-JP" altLang="en-US" sz="2400" b="1" dirty="0" smtClean="0">
                <a:solidFill>
                  <a:schemeClr val="bg1"/>
                </a:solidFill>
              </a:rPr>
              <a:t>　　　　　　</a:t>
            </a:r>
            <a:r>
              <a:rPr lang="en-US" altLang="ja-JP" sz="2400" b="1" dirty="0" smtClean="0">
                <a:solidFill>
                  <a:schemeClr val="bg1"/>
                </a:solidFill>
              </a:rPr>
              <a:t>ex.  </a:t>
            </a:r>
            <a:r>
              <a:rPr lang="ja-JP" altLang="en-US" sz="2400" b="1" dirty="0" smtClean="0">
                <a:solidFill>
                  <a:schemeClr val="bg1"/>
                </a:solidFill>
              </a:rPr>
              <a:t>時間管理概念、　事業期間見積もり</a:t>
            </a:r>
            <a:endParaRPr lang="en-US" altLang="ja-JP" sz="2400" b="1" dirty="0" smtClean="0">
              <a:solidFill>
                <a:schemeClr val="bg1"/>
              </a:solidFill>
            </a:endParaRPr>
          </a:p>
          <a:p>
            <a:pPr>
              <a:buNone/>
            </a:pPr>
            <a:endParaRPr kumimoji="1" lang="en-US" altLang="ja-JP" sz="2400" b="1" dirty="0" smtClean="0">
              <a:solidFill>
                <a:schemeClr val="bg1"/>
              </a:solidFill>
            </a:endParaRPr>
          </a:p>
          <a:p>
            <a:pPr>
              <a:buNone/>
            </a:pPr>
            <a:r>
              <a:rPr lang="ja-JP" altLang="en-US" sz="2400" b="1" dirty="0" smtClean="0">
                <a:solidFill>
                  <a:schemeClr val="bg1"/>
                </a:solidFill>
              </a:rPr>
              <a:t>　　　</a:t>
            </a:r>
            <a:endParaRPr lang="en-US" altLang="ja-JP" sz="2400" b="1" dirty="0" smtClean="0">
              <a:solidFill>
                <a:schemeClr val="bg1"/>
              </a:solidFill>
            </a:endParaRPr>
          </a:p>
          <a:p>
            <a:pPr>
              <a:buNone/>
            </a:pPr>
            <a:r>
              <a:rPr kumimoji="1" lang="ja-JP" altLang="en-US" sz="2400" b="1" dirty="0" smtClean="0">
                <a:solidFill>
                  <a:schemeClr val="bg1"/>
                </a:solidFill>
              </a:rPr>
              <a:t>　　　</a:t>
            </a:r>
            <a:endParaRPr kumimoji="1" lang="en-US" altLang="ja-JP" sz="2400" b="1" dirty="0" smtClean="0">
              <a:solidFill>
                <a:schemeClr val="bg1"/>
              </a:solidFill>
            </a:endParaRPr>
          </a:p>
          <a:p>
            <a:pPr>
              <a:buNone/>
            </a:pPr>
            <a:r>
              <a:rPr lang="ja-JP" altLang="en-US" sz="2400" b="1" dirty="0" smtClean="0">
                <a:solidFill>
                  <a:schemeClr val="bg1"/>
                </a:solidFill>
              </a:rPr>
              <a:t>　　　</a:t>
            </a:r>
            <a:endParaRPr kumimoji="1" lang="ja-JP" altLang="en-US" sz="2400" b="1" dirty="0">
              <a:solidFill>
                <a:schemeClr val="bg1"/>
              </a:solidFill>
            </a:endParaRPr>
          </a:p>
        </p:txBody>
      </p:sp>
      <p:sp>
        <p:nvSpPr>
          <p:cNvPr id="4" name="テキスト ボックス 3"/>
          <p:cNvSpPr txBox="1"/>
          <p:nvPr/>
        </p:nvSpPr>
        <p:spPr>
          <a:xfrm>
            <a:off x="539552" y="2833772"/>
            <a:ext cx="8352928" cy="523220"/>
          </a:xfrm>
          <a:prstGeom prst="rect">
            <a:avLst/>
          </a:prstGeom>
          <a:noFill/>
        </p:spPr>
        <p:txBody>
          <a:bodyPr wrap="square" rtlCol="0">
            <a:spAutoFit/>
          </a:bodyPr>
          <a:lstStyle/>
          <a:p>
            <a:r>
              <a:rPr lang="ja-JP" altLang="en-US" sz="2800" dirty="0">
                <a:solidFill>
                  <a:schemeClr val="accent2"/>
                </a:solidFill>
              </a:rPr>
              <a:t>アリバイ証明的な事後評価から建設的評価へ</a:t>
            </a:r>
          </a:p>
        </p:txBody>
      </p:sp>
      <p:sp>
        <p:nvSpPr>
          <p:cNvPr id="6" name="フッター プレースホルダ 5"/>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7" name="スライド番号プレースホルダー 6"/>
          <p:cNvSpPr txBox="1">
            <a:spLocks/>
          </p:cNvSpPr>
          <p:nvPr/>
        </p:nvSpPr>
        <p:spPr>
          <a:xfrm>
            <a:off x="6705600" y="638132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srgbClr val="0F243E"/>
                </a:solidFill>
              </a:rPr>
              <a:pPr/>
              <a:t>44</a:t>
            </a:fld>
            <a:endParaRPr lang="ja-JP" altLang="en-US" sz="2000" dirty="0">
              <a:solidFill>
                <a:srgbClr val="0F243E"/>
              </a:solidFill>
            </a:endParaRPr>
          </a:p>
        </p:txBody>
      </p:sp>
      <p:sp>
        <p:nvSpPr>
          <p:cNvPr id="8" name="スライド番号プレースホルダー 6"/>
          <p:cNvSpPr>
            <a:spLocks noGrp="1"/>
          </p:cNvSpPr>
          <p:nvPr>
            <p:ph type="sldNum" sz="quarter" idx="12"/>
          </p:nvPr>
        </p:nvSpPr>
        <p:spPr>
          <a:xfrm>
            <a:off x="6902896" y="6448251"/>
            <a:ext cx="2133600" cy="365125"/>
          </a:xfrm>
        </p:spPr>
        <p:txBody>
          <a:bodyPr/>
          <a:lstStyle/>
          <a:p>
            <a:fld id="{A3B7B215-C319-49F3-85D1-F94DE829D982}" type="slidenum">
              <a:rPr lang="ja-JP" altLang="en-US" sz="2000" smtClean="0">
                <a:solidFill>
                  <a:srgbClr val="FFFFFF"/>
                </a:solidFill>
              </a:rPr>
              <a:pPr/>
              <a:t>44</a:t>
            </a:fld>
            <a:endParaRPr lang="ja-JP" altLang="en-US" sz="2000" dirty="0">
              <a:solidFill>
                <a:srgbClr val="FFFFFF"/>
              </a:solidFill>
            </a:endParaRPr>
          </a:p>
        </p:txBody>
      </p:sp>
      <p:sp>
        <p:nvSpPr>
          <p:cNvPr id="5" name="テキスト ボックス 4"/>
          <p:cNvSpPr txBox="1"/>
          <p:nvPr/>
        </p:nvSpPr>
        <p:spPr>
          <a:xfrm>
            <a:off x="1440484" y="980728"/>
            <a:ext cx="6155852" cy="1815882"/>
          </a:xfrm>
          <a:prstGeom prst="rect">
            <a:avLst/>
          </a:prstGeom>
          <a:noFill/>
        </p:spPr>
        <p:txBody>
          <a:bodyPr wrap="none" rtlCol="0">
            <a:spAutoFit/>
          </a:bodyPr>
          <a:lstStyle/>
          <a:p>
            <a:r>
              <a:rPr lang="ja-JP" altLang="en-US" sz="2800" dirty="0" smtClean="0"/>
              <a:t>事後評価の意義とは？</a:t>
            </a:r>
            <a:endParaRPr lang="en-US" altLang="ja-JP" sz="2800" dirty="0" smtClean="0"/>
          </a:p>
          <a:p>
            <a:r>
              <a:rPr lang="ja-JP" altLang="en-US" sz="2800" dirty="0"/>
              <a:t>　</a:t>
            </a:r>
            <a:r>
              <a:rPr lang="ja-JP" altLang="en-US" sz="2800" dirty="0" smtClean="0"/>
              <a:t>　</a:t>
            </a:r>
            <a:r>
              <a:rPr lang="en-US" altLang="ja-JP" sz="2800" dirty="0" smtClean="0"/>
              <a:t>B/C</a:t>
            </a:r>
            <a:r>
              <a:rPr lang="ja-JP" altLang="en-US" sz="2800" dirty="0"/>
              <a:t> </a:t>
            </a:r>
            <a:r>
              <a:rPr lang="ja-JP" altLang="en-US" sz="2800" dirty="0" smtClean="0"/>
              <a:t>が </a:t>
            </a:r>
            <a:r>
              <a:rPr lang="en-US" altLang="ja-JP" sz="2800" dirty="0" smtClean="0"/>
              <a:t>1 </a:t>
            </a:r>
            <a:r>
              <a:rPr lang="ja-JP" altLang="en-US" sz="2800" dirty="0" smtClean="0"/>
              <a:t>以上</a:t>
            </a:r>
            <a:r>
              <a:rPr lang="ja-JP" altLang="en-US" sz="2800" dirty="0"/>
              <a:t>の</a:t>
            </a:r>
            <a:r>
              <a:rPr lang="ja-JP" altLang="en-US" sz="2800" dirty="0" smtClean="0"/>
              <a:t>確認？　　</a:t>
            </a:r>
            <a:endParaRPr lang="en-US" altLang="ja-JP" sz="2800" dirty="0" smtClean="0"/>
          </a:p>
          <a:p>
            <a:r>
              <a:rPr lang="ja-JP" altLang="en-US" sz="2800" dirty="0"/>
              <a:t>　</a:t>
            </a:r>
            <a:r>
              <a:rPr lang="ja-JP" altLang="en-US" sz="2800" dirty="0" smtClean="0"/>
              <a:t>　うまくいった事業の評価の意味は？</a:t>
            </a:r>
            <a:endParaRPr lang="en-US" altLang="ja-JP" sz="2800" dirty="0" smtClean="0"/>
          </a:p>
          <a:p>
            <a:r>
              <a:rPr lang="ja-JP" altLang="en-US" sz="2800" dirty="0"/>
              <a:t>　</a:t>
            </a:r>
            <a:r>
              <a:rPr lang="ja-JP" altLang="en-US" sz="2800" dirty="0" smtClean="0"/>
              <a:t>　問題があれば、その反省点は？</a:t>
            </a:r>
            <a:endParaRPr lang="ja-JP" altLang="en-US" sz="2800" dirty="0"/>
          </a:p>
        </p:txBody>
      </p:sp>
    </p:spTree>
    <p:extLst>
      <p:ext uri="{BB962C8B-B14F-4D97-AF65-F5344CB8AC3E}">
        <p14:creationId xmlns:p14="http://schemas.microsoft.com/office/powerpoint/2010/main" val="284220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229600" cy="706090"/>
          </a:xfrm>
        </p:spPr>
        <p:txBody>
          <a:bodyPr anchor="t">
            <a:normAutofit/>
          </a:bodyPr>
          <a:lstStyle/>
          <a:p>
            <a:r>
              <a:rPr kumimoji="1" lang="ja-JP" altLang="en-US" sz="3600" dirty="0" smtClean="0">
                <a:solidFill>
                  <a:srgbClr val="FFFF00"/>
                </a:solidFill>
              </a:rPr>
              <a:t>おわりに</a:t>
            </a:r>
            <a:endParaRPr kumimoji="1" lang="ja-JP" altLang="en-US" sz="3600" dirty="0">
              <a:solidFill>
                <a:srgbClr val="FFFF00"/>
              </a:solidFill>
            </a:endParaRPr>
          </a:p>
        </p:txBody>
      </p:sp>
      <p:sp>
        <p:nvSpPr>
          <p:cNvPr id="3" name="コンテンツ プレースホルダー 2"/>
          <p:cNvSpPr>
            <a:spLocks noGrp="1"/>
          </p:cNvSpPr>
          <p:nvPr>
            <p:ph idx="1"/>
          </p:nvPr>
        </p:nvSpPr>
        <p:spPr>
          <a:xfrm>
            <a:off x="762000" y="1436914"/>
            <a:ext cx="7895771" cy="4267200"/>
          </a:xfrm>
          <a:solidFill>
            <a:schemeClr val="bg2">
              <a:lumMod val="10000"/>
              <a:lumOff val="90000"/>
            </a:schemeClr>
          </a:solidFill>
          <a:ln>
            <a:noFill/>
          </a:ln>
        </p:spPr>
        <p:txBody>
          <a:bodyPr lIns="216000" rIns="36000">
            <a:normAutofit/>
          </a:bodyPr>
          <a:lstStyle/>
          <a:p>
            <a:pPr>
              <a:lnSpc>
                <a:spcPct val="170000"/>
              </a:lnSpc>
            </a:pPr>
            <a:r>
              <a:rPr kumimoji="1" lang="ja-JP" altLang="en-US" sz="2800" dirty="0" smtClean="0">
                <a:solidFill>
                  <a:schemeClr val="bg1"/>
                </a:solidFill>
              </a:rPr>
              <a:t>アセットマネジメント </a:t>
            </a:r>
            <a:r>
              <a:rPr kumimoji="1" lang="en-US" altLang="ja-JP" sz="2800" dirty="0" smtClean="0">
                <a:solidFill>
                  <a:schemeClr val="bg1"/>
                </a:solidFill>
              </a:rPr>
              <a:t>(</a:t>
            </a:r>
            <a:r>
              <a:rPr kumimoji="1" lang="ja-JP" altLang="en-US" sz="2800" dirty="0" smtClean="0">
                <a:solidFill>
                  <a:schemeClr val="bg1"/>
                </a:solidFill>
              </a:rPr>
              <a:t>ビッグデータ用モデル</a:t>
            </a:r>
            <a:r>
              <a:rPr kumimoji="1" lang="en-US" altLang="ja-JP" sz="2800" dirty="0" smtClean="0">
                <a:solidFill>
                  <a:schemeClr val="bg1"/>
                </a:solidFill>
              </a:rPr>
              <a:t>etc.)</a:t>
            </a:r>
          </a:p>
          <a:p>
            <a:pPr>
              <a:lnSpc>
                <a:spcPct val="170000"/>
              </a:lnSpc>
            </a:pPr>
            <a:r>
              <a:rPr lang="ja-JP" altLang="en-US" sz="2800" dirty="0" smtClean="0">
                <a:solidFill>
                  <a:schemeClr val="bg1"/>
                </a:solidFill>
              </a:rPr>
              <a:t>維持管理の技術開発を即す発注制度</a:t>
            </a:r>
            <a:endParaRPr lang="en-US" altLang="ja-JP" sz="2800" dirty="0" smtClean="0">
              <a:solidFill>
                <a:schemeClr val="bg1"/>
              </a:solidFill>
            </a:endParaRPr>
          </a:p>
          <a:p>
            <a:pPr>
              <a:lnSpc>
                <a:spcPct val="170000"/>
              </a:lnSpc>
            </a:pPr>
            <a:r>
              <a:rPr lang="ja-JP" altLang="en-US" sz="2800" dirty="0" smtClean="0">
                <a:solidFill>
                  <a:schemeClr val="bg1"/>
                </a:solidFill>
              </a:rPr>
              <a:t>日本的 </a:t>
            </a:r>
            <a:r>
              <a:rPr lang="en-US" altLang="ja-JP" sz="2800" dirty="0" smtClean="0">
                <a:solidFill>
                  <a:schemeClr val="bg1"/>
                </a:solidFill>
              </a:rPr>
              <a:t>PFI </a:t>
            </a:r>
            <a:r>
              <a:rPr lang="ja-JP" altLang="en-US" sz="2800" dirty="0" smtClean="0">
                <a:solidFill>
                  <a:schemeClr val="bg1"/>
                </a:solidFill>
              </a:rPr>
              <a:t>の段階的導入</a:t>
            </a:r>
            <a:endParaRPr lang="en-US" altLang="ja-JP" sz="2800" dirty="0" smtClean="0">
              <a:solidFill>
                <a:schemeClr val="bg1"/>
              </a:solidFill>
            </a:endParaRPr>
          </a:p>
          <a:p>
            <a:pPr>
              <a:lnSpc>
                <a:spcPct val="170000"/>
              </a:lnSpc>
            </a:pPr>
            <a:r>
              <a:rPr lang="ja-JP" altLang="en-US" sz="2800" dirty="0">
                <a:solidFill>
                  <a:schemeClr val="bg1"/>
                </a:solidFill>
              </a:rPr>
              <a:t>地方自治体の技術者</a:t>
            </a:r>
            <a:r>
              <a:rPr lang="ja-JP" altLang="en-US" sz="2800" dirty="0" smtClean="0">
                <a:solidFill>
                  <a:schemeClr val="bg1"/>
                </a:solidFill>
              </a:rPr>
              <a:t>不足</a:t>
            </a:r>
            <a:r>
              <a:rPr lang="ja-JP" altLang="en-US" sz="2800" dirty="0">
                <a:solidFill>
                  <a:schemeClr val="bg1"/>
                </a:solidFill>
              </a:rPr>
              <a:t>対策</a:t>
            </a:r>
            <a:endParaRPr lang="en-US" altLang="ja-JP" sz="2800" dirty="0" smtClean="0">
              <a:solidFill>
                <a:schemeClr val="bg1"/>
              </a:solidFill>
            </a:endParaRPr>
          </a:p>
          <a:p>
            <a:pPr>
              <a:lnSpc>
                <a:spcPct val="170000"/>
              </a:lnSpc>
            </a:pPr>
            <a:r>
              <a:rPr kumimoji="1" lang="ja-JP" altLang="en-US" sz="2800" dirty="0" smtClean="0">
                <a:solidFill>
                  <a:schemeClr val="bg1"/>
                </a:solidFill>
              </a:rPr>
              <a:t>会計制度改革</a:t>
            </a:r>
            <a:endParaRPr kumimoji="1" lang="ja-JP" altLang="en-US" sz="2800" dirty="0">
              <a:solidFill>
                <a:schemeClr val="bg1"/>
              </a:solidFill>
            </a:endParaRPr>
          </a:p>
        </p:txBody>
      </p:sp>
      <p:sp>
        <p:nvSpPr>
          <p:cNvPr id="4" name="フッター プレースホルダー 3"/>
          <p:cNvSpPr>
            <a:spLocks noGrp="1"/>
          </p:cNvSpPr>
          <p:nvPr>
            <p:ph type="ftr" sz="quarter" idx="11"/>
          </p:nvPr>
        </p:nvSpPr>
        <p:spPr/>
        <p:txBody>
          <a:bodyPr/>
          <a:lstStyle/>
          <a:p>
            <a:r>
              <a:rPr lang="en-US" altLang="ja-JP" smtClean="0">
                <a:solidFill>
                  <a:srgbClr val="FFFFFF">
                    <a:tint val="75000"/>
                  </a:srgbClr>
                </a:solidFill>
              </a:rPr>
              <a:t>S.MORICHI</a:t>
            </a:r>
            <a:endParaRPr lang="ja-JP" altLang="en-US" dirty="0">
              <a:solidFill>
                <a:srgbClr val="FFFFFF">
                  <a:tint val="75000"/>
                </a:srgbClr>
              </a:solidFill>
            </a:endParaRPr>
          </a:p>
        </p:txBody>
      </p:sp>
      <p:sp>
        <p:nvSpPr>
          <p:cNvPr id="6" name="スライド番号プレースホルダー 6"/>
          <p:cNvSpPr>
            <a:spLocks noGrp="1"/>
          </p:cNvSpPr>
          <p:nvPr>
            <p:ph type="sldNum" sz="quarter" idx="12"/>
          </p:nvPr>
        </p:nvSpPr>
        <p:spPr>
          <a:xfrm>
            <a:off x="6902896" y="6448251"/>
            <a:ext cx="2133600" cy="365125"/>
          </a:xfrm>
        </p:spPr>
        <p:txBody>
          <a:bodyPr/>
          <a:lstStyle/>
          <a:p>
            <a:fld id="{A3B7B215-C319-49F3-85D1-F94DE829D982}" type="slidenum">
              <a:rPr lang="ja-JP" altLang="en-US" sz="2000" smtClean="0">
                <a:solidFill>
                  <a:srgbClr val="FFFFFF"/>
                </a:solidFill>
              </a:rPr>
              <a:pPr/>
              <a:t>45</a:t>
            </a:fld>
            <a:endParaRPr lang="ja-JP" altLang="en-US" sz="2000" dirty="0">
              <a:solidFill>
                <a:srgbClr val="FFFFFF"/>
              </a:solidFill>
            </a:endParaRPr>
          </a:p>
        </p:txBody>
      </p:sp>
    </p:spTree>
    <p:extLst>
      <p:ext uri="{BB962C8B-B14F-4D97-AF65-F5344CB8AC3E}">
        <p14:creationId xmlns:p14="http://schemas.microsoft.com/office/powerpoint/2010/main" val="31773827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4032"/>
            <a:ext cx="8229600" cy="1143000"/>
          </a:xfrm>
        </p:spPr>
        <p:txBody>
          <a:bodyPr>
            <a:normAutofit/>
          </a:bodyPr>
          <a:lstStyle/>
          <a:p>
            <a:r>
              <a:rPr kumimoji="1" lang="ja-JP" altLang="en-US" sz="4000" dirty="0" smtClean="0">
                <a:solidFill>
                  <a:srgbClr val="FFFF00"/>
                </a:solidFill>
              </a:rPr>
              <a:t>ご清聴ありがとうございました</a:t>
            </a:r>
            <a:endParaRPr kumimoji="1" lang="ja-JP" altLang="en-US" sz="4000" dirty="0">
              <a:solidFill>
                <a:srgbClr val="FFFF00"/>
              </a:solidFill>
            </a:endParaRPr>
          </a:p>
        </p:txBody>
      </p:sp>
      <p:sp>
        <p:nvSpPr>
          <p:cNvPr id="4" name="フッター プレースホルダー 3"/>
          <p:cNvSpPr>
            <a:spLocks noGrp="1"/>
          </p:cNvSpPr>
          <p:nvPr>
            <p:ph type="ftr" sz="quarter" idx="11"/>
          </p:nvPr>
        </p:nvSpPr>
        <p:spPr/>
        <p:txBody>
          <a:bodyPr/>
          <a:lstStyle/>
          <a:p>
            <a:r>
              <a:rPr lang="en-US" altLang="ja-JP" dirty="0" smtClean="0">
                <a:solidFill>
                  <a:srgbClr val="FFFFFF">
                    <a:tint val="75000"/>
                  </a:srgbClr>
                </a:solidFill>
              </a:rPr>
              <a:t>S.MORICHI</a:t>
            </a:r>
            <a:endParaRPr lang="ja-JP" altLang="en-US" dirty="0">
              <a:solidFill>
                <a:srgbClr val="FFFFFF">
                  <a:tint val="75000"/>
                </a:srgbClr>
              </a:solidFill>
            </a:endParaRPr>
          </a:p>
        </p:txBody>
      </p:sp>
      <p:sp>
        <p:nvSpPr>
          <p:cNvPr id="5" name="スライド番号プレースホルダー 6"/>
          <p:cNvSpPr>
            <a:spLocks noGrp="1"/>
          </p:cNvSpPr>
          <p:nvPr>
            <p:ph type="sldNum" sz="quarter" idx="12"/>
          </p:nvPr>
        </p:nvSpPr>
        <p:spPr>
          <a:xfrm>
            <a:off x="6902896" y="6448251"/>
            <a:ext cx="2133600" cy="365125"/>
          </a:xfrm>
        </p:spPr>
        <p:txBody>
          <a:bodyPr/>
          <a:lstStyle/>
          <a:p>
            <a:fld id="{A3B7B215-C319-49F3-85D1-F94DE829D982}" type="slidenum">
              <a:rPr lang="ja-JP" altLang="en-US" sz="2000" smtClean="0">
                <a:solidFill>
                  <a:srgbClr val="FFFFFF"/>
                </a:solidFill>
              </a:rPr>
              <a:pPr/>
              <a:t>46</a:t>
            </a:fld>
            <a:endParaRPr lang="ja-JP" altLang="en-US" sz="2000" dirty="0">
              <a:solidFill>
                <a:srgbClr val="FFFFFF"/>
              </a:solidFill>
            </a:endParaRPr>
          </a:p>
        </p:txBody>
      </p:sp>
    </p:spTree>
    <p:extLst>
      <p:ext uri="{BB962C8B-B14F-4D97-AF65-F5344CB8AC3E}">
        <p14:creationId xmlns:p14="http://schemas.microsoft.com/office/powerpoint/2010/main" val="26688208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655" y="1057374"/>
            <a:ext cx="8963843" cy="5355312"/>
          </a:xfrm>
          <a:prstGeom prst="rect">
            <a:avLst/>
          </a:prstGeom>
          <a:noFill/>
        </p:spPr>
        <p:txBody>
          <a:bodyPr wrap="square" tIns="0" bIns="0" rtlCol="0">
            <a:spAutoFit/>
          </a:bodyPr>
          <a:lstStyle/>
          <a:p>
            <a:r>
              <a:rPr lang="en-US" altLang="ja-JP" sz="2800" dirty="0" smtClean="0">
                <a:solidFill>
                  <a:srgbClr val="FFFF00"/>
                </a:solidFill>
              </a:rPr>
              <a:t>2006</a:t>
            </a:r>
            <a:r>
              <a:rPr lang="ja-JP" altLang="en-US" sz="2800" dirty="0" smtClean="0">
                <a:solidFill>
                  <a:srgbClr val="FFFF00"/>
                </a:solidFill>
              </a:rPr>
              <a:t>年度修士論文</a:t>
            </a:r>
            <a:endParaRPr lang="en-US" altLang="ja-JP" sz="2800" dirty="0" smtClean="0">
              <a:solidFill>
                <a:srgbClr val="FFFF00"/>
              </a:solidFill>
            </a:endParaRPr>
          </a:p>
          <a:p>
            <a:r>
              <a:rPr lang="ja-JP" altLang="en-US" sz="2400" dirty="0" smtClean="0">
                <a:solidFill>
                  <a:prstClr val="white"/>
                </a:solidFill>
              </a:rPr>
              <a:t>　　社会資本の維持管理に関する制度的研究　　　　　　　　　</a:t>
            </a:r>
            <a:r>
              <a:rPr lang="ja-JP" altLang="en-US" sz="2000" dirty="0" smtClean="0">
                <a:solidFill>
                  <a:prstClr val="white"/>
                </a:solidFill>
              </a:rPr>
              <a:t>小林雅彦</a:t>
            </a:r>
            <a:endParaRPr lang="en-US" altLang="ja-JP" sz="2000" dirty="0" smtClean="0">
              <a:solidFill>
                <a:prstClr val="white"/>
              </a:solidFill>
            </a:endParaRPr>
          </a:p>
          <a:p>
            <a:r>
              <a:rPr lang="ja-JP" altLang="en-US" sz="2400" dirty="0" smtClean="0">
                <a:solidFill>
                  <a:prstClr val="white"/>
                </a:solidFill>
              </a:rPr>
              <a:t>　　社会資本マネジメントによる道路ネットワークの</a:t>
            </a:r>
            <a:endParaRPr lang="en-US" altLang="ja-JP" sz="2400" dirty="0" smtClean="0">
              <a:solidFill>
                <a:prstClr val="white"/>
              </a:solidFill>
            </a:endParaRPr>
          </a:p>
          <a:p>
            <a:r>
              <a:rPr lang="ja-JP" altLang="en-US" sz="2400" dirty="0">
                <a:solidFill>
                  <a:prstClr val="white"/>
                </a:solidFill>
              </a:rPr>
              <a:t>　</a:t>
            </a:r>
            <a:r>
              <a:rPr lang="ja-JP" altLang="en-US" sz="2400" dirty="0" smtClean="0">
                <a:solidFill>
                  <a:prstClr val="white"/>
                </a:solidFill>
              </a:rPr>
              <a:t>　　　　　　　　　　　　　　　　　　　　地震リスク軽減効果　　　　</a:t>
            </a:r>
            <a:r>
              <a:rPr lang="ja-JP" altLang="en-US" sz="2000" dirty="0" smtClean="0">
                <a:solidFill>
                  <a:prstClr val="white"/>
                </a:solidFill>
              </a:rPr>
              <a:t>宮川聖史</a:t>
            </a:r>
            <a:endParaRPr lang="en-US" altLang="ja-JP" sz="2000" dirty="0" smtClean="0">
              <a:solidFill>
                <a:prstClr val="white"/>
              </a:solidFill>
            </a:endParaRPr>
          </a:p>
          <a:p>
            <a:r>
              <a:rPr lang="ja-JP" altLang="en-US" sz="2400" dirty="0" smtClean="0">
                <a:solidFill>
                  <a:prstClr val="white"/>
                </a:solidFill>
              </a:rPr>
              <a:t>　　地方道の舗装維持管理に関する考察　　　　　　　　　　　　</a:t>
            </a:r>
            <a:r>
              <a:rPr lang="ja-JP" altLang="en-US" sz="2000" dirty="0" smtClean="0">
                <a:solidFill>
                  <a:prstClr val="white"/>
                </a:solidFill>
              </a:rPr>
              <a:t>三輪素理</a:t>
            </a:r>
            <a:endParaRPr lang="en-US" altLang="ja-JP" sz="2400" dirty="0" smtClean="0">
              <a:solidFill>
                <a:prstClr val="white"/>
              </a:solidFill>
            </a:endParaRPr>
          </a:p>
          <a:p>
            <a:pPr>
              <a:lnSpc>
                <a:spcPct val="150000"/>
              </a:lnSpc>
            </a:pPr>
            <a:r>
              <a:rPr lang="en-US" altLang="ja-JP" sz="2800" dirty="0" smtClean="0">
                <a:solidFill>
                  <a:srgbClr val="FFFF00"/>
                </a:solidFill>
              </a:rPr>
              <a:t>2007</a:t>
            </a:r>
            <a:r>
              <a:rPr lang="ja-JP" altLang="en-US" sz="2800" dirty="0" smtClean="0">
                <a:solidFill>
                  <a:srgbClr val="FFFF00"/>
                </a:solidFill>
              </a:rPr>
              <a:t>年度修士論文</a:t>
            </a:r>
            <a:endParaRPr lang="en-US" altLang="ja-JP" sz="2800" dirty="0" smtClean="0">
              <a:solidFill>
                <a:srgbClr val="FFFF00"/>
              </a:solidFill>
            </a:endParaRPr>
          </a:p>
          <a:p>
            <a:r>
              <a:rPr lang="ja-JP" altLang="en-US" sz="2400" dirty="0" smtClean="0">
                <a:solidFill>
                  <a:prstClr val="white"/>
                </a:solidFill>
              </a:rPr>
              <a:t>　　道路</a:t>
            </a:r>
            <a:r>
              <a:rPr lang="ja-JP" altLang="en-US" sz="2400" dirty="0">
                <a:solidFill>
                  <a:prstClr val="white"/>
                </a:solidFill>
              </a:rPr>
              <a:t>舗装</a:t>
            </a:r>
            <a:r>
              <a:rPr lang="ja-JP" altLang="en-US" sz="2400" dirty="0" smtClean="0">
                <a:solidFill>
                  <a:prstClr val="white"/>
                </a:solidFill>
              </a:rPr>
              <a:t>の維持管理における指定管理者制度の適用性</a:t>
            </a:r>
            <a:endParaRPr lang="en-US" altLang="ja-JP" sz="2400" dirty="0" smtClean="0">
              <a:solidFill>
                <a:prstClr val="white"/>
              </a:solidFill>
            </a:endParaRPr>
          </a:p>
          <a:p>
            <a:r>
              <a:rPr lang="ja-JP" altLang="en-US" sz="2000" dirty="0" smtClean="0">
                <a:solidFill>
                  <a:prstClr val="white"/>
                </a:solidFill>
              </a:rPr>
              <a:t>　　　　　　　　　　　　　　　　　　　　　　　　　　　　　　　　　　　　　　　　　　　　　　伊藤友一</a:t>
            </a:r>
            <a:endParaRPr lang="en-US" altLang="ja-JP" sz="2000" dirty="0">
              <a:solidFill>
                <a:prstClr val="white"/>
              </a:solidFill>
            </a:endParaRPr>
          </a:p>
          <a:p>
            <a:r>
              <a:rPr lang="ja-JP" altLang="en-US" sz="2400" dirty="0" smtClean="0">
                <a:solidFill>
                  <a:prstClr val="white"/>
                </a:solidFill>
              </a:rPr>
              <a:t>　　空港の耐震化計画に関する研究</a:t>
            </a:r>
            <a:endParaRPr lang="en-US" altLang="ja-JP" sz="2400" dirty="0" smtClean="0">
              <a:solidFill>
                <a:prstClr val="white"/>
              </a:solidFill>
            </a:endParaRPr>
          </a:p>
          <a:p>
            <a:r>
              <a:rPr lang="ja-JP" altLang="en-US" sz="2400" dirty="0">
                <a:solidFill>
                  <a:prstClr val="white"/>
                </a:solidFill>
              </a:rPr>
              <a:t>　</a:t>
            </a:r>
            <a:r>
              <a:rPr lang="ja-JP" altLang="en-US" sz="2400" dirty="0" smtClean="0">
                <a:solidFill>
                  <a:prstClr val="white"/>
                </a:solidFill>
              </a:rPr>
              <a:t>　　　</a:t>
            </a:r>
            <a:r>
              <a:rPr lang="en-US" altLang="ja-JP" sz="2400" dirty="0" smtClean="0">
                <a:solidFill>
                  <a:prstClr val="white"/>
                </a:solidFill>
              </a:rPr>
              <a:t>―</a:t>
            </a:r>
            <a:r>
              <a:rPr lang="ja-JP" altLang="en-US" sz="2400" dirty="0" smtClean="0">
                <a:solidFill>
                  <a:prstClr val="white"/>
                </a:solidFill>
              </a:rPr>
              <a:t>地震災害時の空港の防災機能のあり方と</a:t>
            </a:r>
            <a:endParaRPr lang="en-US" altLang="ja-JP" sz="2400" dirty="0" smtClean="0">
              <a:solidFill>
                <a:prstClr val="white"/>
              </a:solidFill>
            </a:endParaRPr>
          </a:p>
          <a:p>
            <a:r>
              <a:rPr lang="ja-JP" altLang="en-US" sz="2400" dirty="0">
                <a:solidFill>
                  <a:prstClr val="white"/>
                </a:solidFill>
              </a:rPr>
              <a:t>　</a:t>
            </a:r>
            <a:r>
              <a:rPr lang="ja-JP" altLang="en-US" sz="2400" dirty="0" smtClean="0">
                <a:solidFill>
                  <a:prstClr val="white"/>
                </a:solidFill>
              </a:rPr>
              <a:t>　　　　　　　　　　　　　　　耐震化優先度に関する考察</a:t>
            </a:r>
            <a:r>
              <a:rPr lang="en-US" altLang="ja-JP" sz="2400" dirty="0" smtClean="0">
                <a:solidFill>
                  <a:prstClr val="white"/>
                </a:solidFill>
              </a:rPr>
              <a:t>―</a:t>
            </a:r>
            <a:r>
              <a:rPr lang="ja-JP" altLang="en-US" sz="2400" dirty="0" smtClean="0">
                <a:solidFill>
                  <a:prstClr val="white"/>
                </a:solidFill>
              </a:rPr>
              <a:t>　　　</a:t>
            </a:r>
            <a:r>
              <a:rPr lang="ja-JP" altLang="en-US" sz="2000" dirty="0" smtClean="0">
                <a:solidFill>
                  <a:prstClr val="white"/>
                </a:solidFill>
              </a:rPr>
              <a:t>馬越正純</a:t>
            </a:r>
            <a:endParaRPr lang="en-US" altLang="ja-JP" sz="2400" dirty="0" smtClean="0">
              <a:solidFill>
                <a:prstClr val="white"/>
              </a:solidFill>
            </a:endParaRPr>
          </a:p>
          <a:p>
            <a:pPr>
              <a:lnSpc>
                <a:spcPct val="150000"/>
              </a:lnSpc>
            </a:pPr>
            <a:r>
              <a:rPr lang="en-US" altLang="ja-JP" sz="2800" dirty="0" smtClean="0">
                <a:solidFill>
                  <a:srgbClr val="FFFF00"/>
                </a:solidFill>
              </a:rPr>
              <a:t>2008</a:t>
            </a:r>
            <a:r>
              <a:rPr lang="ja-JP" altLang="en-US" sz="2800" dirty="0" smtClean="0">
                <a:solidFill>
                  <a:srgbClr val="FFFF00"/>
                </a:solidFill>
              </a:rPr>
              <a:t>年度修士論文</a:t>
            </a:r>
            <a:endParaRPr lang="en-US" altLang="ja-JP" sz="2800" dirty="0">
              <a:solidFill>
                <a:srgbClr val="FFFF00"/>
              </a:solidFill>
            </a:endParaRPr>
          </a:p>
          <a:p>
            <a:r>
              <a:rPr lang="ja-JP" altLang="en-US" sz="2400" dirty="0" smtClean="0">
                <a:solidFill>
                  <a:prstClr val="white"/>
                </a:solidFill>
              </a:rPr>
              <a:t>　　山岳トンネルの維持管理段階におけるリスクの定量化</a:t>
            </a:r>
            <a:r>
              <a:rPr lang="en-US" altLang="ja-JP" sz="2400" dirty="0" smtClean="0">
                <a:solidFill>
                  <a:prstClr val="white"/>
                </a:solidFill>
              </a:rPr>
              <a:t>        </a:t>
            </a:r>
            <a:r>
              <a:rPr lang="ja-JP" altLang="en-US" sz="2000" dirty="0" smtClean="0">
                <a:solidFill>
                  <a:prstClr val="white"/>
                </a:solidFill>
              </a:rPr>
              <a:t>加藤隆</a:t>
            </a:r>
            <a:endParaRPr lang="ja-JP" altLang="en-US" sz="2400" dirty="0">
              <a:solidFill>
                <a:prstClr val="white"/>
              </a:solidFill>
            </a:endParaRPr>
          </a:p>
        </p:txBody>
      </p:sp>
      <p:sp>
        <p:nvSpPr>
          <p:cNvPr id="2" name="テキスト ボックス 1"/>
          <p:cNvSpPr txBox="1"/>
          <p:nvPr/>
        </p:nvSpPr>
        <p:spPr>
          <a:xfrm>
            <a:off x="251520" y="-27384"/>
            <a:ext cx="8610049" cy="954107"/>
          </a:xfrm>
          <a:prstGeom prst="rect">
            <a:avLst/>
          </a:prstGeom>
          <a:solidFill>
            <a:schemeClr val="bg2">
              <a:lumMod val="60000"/>
              <a:lumOff val="40000"/>
            </a:schemeClr>
          </a:solidFill>
          <a:ln>
            <a:solidFill>
              <a:schemeClr val="accent1">
                <a:lumMod val="60000"/>
                <a:lumOff val="40000"/>
              </a:schemeClr>
            </a:solidFill>
          </a:ln>
        </p:spPr>
        <p:txBody>
          <a:bodyPr wrap="none" rtlCol="0">
            <a:spAutoFit/>
          </a:bodyPr>
          <a:lstStyle/>
          <a:p>
            <a:r>
              <a:rPr lang="ja-JP" altLang="en-US" sz="2800" dirty="0" smtClean="0">
                <a:solidFill>
                  <a:prstClr val="white"/>
                </a:solidFill>
              </a:rPr>
              <a:t>　インフラの維持管理に関する</a:t>
            </a:r>
            <a:endParaRPr lang="en-US" altLang="ja-JP" sz="2800" dirty="0" smtClean="0">
              <a:solidFill>
                <a:prstClr val="white"/>
              </a:solidFill>
            </a:endParaRPr>
          </a:p>
          <a:p>
            <a:r>
              <a:rPr lang="ja-JP" altLang="en-US" sz="2800" dirty="0">
                <a:solidFill>
                  <a:prstClr val="white"/>
                </a:solidFill>
              </a:rPr>
              <a:t>　</a:t>
            </a:r>
            <a:r>
              <a:rPr lang="ja-JP" altLang="en-US" sz="2800" dirty="0" smtClean="0">
                <a:solidFill>
                  <a:prstClr val="white"/>
                </a:solidFill>
              </a:rPr>
              <a:t>　　　政策大学院大学　開発政策プログラム　修士論文</a:t>
            </a:r>
            <a:endParaRPr lang="ja-JP" altLang="en-US" sz="2800" dirty="0">
              <a:solidFill>
                <a:prstClr val="white"/>
              </a:solidFill>
            </a:endParaRPr>
          </a:p>
        </p:txBody>
      </p:sp>
      <p:sp>
        <p:nvSpPr>
          <p:cNvPr id="5" name="スライド番号プレースホルダー 6"/>
          <p:cNvSpPr txBox="1">
            <a:spLocks/>
          </p:cNvSpPr>
          <p:nvPr/>
        </p:nvSpPr>
        <p:spPr>
          <a:xfrm>
            <a:off x="8388424" y="6326336"/>
            <a:ext cx="720080" cy="432048"/>
          </a:xfrm>
          <a:prstGeom prst="rect">
            <a:avLst/>
          </a:prstGeom>
          <a:solidFill>
            <a:srgbClr val="002060"/>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prstClr val="white"/>
                </a:solidFill>
              </a:rPr>
              <a:pPr/>
              <a:t>47</a:t>
            </a:fld>
            <a:endParaRPr lang="ja-JP" altLang="en-US" sz="2000" dirty="0">
              <a:solidFill>
                <a:prstClr val="white"/>
              </a:solidFill>
            </a:endParaRPr>
          </a:p>
        </p:txBody>
      </p:sp>
    </p:spTree>
    <p:extLst>
      <p:ext uri="{BB962C8B-B14F-4D97-AF65-F5344CB8AC3E}">
        <p14:creationId xmlns:p14="http://schemas.microsoft.com/office/powerpoint/2010/main" val="12450059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655" y="298624"/>
            <a:ext cx="8949494" cy="6555641"/>
          </a:xfrm>
          <a:prstGeom prst="rect">
            <a:avLst/>
          </a:prstGeom>
          <a:noFill/>
        </p:spPr>
        <p:txBody>
          <a:bodyPr wrap="square" rtlCol="0">
            <a:spAutoFit/>
          </a:bodyPr>
          <a:lstStyle/>
          <a:p>
            <a:r>
              <a:rPr lang="en-US" altLang="ja-JP" sz="2800" dirty="0" smtClean="0">
                <a:solidFill>
                  <a:srgbClr val="FFFF00"/>
                </a:solidFill>
              </a:rPr>
              <a:t>2009</a:t>
            </a:r>
            <a:r>
              <a:rPr lang="ja-JP" altLang="en-US" sz="2800" dirty="0" smtClean="0">
                <a:solidFill>
                  <a:srgbClr val="FFFF00"/>
                </a:solidFill>
              </a:rPr>
              <a:t>年度修士論文</a:t>
            </a:r>
            <a:endParaRPr lang="en-US" altLang="ja-JP" sz="2800" dirty="0" smtClean="0">
              <a:solidFill>
                <a:srgbClr val="FFFF00"/>
              </a:solidFill>
            </a:endParaRPr>
          </a:p>
          <a:p>
            <a:r>
              <a:rPr lang="ja-JP" altLang="en-US" sz="2400" dirty="0" smtClean="0">
                <a:solidFill>
                  <a:prstClr val="white"/>
                </a:solidFill>
              </a:rPr>
              <a:t>小規模自治体における橋梁アセットマネジメントの実施に関する研究　</a:t>
            </a:r>
            <a:endParaRPr lang="en-US" altLang="ja-JP" sz="2400" dirty="0" smtClean="0">
              <a:solidFill>
                <a:prstClr val="white"/>
              </a:solidFill>
            </a:endParaRPr>
          </a:p>
          <a:p>
            <a:r>
              <a:rPr lang="ja-JP" altLang="en-US" sz="2400" dirty="0">
                <a:solidFill>
                  <a:prstClr val="white"/>
                </a:solidFill>
              </a:rPr>
              <a:t>　</a:t>
            </a:r>
            <a:r>
              <a:rPr lang="ja-JP" altLang="en-US" sz="2400" dirty="0" smtClean="0">
                <a:solidFill>
                  <a:prstClr val="white"/>
                </a:solidFill>
              </a:rPr>
              <a:t>　　　　　　　　　　　</a:t>
            </a:r>
            <a:r>
              <a:rPr lang="en-US" altLang="ja-JP" sz="2400" dirty="0" smtClean="0">
                <a:solidFill>
                  <a:prstClr val="white"/>
                </a:solidFill>
              </a:rPr>
              <a:t>―</a:t>
            </a:r>
            <a:r>
              <a:rPr lang="ja-JP" altLang="en-US" sz="2400" dirty="0" smtClean="0">
                <a:solidFill>
                  <a:prstClr val="white"/>
                </a:solidFill>
              </a:rPr>
              <a:t>連携構築による実施の提案</a:t>
            </a:r>
            <a:r>
              <a:rPr lang="en-US" altLang="ja-JP" sz="2400" dirty="0" smtClean="0">
                <a:solidFill>
                  <a:prstClr val="white"/>
                </a:solidFill>
              </a:rPr>
              <a:t>―</a:t>
            </a:r>
            <a:r>
              <a:rPr lang="ja-JP" altLang="en-US" sz="2400" dirty="0" smtClean="0">
                <a:solidFill>
                  <a:prstClr val="white"/>
                </a:solidFill>
              </a:rPr>
              <a:t>　　 　大谷江二</a:t>
            </a:r>
            <a:endParaRPr lang="en-US" altLang="ja-JP" sz="2400" dirty="0" smtClean="0">
              <a:solidFill>
                <a:prstClr val="white"/>
              </a:solidFill>
            </a:endParaRPr>
          </a:p>
          <a:p>
            <a:r>
              <a:rPr lang="ja-JP" altLang="en-US" sz="2400" dirty="0" smtClean="0">
                <a:solidFill>
                  <a:prstClr val="white"/>
                </a:solidFill>
              </a:rPr>
              <a:t>水道事業</a:t>
            </a:r>
            <a:r>
              <a:rPr lang="en-US" altLang="ja-JP" sz="2400" dirty="0" smtClean="0">
                <a:solidFill>
                  <a:prstClr val="white"/>
                </a:solidFill>
              </a:rPr>
              <a:t>PPP</a:t>
            </a:r>
            <a:r>
              <a:rPr lang="ja-JP" altLang="en-US" sz="2400" dirty="0" smtClean="0">
                <a:solidFill>
                  <a:prstClr val="white"/>
                </a:solidFill>
              </a:rPr>
              <a:t>のリスク定量分析に基づく事業形式の検討</a:t>
            </a:r>
            <a:r>
              <a:rPr lang="ja-JP" altLang="en-US" sz="2800" dirty="0" smtClean="0">
                <a:solidFill>
                  <a:prstClr val="white"/>
                </a:solidFill>
              </a:rPr>
              <a:t>　　　　　　　　　　　　　　　　　　　　　　　　　　　　　　　　　　</a:t>
            </a:r>
            <a:endParaRPr lang="en-US" altLang="ja-JP" sz="2800" dirty="0" smtClean="0">
              <a:solidFill>
                <a:prstClr val="white"/>
              </a:solidFill>
            </a:endParaRPr>
          </a:p>
          <a:p>
            <a:r>
              <a:rPr lang="ja-JP" altLang="en-US" sz="2800" dirty="0" smtClean="0">
                <a:solidFill>
                  <a:prstClr val="white"/>
                </a:solidFill>
              </a:rPr>
              <a:t>　　　　　　　　　　　　　　　　　　　　　　　　　　　　　　　</a:t>
            </a:r>
            <a:r>
              <a:rPr lang="ja-JP" altLang="en-US" sz="2400" dirty="0" smtClean="0">
                <a:solidFill>
                  <a:prstClr val="white"/>
                </a:solidFill>
              </a:rPr>
              <a:t>菅野一敏</a:t>
            </a:r>
            <a:r>
              <a:rPr lang="en-US" altLang="ja-JP" sz="2800" dirty="0" smtClean="0">
                <a:solidFill>
                  <a:srgbClr val="FFFF00"/>
                </a:solidFill>
              </a:rPr>
              <a:t>2010</a:t>
            </a:r>
            <a:r>
              <a:rPr lang="ja-JP" altLang="en-US" sz="2800" dirty="0" smtClean="0">
                <a:solidFill>
                  <a:srgbClr val="FFFF00"/>
                </a:solidFill>
              </a:rPr>
              <a:t>年度博士論文</a:t>
            </a:r>
            <a:endParaRPr lang="en-US" altLang="ja-JP" sz="2800" dirty="0" smtClean="0">
              <a:solidFill>
                <a:srgbClr val="FFFF00"/>
              </a:solidFill>
            </a:endParaRPr>
          </a:p>
          <a:p>
            <a:r>
              <a:rPr lang="ja-JP" altLang="en-US" sz="2400" dirty="0" smtClean="0">
                <a:solidFill>
                  <a:prstClr val="white"/>
                </a:solidFill>
              </a:rPr>
              <a:t>行政需要に対応した道路維持体制の評価手法   大堀勝正</a:t>
            </a:r>
            <a:endParaRPr lang="en-US" altLang="ja-JP" sz="2400" dirty="0" smtClean="0">
              <a:solidFill>
                <a:prstClr val="white"/>
              </a:solidFill>
            </a:endParaRPr>
          </a:p>
          <a:p>
            <a:r>
              <a:rPr lang="ja-JP" altLang="en-US" sz="2800" dirty="0" smtClean="0">
                <a:solidFill>
                  <a:prstClr val="white"/>
                </a:solidFill>
              </a:rPr>
              <a:t>　　　　　　　　　　　　　　　　　　　</a:t>
            </a:r>
            <a:endParaRPr lang="en-US" altLang="ja-JP" sz="2800" dirty="0" smtClean="0">
              <a:solidFill>
                <a:prstClr val="white"/>
              </a:solidFill>
            </a:endParaRPr>
          </a:p>
          <a:p>
            <a:r>
              <a:rPr lang="en-US" altLang="ja-JP" sz="2800" dirty="0" smtClean="0">
                <a:solidFill>
                  <a:srgbClr val="FFFF00"/>
                </a:solidFill>
              </a:rPr>
              <a:t>2010</a:t>
            </a:r>
            <a:r>
              <a:rPr lang="ja-JP" altLang="en-US" sz="2800" dirty="0" smtClean="0">
                <a:solidFill>
                  <a:srgbClr val="FFFF00"/>
                </a:solidFill>
              </a:rPr>
              <a:t>年度修士論文</a:t>
            </a:r>
            <a:endParaRPr lang="en-US" altLang="ja-JP" sz="2800" dirty="0" smtClean="0">
              <a:solidFill>
                <a:srgbClr val="FFFF00"/>
              </a:solidFill>
            </a:endParaRPr>
          </a:p>
          <a:p>
            <a:r>
              <a:rPr lang="ja-JP" altLang="en-US" sz="2400" dirty="0" smtClean="0">
                <a:solidFill>
                  <a:prstClr val="white"/>
                </a:solidFill>
              </a:rPr>
              <a:t>道路舗装の維持管理基準の決定に関する研究　 小川泰弘　</a:t>
            </a:r>
            <a:r>
              <a:rPr lang="ja-JP" altLang="en-US" sz="2800" dirty="0" smtClean="0">
                <a:solidFill>
                  <a:prstClr val="white"/>
                </a:solidFill>
              </a:rPr>
              <a:t>　　　　　　　　　　　　　　　　　　　　　　</a:t>
            </a:r>
            <a:endParaRPr lang="en-US" altLang="ja-JP" sz="2800" dirty="0" smtClean="0">
              <a:solidFill>
                <a:prstClr val="white"/>
              </a:solidFill>
            </a:endParaRPr>
          </a:p>
          <a:p>
            <a:r>
              <a:rPr lang="ja-JP" altLang="en-US" sz="2400" dirty="0" smtClean="0">
                <a:solidFill>
                  <a:prstClr val="white"/>
                </a:solidFill>
              </a:rPr>
              <a:t>通信用トンネルの効率的な維持管理に関する研究　　　　　堀江豊司</a:t>
            </a:r>
            <a:endParaRPr lang="en-US" altLang="ja-JP" sz="2400" dirty="0" smtClean="0">
              <a:solidFill>
                <a:prstClr val="white"/>
              </a:solidFill>
            </a:endParaRPr>
          </a:p>
          <a:p>
            <a:r>
              <a:rPr lang="ja-JP" altLang="en-US" sz="2400" dirty="0" smtClean="0">
                <a:solidFill>
                  <a:prstClr val="white"/>
                </a:solidFill>
              </a:rPr>
              <a:t>道路維持管理の効率性と行政主体の特性　　　　 黒瀬康夫</a:t>
            </a:r>
            <a:endParaRPr lang="en-US" altLang="ja-JP" sz="2400" dirty="0" smtClean="0">
              <a:solidFill>
                <a:prstClr val="white"/>
              </a:solidFill>
            </a:endParaRPr>
          </a:p>
          <a:p>
            <a:endParaRPr lang="en-US" altLang="ja-JP" sz="2800" dirty="0" smtClean="0">
              <a:solidFill>
                <a:srgbClr val="FFFF00"/>
              </a:solidFill>
            </a:endParaRPr>
          </a:p>
          <a:p>
            <a:r>
              <a:rPr lang="en-US" altLang="ja-JP" sz="2800" dirty="0" smtClean="0">
                <a:solidFill>
                  <a:srgbClr val="FFFF00"/>
                </a:solidFill>
              </a:rPr>
              <a:t>2011</a:t>
            </a:r>
            <a:r>
              <a:rPr lang="ja-JP" altLang="en-US" sz="2800" dirty="0">
                <a:solidFill>
                  <a:srgbClr val="FFFF00"/>
                </a:solidFill>
              </a:rPr>
              <a:t>年度修士論文</a:t>
            </a:r>
            <a:endParaRPr lang="en-US" altLang="ja-JP" sz="2800" dirty="0">
              <a:solidFill>
                <a:srgbClr val="FFFF00"/>
              </a:solidFill>
            </a:endParaRPr>
          </a:p>
          <a:p>
            <a:r>
              <a:rPr lang="ja-JP" altLang="en-US" sz="2400" dirty="0">
                <a:solidFill>
                  <a:prstClr val="white"/>
                </a:solidFill>
              </a:rPr>
              <a:t>道路事業における</a:t>
            </a:r>
            <a:r>
              <a:rPr lang="en-US" altLang="ja-JP" sz="2400" dirty="0">
                <a:solidFill>
                  <a:prstClr val="white"/>
                </a:solidFill>
              </a:rPr>
              <a:t>PFI/PPP</a:t>
            </a:r>
            <a:r>
              <a:rPr lang="ja-JP" altLang="en-US" sz="2400" dirty="0">
                <a:solidFill>
                  <a:prstClr val="white"/>
                </a:solidFill>
              </a:rPr>
              <a:t>制度の国際比較と日本への展望　　　　　　</a:t>
            </a:r>
            <a:r>
              <a:rPr lang="ja-JP" altLang="en-US" sz="2000" dirty="0">
                <a:solidFill>
                  <a:prstClr val="white"/>
                </a:solidFill>
              </a:rPr>
              <a:t>　　　　　　　　　　　　　　　</a:t>
            </a:r>
            <a:endParaRPr lang="en-US" altLang="ja-JP" sz="2000" dirty="0">
              <a:solidFill>
                <a:prstClr val="white"/>
              </a:solidFill>
            </a:endParaRPr>
          </a:p>
          <a:p>
            <a:r>
              <a:rPr lang="ja-JP" altLang="en-US" sz="2000" dirty="0">
                <a:solidFill>
                  <a:prstClr val="white"/>
                </a:solidFill>
              </a:rPr>
              <a:t>　　　　　　　　　　　　　　　　　　　　　　　　　　　　　　　　</a:t>
            </a:r>
            <a:r>
              <a:rPr lang="ja-JP" altLang="en-US" sz="2000" dirty="0" smtClean="0">
                <a:solidFill>
                  <a:prstClr val="white"/>
                </a:solidFill>
              </a:rPr>
              <a:t>　　　　　</a:t>
            </a:r>
            <a:r>
              <a:rPr lang="ja-JP" altLang="en-US" sz="2000" dirty="0">
                <a:solidFill>
                  <a:prstClr val="white"/>
                </a:solidFill>
              </a:rPr>
              <a:t>　　</a:t>
            </a:r>
            <a:r>
              <a:rPr lang="ja-JP" altLang="en-US" sz="2000" dirty="0" smtClean="0">
                <a:solidFill>
                  <a:prstClr val="white"/>
                </a:solidFill>
              </a:rPr>
              <a:t>　　　</a:t>
            </a:r>
            <a:r>
              <a:rPr lang="ja-JP" altLang="en-US" sz="2400" dirty="0" smtClean="0">
                <a:solidFill>
                  <a:prstClr val="white"/>
                </a:solidFill>
              </a:rPr>
              <a:t>尾中</a:t>
            </a:r>
            <a:r>
              <a:rPr lang="ja-JP" altLang="en-US" sz="2400" dirty="0">
                <a:solidFill>
                  <a:prstClr val="white"/>
                </a:solidFill>
              </a:rPr>
              <a:t>隆</a:t>
            </a:r>
            <a:r>
              <a:rPr lang="ja-JP" altLang="en-US" sz="2400" dirty="0" smtClean="0">
                <a:solidFill>
                  <a:prstClr val="white"/>
                </a:solidFill>
              </a:rPr>
              <a:t>文</a:t>
            </a:r>
            <a:endParaRPr lang="en-US" altLang="ja-JP" sz="2400" dirty="0" smtClean="0">
              <a:solidFill>
                <a:prstClr val="white"/>
              </a:solidFill>
            </a:endParaRPr>
          </a:p>
        </p:txBody>
      </p:sp>
      <p:sp>
        <p:nvSpPr>
          <p:cNvPr id="3" name="スライド番号プレースホルダー 6"/>
          <p:cNvSpPr txBox="1">
            <a:spLocks/>
          </p:cNvSpPr>
          <p:nvPr/>
        </p:nvSpPr>
        <p:spPr>
          <a:xfrm>
            <a:off x="8604448" y="6326336"/>
            <a:ext cx="504056" cy="432048"/>
          </a:xfrm>
          <a:prstGeom prst="rect">
            <a:avLst/>
          </a:prstGeom>
          <a:solidFill>
            <a:srgbClr val="002060"/>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prstClr val="white"/>
                </a:solidFill>
              </a:rPr>
              <a:pPr/>
              <a:t>48</a:t>
            </a:fld>
            <a:endParaRPr lang="ja-JP" altLang="en-US" sz="2000" dirty="0">
              <a:solidFill>
                <a:prstClr val="white"/>
              </a:solidFill>
            </a:endParaRPr>
          </a:p>
        </p:txBody>
      </p:sp>
    </p:spTree>
    <p:extLst>
      <p:ext uri="{BB962C8B-B14F-4D97-AF65-F5344CB8AC3E}">
        <p14:creationId xmlns:p14="http://schemas.microsoft.com/office/powerpoint/2010/main" val="220043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7000" y="993860"/>
            <a:ext cx="8951495" cy="5324535"/>
          </a:xfrm>
          <a:prstGeom prst="rect">
            <a:avLst/>
          </a:prstGeom>
          <a:noFill/>
        </p:spPr>
        <p:txBody>
          <a:bodyPr wrap="square" rtlCol="0">
            <a:spAutoFit/>
          </a:bodyPr>
          <a:lstStyle/>
          <a:p>
            <a:r>
              <a:rPr lang="en-US" altLang="ja-JP" sz="2800" dirty="0" smtClean="0">
                <a:solidFill>
                  <a:srgbClr val="FFFF00"/>
                </a:solidFill>
              </a:rPr>
              <a:t>2012</a:t>
            </a:r>
            <a:r>
              <a:rPr lang="ja-JP" altLang="en-US" sz="2800" dirty="0" smtClean="0">
                <a:solidFill>
                  <a:srgbClr val="FFFF00"/>
                </a:solidFill>
              </a:rPr>
              <a:t>年度</a:t>
            </a:r>
            <a:r>
              <a:rPr lang="ja-JP" altLang="en-US" sz="2800" dirty="0">
                <a:solidFill>
                  <a:srgbClr val="FFFF00"/>
                </a:solidFill>
              </a:rPr>
              <a:t>修士論文</a:t>
            </a:r>
            <a:endParaRPr lang="en-US" altLang="ja-JP" sz="2800" dirty="0">
              <a:solidFill>
                <a:srgbClr val="FFFF00"/>
              </a:solidFill>
            </a:endParaRPr>
          </a:p>
          <a:p>
            <a:r>
              <a:rPr lang="ja-JP" altLang="en-US" sz="2400" dirty="0" smtClean="0">
                <a:solidFill>
                  <a:prstClr val="white"/>
                </a:solidFill>
              </a:rPr>
              <a:t>　　道路の</a:t>
            </a:r>
            <a:r>
              <a:rPr lang="ja-JP" altLang="en-US" sz="2400" dirty="0">
                <a:solidFill>
                  <a:prstClr val="white"/>
                </a:solidFill>
              </a:rPr>
              <a:t>維持</a:t>
            </a:r>
            <a:r>
              <a:rPr lang="ja-JP" altLang="en-US" sz="2400" dirty="0" smtClean="0">
                <a:solidFill>
                  <a:prstClr val="white"/>
                </a:solidFill>
              </a:rPr>
              <a:t>管理契約における性能規定の概念とその適用</a:t>
            </a:r>
            <a:endParaRPr lang="en-US" altLang="ja-JP" sz="2400" dirty="0">
              <a:solidFill>
                <a:prstClr val="white"/>
              </a:solidFill>
            </a:endParaRPr>
          </a:p>
          <a:p>
            <a:r>
              <a:rPr lang="ja-JP" altLang="en-US" sz="2400" dirty="0">
                <a:solidFill>
                  <a:prstClr val="white"/>
                </a:solidFill>
              </a:rPr>
              <a:t>　　　　　　　　　　　　　　　　　　　　　　　　　　　　　　　　　　　</a:t>
            </a:r>
            <a:r>
              <a:rPr lang="ja-JP" altLang="en-US" sz="2400" dirty="0" smtClean="0">
                <a:solidFill>
                  <a:prstClr val="white"/>
                </a:solidFill>
              </a:rPr>
              <a:t> 　長濱正憲</a:t>
            </a:r>
            <a:endParaRPr lang="en-US" altLang="ja-JP" sz="2400" dirty="0" smtClean="0">
              <a:solidFill>
                <a:prstClr val="white"/>
              </a:solidFill>
            </a:endParaRPr>
          </a:p>
          <a:p>
            <a:r>
              <a:rPr lang="ja-JP" altLang="en-US" sz="2400" dirty="0" smtClean="0">
                <a:solidFill>
                  <a:prstClr val="white"/>
                </a:solidFill>
              </a:rPr>
              <a:t>　　複</a:t>
            </a:r>
            <a:r>
              <a:rPr lang="ja-JP" altLang="en-US" sz="2400" dirty="0">
                <a:solidFill>
                  <a:prstClr val="white"/>
                </a:solidFill>
              </a:rPr>
              <a:t>数年契約における性能規定の検討</a:t>
            </a:r>
            <a:endParaRPr lang="en-US" altLang="ja-JP" sz="2400" dirty="0">
              <a:solidFill>
                <a:prstClr val="white"/>
              </a:solidFill>
            </a:endParaRPr>
          </a:p>
          <a:p>
            <a:r>
              <a:rPr lang="en-US" altLang="ja-JP" sz="2400" dirty="0">
                <a:solidFill>
                  <a:prstClr val="white"/>
                </a:solidFill>
              </a:rPr>
              <a:t>      </a:t>
            </a:r>
            <a:r>
              <a:rPr lang="ja-JP" altLang="en-US" sz="2400" dirty="0" smtClean="0">
                <a:solidFill>
                  <a:prstClr val="white"/>
                </a:solidFill>
              </a:rPr>
              <a:t>　　　～</a:t>
            </a:r>
            <a:r>
              <a:rPr lang="ja-JP" altLang="en-US" sz="2400" dirty="0">
                <a:solidFill>
                  <a:prstClr val="white"/>
                </a:solidFill>
              </a:rPr>
              <a:t>道路舗装の維持修繕事業を対象として～　</a:t>
            </a:r>
            <a:r>
              <a:rPr lang="ja-JP" altLang="en-US" sz="2400" dirty="0" smtClean="0">
                <a:solidFill>
                  <a:prstClr val="white"/>
                </a:solidFill>
              </a:rPr>
              <a:t>　  </a:t>
            </a:r>
            <a:r>
              <a:rPr lang="ja-JP" altLang="en-US" sz="2400" dirty="0">
                <a:solidFill>
                  <a:prstClr val="white"/>
                </a:solidFill>
              </a:rPr>
              <a:t>　相馬</a:t>
            </a:r>
            <a:r>
              <a:rPr lang="ja-JP" altLang="en-US" sz="2400" dirty="0" smtClean="0">
                <a:solidFill>
                  <a:prstClr val="white"/>
                </a:solidFill>
              </a:rPr>
              <a:t>直樹</a:t>
            </a:r>
            <a:endParaRPr lang="en-US" altLang="ja-JP" sz="2400" dirty="0" smtClean="0">
              <a:solidFill>
                <a:prstClr val="white"/>
              </a:solidFill>
            </a:endParaRPr>
          </a:p>
          <a:p>
            <a:endParaRPr lang="en-US" altLang="ja-JP" sz="2000" dirty="0">
              <a:solidFill>
                <a:prstClr val="white"/>
              </a:solidFill>
            </a:endParaRPr>
          </a:p>
          <a:p>
            <a:r>
              <a:rPr lang="en-US" altLang="ja-JP" sz="2800" dirty="0" smtClean="0">
                <a:solidFill>
                  <a:srgbClr val="FFFF00"/>
                </a:solidFill>
              </a:rPr>
              <a:t>2013</a:t>
            </a:r>
            <a:r>
              <a:rPr lang="ja-JP" altLang="en-US" sz="2800" dirty="0" smtClean="0">
                <a:solidFill>
                  <a:srgbClr val="FFFF00"/>
                </a:solidFill>
              </a:rPr>
              <a:t>年度</a:t>
            </a:r>
            <a:r>
              <a:rPr lang="ja-JP" altLang="en-US" sz="2800" dirty="0">
                <a:solidFill>
                  <a:srgbClr val="FFFF00"/>
                </a:solidFill>
              </a:rPr>
              <a:t>修士論文</a:t>
            </a:r>
            <a:endParaRPr lang="en-US" altLang="ja-JP" sz="2800" dirty="0">
              <a:solidFill>
                <a:srgbClr val="FFFF00"/>
              </a:solidFill>
            </a:endParaRPr>
          </a:p>
          <a:p>
            <a:r>
              <a:rPr lang="ja-JP" altLang="en-US" sz="2400" dirty="0" smtClean="0">
                <a:solidFill>
                  <a:prstClr val="white"/>
                </a:solidFill>
              </a:rPr>
              <a:t>     地下鉄トンネルにおける維持管理に関する検討       　　新才浩之</a:t>
            </a:r>
            <a:endParaRPr lang="en-US" altLang="ja-JP" sz="2400" dirty="0" smtClean="0">
              <a:solidFill>
                <a:prstClr val="white"/>
              </a:solidFill>
            </a:endParaRPr>
          </a:p>
          <a:p>
            <a:r>
              <a:rPr lang="ja-JP" altLang="en-US" sz="2400" dirty="0" smtClean="0">
                <a:solidFill>
                  <a:prstClr val="white"/>
                </a:solidFill>
              </a:rPr>
              <a:t>     通信用トンネルの管理に求められる技術とその継承　　　　　　　　   </a:t>
            </a:r>
            <a:endParaRPr lang="en-US" altLang="ja-JP" sz="2400" dirty="0" smtClean="0">
              <a:solidFill>
                <a:prstClr val="white"/>
              </a:solidFill>
            </a:endParaRPr>
          </a:p>
          <a:p>
            <a:r>
              <a:rPr lang="en-US" altLang="ja-JP" sz="2400" dirty="0">
                <a:solidFill>
                  <a:prstClr val="white"/>
                </a:solidFill>
              </a:rPr>
              <a:t> </a:t>
            </a:r>
            <a:r>
              <a:rPr lang="en-US" altLang="ja-JP" sz="2400" dirty="0" smtClean="0">
                <a:solidFill>
                  <a:prstClr val="white"/>
                </a:solidFill>
              </a:rPr>
              <a:t>                                                                                                          </a:t>
            </a:r>
            <a:r>
              <a:rPr lang="ja-JP" altLang="en-US" sz="2400" dirty="0" smtClean="0">
                <a:solidFill>
                  <a:prstClr val="white"/>
                </a:solidFill>
              </a:rPr>
              <a:t>鈴木辰規</a:t>
            </a:r>
            <a:endParaRPr lang="en-US" altLang="ja-JP" sz="2400" dirty="0">
              <a:solidFill>
                <a:prstClr val="white"/>
              </a:solidFill>
            </a:endParaRPr>
          </a:p>
          <a:p>
            <a:r>
              <a:rPr lang="ja-JP" altLang="en-US" sz="2400" dirty="0" smtClean="0">
                <a:solidFill>
                  <a:prstClr val="white"/>
                </a:solidFill>
              </a:rPr>
              <a:t>     都市高速鉄道の橋梁・高架橋上部工の損傷発生確率の推定　   　　　　　　　　　　　　　　　　　　　　　　　　　                    </a:t>
            </a:r>
            <a:endParaRPr lang="en-US" altLang="ja-JP" sz="2400" dirty="0" smtClean="0">
              <a:solidFill>
                <a:prstClr val="white"/>
              </a:solidFill>
            </a:endParaRPr>
          </a:p>
          <a:p>
            <a:r>
              <a:rPr lang="en-US" altLang="ja-JP" sz="2400" dirty="0">
                <a:solidFill>
                  <a:prstClr val="white"/>
                </a:solidFill>
              </a:rPr>
              <a:t> </a:t>
            </a:r>
            <a:r>
              <a:rPr lang="en-US" altLang="ja-JP" sz="2400" dirty="0" smtClean="0">
                <a:solidFill>
                  <a:prstClr val="white"/>
                </a:solidFill>
              </a:rPr>
              <a:t>                                                                                                          </a:t>
            </a:r>
            <a:r>
              <a:rPr lang="ja-JP" altLang="en-US" sz="2400" dirty="0" smtClean="0">
                <a:solidFill>
                  <a:prstClr val="white"/>
                </a:solidFill>
              </a:rPr>
              <a:t>副島直史</a:t>
            </a:r>
            <a:endParaRPr lang="en-US" altLang="ja-JP" sz="2400" dirty="0" smtClean="0">
              <a:solidFill>
                <a:prstClr val="white"/>
              </a:solidFill>
            </a:endParaRPr>
          </a:p>
          <a:p>
            <a:pPr eaLnBrk="0" hangingPunct="0">
              <a:defRPr/>
            </a:pPr>
            <a:r>
              <a:rPr lang="ja-JP" altLang="en-US" sz="2400" kern="0" dirty="0" smtClean="0">
                <a:solidFill>
                  <a:prstClr val="white"/>
                </a:solidFill>
                <a:latin typeface="ＭＳ Ｐゴシック" panose="020B0600070205080204" pitchFamily="50" charset="-128"/>
              </a:rPr>
              <a:t>    道路</a:t>
            </a:r>
            <a:r>
              <a:rPr lang="ja-JP" altLang="en-US" sz="2400" kern="0" dirty="0">
                <a:solidFill>
                  <a:prstClr val="white"/>
                </a:solidFill>
                <a:latin typeface="ＭＳ Ｐゴシック" panose="020B0600070205080204" pitchFamily="50" charset="-128"/>
              </a:rPr>
              <a:t>維持管理事業に</a:t>
            </a:r>
            <a:r>
              <a:rPr lang="ja-JP" altLang="en-US" sz="2400" kern="0" dirty="0" smtClean="0">
                <a:solidFill>
                  <a:prstClr val="white"/>
                </a:solidFill>
                <a:latin typeface="ＭＳ Ｐゴシック" panose="020B0600070205080204" pitchFamily="50" charset="-128"/>
              </a:rPr>
              <a:t>おける包括的</a:t>
            </a:r>
            <a:r>
              <a:rPr lang="ja-JP" altLang="en-US" sz="2400" kern="0" dirty="0">
                <a:solidFill>
                  <a:prstClr val="white"/>
                </a:solidFill>
                <a:latin typeface="ＭＳ Ｐゴシック" panose="020B0600070205080204" pitchFamily="50" charset="-128"/>
              </a:rPr>
              <a:t>メンテナンス</a:t>
            </a:r>
            <a:r>
              <a:rPr lang="ja-JP" altLang="en-US" sz="2400" kern="0" dirty="0" smtClean="0">
                <a:solidFill>
                  <a:prstClr val="white"/>
                </a:solidFill>
                <a:latin typeface="ＭＳ Ｐゴシック" panose="020B0600070205080204" pitchFamily="50" charset="-128"/>
              </a:rPr>
              <a:t>契約の検討</a:t>
            </a:r>
            <a:endParaRPr lang="ja-JP" altLang="en-US" sz="2400" kern="0" dirty="0">
              <a:solidFill>
                <a:prstClr val="white"/>
              </a:solidFill>
              <a:latin typeface="ＭＳ Ｐゴシック" panose="020B0600070205080204" pitchFamily="50" charset="-128"/>
            </a:endParaRPr>
          </a:p>
          <a:p>
            <a:r>
              <a:rPr lang="ja-JP" altLang="en-US" sz="2400" dirty="0" smtClean="0">
                <a:solidFill>
                  <a:prstClr val="white"/>
                </a:solidFill>
              </a:rPr>
              <a:t>　　　　　　　　　　　　　　　　　　　　　　　　　　　　　　　　　　　　　松本一城</a:t>
            </a:r>
            <a:endParaRPr lang="ja-JP" altLang="en-US" sz="2400" dirty="0">
              <a:solidFill>
                <a:prstClr val="white"/>
              </a:solidFill>
            </a:endParaRPr>
          </a:p>
        </p:txBody>
      </p:sp>
      <p:sp>
        <p:nvSpPr>
          <p:cNvPr id="3" name="スライド番号プレースホルダー 6"/>
          <p:cNvSpPr txBox="1">
            <a:spLocks/>
          </p:cNvSpPr>
          <p:nvPr/>
        </p:nvSpPr>
        <p:spPr>
          <a:xfrm>
            <a:off x="8316416" y="6381328"/>
            <a:ext cx="720080" cy="432048"/>
          </a:xfrm>
          <a:prstGeom prst="rect">
            <a:avLst/>
          </a:prstGeom>
          <a:solidFill>
            <a:srgbClr val="002060"/>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prstClr val="white"/>
                </a:solidFill>
              </a:rPr>
              <a:pPr/>
              <a:t>49</a:t>
            </a:fld>
            <a:endParaRPr lang="ja-JP" altLang="en-US" sz="2000" dirty="0">
              <a:solidFill>
                <a:prstClr val="white"/>
              </a:solidFill>
            </a:endParaRPr>
          </a:p>
        </p:txBody>
      </p:sp>
    </p:spTree>
    <p:extLst>
      <p:ext uri="{BB962C8B-B14F-4D97-AF65-F5344CB8AC3E}">
        <p14:creationId xmlns:p14="http://schemas.microsoft.com/office/powerpoint/2010/main" val="1290433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448" y="791707"/>
            <a:ext cx="1584176" cy="1917213"/>
          </a:xfrm>
        </p:spPr>
        <p:txBody>
          <a:bodyPr anchor="t">
            <a:noAutofit/>
          </a:bodyPr>
          <a:lstStyle/>
          <a:p>
            <a:pPr algn="l"/>
            <a:r>
              <a:rPr lang="ja-JP" altLang="en-US" sz="2800" dirty="0" smtClean="0">
                <a:solidFill>
                  <a:schemeClr val="bg1"/>
                </a:solidFill>
              </a:rPr>
              <a:t>道路</a:t>
            </a:r>
            <a:r>
              <a:rPr lang="ja-JP" altLang="en-US" sz="2800" dirty="0">
                <a:solidFill>
                  <a:schemeClr val="bg1"/>
                </a:solidFill>
              </a:rPr>
              <a:t/>
            </a:r>
            <a:br>
              <a:rPr lang="ja-JP" altLang="en-US" sz="2800" dirty="0">
                <a:solidFill>
                  <a:schemeClr val="bg1"/>
                </a:solidFill>
              </a:rPr>
            </a:br>
            <a:r>
              <a:rPr lang="ja-JP" altLang="en-US" sz="2800" dirty="0">
                <a:solidFill>
                  <a:srgbClr val="FFFF00"/>
                </a:solidFill>
              </a:rPr>
              <a:t>床版</a:t>
            </a:r>
            <a:r>
              <a:rPr lang="ja-JP" altLang="en-US" sz="2800" dirty="0" smtClean="0">
                <a:solidFill>
                  <a:srgbClr val="FFFF00"/>
                </a:solidFill>
              </a:rPr>
              <a:t>の</a:t>
            </a:r>
            <a:r>
              <a:rPr lang="en-US" altLang="ja-JP" sz="2800" dirty="0" smtClean="0">
                <a:solidFill>
                  <a:srgbClr val="FFFF00"/>
                </a:solidFill>
              </a:rPr>
              <a:t/>
            </a:r>
            <a:br>
              <a:rPr lang="en-US" altLang="ja-JP" sz="2800" dirty="0" smtClean="0">
                <a:solidFill>
                  <a:srgbClr val="FFFF00"/>
                </a:solidFill>
              </a:rPr>
            </a:br>
            <a:r>
              <a:rPr lang="ja-JP" altLang="en-US" sz="2800" dirty="0" smtClean="0">
                <a:solidFill>
                  <a:srgbClr val="FFFF00"/>
                </a:solidFill>
              </a:rPr>
              <a:t>抜け落ち</a:t>
            </a:r>
            <a:r>
              <a:rPr lang="ja-JP" altLang="en-US" sz="2800" dirty="0">
                <a:solidFill>
                  <a:schemeClr val="bg1"/>
                </a:solidFill>
              </a:rPr>
              <a:t>　　　</a:t>
            </a:r>
            <a:br>
              <a:rPr lang="ja-JP" altLang="en-US" sz="2800" dirty="0">
                <a:solidFill>
                  <a:schemeClr val="bg1"/>
                </a:solidFill>
              </a:rPr>
            </a:br>
            <a:endParaRPr lang="ja-JP" altLang="en-US" sz="2800" dirty="0">
              <a:solidFill>
                <a:schemeClr val="bg1"/>
              </a:solidFill>
            </a:endParaRPr>
          </a:p>
        </p:txBody>
      </p:sp>
      <p:pic>
        <p:nvPicPr>
          <p:cNvPr id="41987" name="Picture 3" descr="神之川橋"/>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8699" y="3589533"/>
            <a:ext cx="2952006" cy="32158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descr="新伝法大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1550" y="3704204"/>
            <a:ext cx="3324946" cy="309664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4749309" y="3636312"/>
            <a:ext cx="902811" cy="523220"/>
          </a:xfrm>
          <a:prstGeom prst="rect">
            <a:avLst/>
          </a:prstGeom>
        </p:spPr>
        <p:txBody>
          <a:bodyPr wrap="none">
            <a:spAutoFit/>
          </a:bodyPr>
          <a:lstStyle/>
          <a:p>
            <a:r>
              <a:rPr lang="ja-JP" altLang="en-US" sz="2800" dirty="0" smtClean="0">
                <a:solidFill>
                  <a:srgbClr val="FFFF00"/>
                </a:solidFill>
              </a:rPr>
              <a:t>疲労</a:t>
            </a:r>
            <a:endParaRPr lang="ja-JP" altLang="en-US" sz="2800" dirty="0">
              <a:solidFill>
                <a:srgbClr val="FFFF00"/>
              </a:solidFill>
            </a:endParaRPr>
          </a:p>
        </p:txBody>
      </p:sp>
      <p:pic>
        <p:nvPicPr>
          <p:cNvPr id="8" name="Picture 3" descr="蛇渕橋"/>
          <p:cNvPicPr>
            <a:picLocks noChangeAspect="1" noChangeArrowheads="1"/>
          </p:cNvPicPr>
          <p:nvPr/>
        </p:nvPicPr>
        <p:blipFill>
          <a:blip r:embed="rId4">
            <a:extLst>
              <a:ext uri="{28A0092B-C50C-407E-A947-70E740481C1C}">
                <a14:useLocalDpi xmlns:a14="http://schemas.microsoft.com/office/drawing/2010/main" val="0"/>
              </a:ext>
            </a:extLst>
          </a:blip>
          <a:srcRect l="594" t="777" r="594" b="777"/>
          <a:stretch>
            <a:fillRect/>
          </a:stretch>
        </p:blipFill>
        <p:spPr>
          <a:xfrm>
            <a:off x="1634477" y="493504"/>
            <a:ext cx="2957785" cy="3007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descr="昭和橋"/>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1308" y="405780"/>
            <a:ext cx="3075188" cy="322652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467544" y="3789040"/>
            <a:ext cx="902811" cy="523220"/>
          </a:xfrm>
          <a:prstGeom prst="rect">
            <a:avLst/>
          </a:prstGeom>
        </p:spPr>
        <p:txBody>
          <a:bodyPr wrap="none">
            <a:spAutoFit/>
          </a:bodyPr>
          <a:lstStyle/>
          <a:p>
            <a:r>
              <a:rPr lang="ja-JP" altLang="en-US" sz="2800" dirty="0" smtClean="0">
                <a:solidFill>
                  <a:srgbClr val="FFFF00"/>
                </a:solidFill>
              </a:rPr>
              <a:t>塩害</a:t>
            </a:r>
            <a:endParaRPr lang="ja-JP" altLang="en-US" sz="2800" dirty="0">
              <a:solidFill>
                <a:srgbClr val="FFFF00"/>
              </a:solidFill>
            </a:endParaRPr>
          </a:p>
        </p:txBody>
      </p:sp>
      <p:sp>
        <p:nvSpPr>
          <p:cNvPr id="3" name="正方形/長方形 2"/>
          <p:cNvSpPr/>
          <p:nvPr/>
        </p:nvSpPr>
        <p:spPr>
          <a:xfrm>
            <a:off x="4644008" y="890717"/>
            <a:ext cx="1261884" cy="954107"/>
          </a:xfrm>
          <a:prstGeom prst="rect">
            <a:avLst/>
          </a:prstGeom>
        </p:spPr>
        <p:txBody>
          <a:bodyPr wrap="none">
            <a:spAutoFit/>
          </a:bodyPr>
          <a:lstStyle/>
          <a:p>
            <a:r>
              <a:rPr lang="ja-JP" altLang="en-US" sz="2800" dirty="0">
                <a:solidFill>
                  <a:schemeClr val="bg1"/>
                </a:solidFill>
              </a:rPr>
              <a:t>橋脚</a:t>
            </a:r>
            <a:r>
              <a:rPr lang="ja-JP" altLang="en-US" sz="2800" dirty="0" smtClean="0">
                <a:solidFill>
                  <a:schemeClr val="bg1"/>
                </a:solidFill>
              </a:rPr>
              <a:t>の</a:t>
            </a:r>
            <a:endParaRPr lang="en-US" altLang="ja-JP" sz="2800" dirty="0" smtClean="0">
              <a:solidFill>
                <a:schemeClr val="bg1"/>
              </a:solidFill>
            </a:endParaRPr>
          </a:p>
          <a:p>
            <a:r>
              <a:rPr lang="ja-JP" altLang="en-US" sz="2800" dirty="0">
                <a:solidFill>
                  <a:schemeClr val="bg1"/>
                </a:solidFill>
              </a:rPr>
              <a:t>　</a:t>
            </a:r>
            <a:r>
              <a:rPr lang="ja-JP" altLang="en-US" sz="2800" dirty="0" smtClean="0">
                <a:solidFill>
                  <a:schemeClr val="bg1"/>
                </a:solidFill>
              </a:rPr>
              <a:t>損傷</a:t>
            </a:r>
            <a:endParaRPr lang="ja-JP" altLang="en-US" sz="2800" dirty="0"/>
          </a:p>
        </p:txBody>
      </p:sp>
      <p:sp>
        <p:nvSpPr>
          <p:cNvPr id="11" name="スライド番号プレースホルダー 6"/>
          <p:cNvSpPr txBox="1">
            <a:spLocks/>
          </p:cNvSpPr>
          <p:nvPr/>
        </p:nvSpPr>
        <p:spPr>
          <a:xfrm>
            <a:off x="6902896" y="65087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schemeClr val="bg1"/>
                </a:solidFill>
              </a:rPr>
              <a:pPr/>
              <a:t>5</a:t>
            </a:fld>
            <a:endParaRPr lang="ja-JP" altLang="en-US" sz="2000" dirty="0">
              <a:solidFill>
                <a:schemeClr val="bg1"/>
              </a:solidFill>
            </a:endParaRPr>
          </a:p>
        </p:txBody>
      </p:sp>
      <p:sp>
        <p:nvSpPr>
          <p:cNvPr id="4" name="テキスト ボックス 3"/>
          <p:cNvSpPr txBox="1"/>
          <p:nvPr/>
        </p:nvSpPr>
        <p:spPr>
          <a:xfrm>
            <a:off x="2426605" y="15596"/>
            <a:ext cx="3591048" cy="492443"/>
          </a:xfrm>
          <a:prstGeom prst="rect">
            <a:avLst/>
          </a:prstGeom>
          <a:noFill/>
        </p:spPr>
        <p:txBody>
          <a:bodyPr wrap="none" tIns="0" bIns="0" rtlCol="0">
            <a:spAutoFit/>
          </a:bodyPr>
          <a:lstStyle/>
          <a:p>
            <a:r>
              <a:rPr kumimoji="1" lang="ja-JP" altLang="en-US" sz="3200" dirty="0" smtClean="0">
                <a:solidFill>
                  <a:srgbClr val="FFFF00"/>
                </a:solidFill>
              </a:rPr>
              <a:t>インフラ破壊の事例</a:t>
            </a:r>
            <a:endParaRPr kumimoji="1" lang="ja-JP" altLang="en-US" sz="3200" dirty="0">
              <a:solidFill>
                <a:srgbClr val="FFFF00"/>
              </a:solidFill>
            </a:endParaRPr>
          </a:p>
        </p:txBody>
      </p:sp>
      <p:sp>
        <p:nvSpPr>
          <p:cNvPr id="12" name="円/楕円 11"/>
          <p:cNvSpPr/>
          <p:nvPr/>
        </p:nvSpPr>
        <p:spPr>
          <a:xfrm rot="20258983">
            <a:off x="6496883" y="3989934"/>
            <a:ext cx="1135889" cy="187206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Tree>
    <p:extLst>
      <p:ext uri="{BB962C8B-B14F-4D97-AF65-F5344CB8AC3E}">
        <p14:creationId xmlns:p14="http://schemas.microsoft.com/office/powerpoint/2010/main" val="2288283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6999" y="591474"/>
            <a:ext cx="8951495" cy="4708981"/>
          </a:xfrm>
          <a:prstGeom prst="rect">
            <a:avLst/>
          </a:prstGeom>
          <a:noFill/>
        </p:spPr>
        <p:txBody>
          <a:bodyPr wrap="square" rtlCol="0">
            <a:spAutoFit/>
          </a:bodyPr>
          <a:lstStyle/>
          <a:p>
            <a:r>
              <a:rPr lang="en-US" altLang="ja-JP" sz="2800" dirty="0" smtClean="0">
                <a:solidFill>
                  <a:srgbClr val="FFFF00"/>
                </a:solidFill>
              </a:rPr>
              <a:t>2014</a:t>
            </a:r>
            <a:r>
              <a:rPr lang="ja-JP" altLang="en-US" sz="2800" dirty="0" smtClean="0">
                <a:solidFill>
                  <a:srgbClr val="FFFF00"/>
                </a:solidFill>
              </a:rPr>
              <a:t>年度</a:t>
            </a:r>
            <a:r>
              <a:rPr lang="ja-JP" altLang="en-US" sz="2800" dirty="0">
                <a:solidFill>
                  <a:srgbClr val="FFFF00"/>
                </a:solidFill>
              </a:rPr>
              <a:t>修士</a:t>
            </a:r>
            <a:r>
              <a:rPr lang="ja-JP" altLang="en-US" sz="2800" dirty="0" smtClean="0">
                <a:solidFill>
                  <a:srgbClr val="FFFF00"/>
                </a:solidFill>
              </a:rPr>
              <a:t>論文</a:t>
            </a:r>
            <a:endParaRPr lang="en-US" altLang="ja-JP" sz="2800" dirty="0" smtClean="0">
              <a:solidFill>
                <a:srgbClr val="FFFF00"/>
              </a:solidFill>
            </a:endParaRPr>
          </a:p>
          <a:p>
            <a:r>
              <a:rPr lang="ja-JP" altLang="en-US" sz="2400" dirty="0" smtClean="0">
                <a:solidFill>
                  <a:prstClr val="white"/>
                </a:solidFill>
              </a:rPr>
              <a:t>　　わが国におけるＰＦＩの実態分析と展望</a:t>
            </a:r>
            <a:endParaRPr lang="en-US" altLang="ja-JP" sz="2400" dirty="0" smtClean="0">
              <a:solidFill>
                <a:prstClr val="white"/>
              </a:solidFill>
            </a:endParaRPr>
          </a:p>
          <a:p>
            <a:r>
              <a:rPr lang="ja-JP" altLang="en-US" sz="2400" dirty="0">
                <a:solidFill>
                  <a:prstClr val="white"/>
                </a:solidFill>
              </a:rPr>
              <a:t>　</a:t>
            </a:r>
            <a:r>
              <a:rPr lang="ja-JP" altLang="en-US" sz="2400" dirty="0" smtClean="0">
                <a:solidFill>
                  <a:prstClr val="white"/>
                </a:solidFill>
              </a:rPr>
              <a:t>　　</a:t>
            </a:r>
            <a:r>
              <a:rPr lang="en-US" altLang="ja-JP" sz="2400" dirty="0" smtClean="0">
                <a:solidFill>
                  <a:prstClr val="white"/>
                </a:solidFill>
              </a:rPr>
              <a:t>―</a:t>
            </a:r>
            <a:r>
              <a:rPr lang="ja-JP" altLang="en-US" sz="2400" dirty="0" smtClean="0">
                <a:solidFill>
                  <a:prstClr val="white"/>
                </a:solidFill>
              </a:rPr>
              <a:t>英国でのＰＦＩ改革の論点整理を踏まえてー</a:t>
            </a:r>
            <a:r>
              <a:rPr lang="ja-JP" altLang="en-US" sz="2400" dirty="0">
                <a:solidFill>
                  <a:prstClr val="white"/>
                </a:solidFill>
              </a:rPr>
              <a:t>　　　</a:t>
            </a:r>
            <a:r>
              <a:rPr lang="ja-JP" altLang="en-US" sz="2400" dirty="0" smtClean="0">
                <a:solidFill>
                  <a:prstClr val="white"/>
                </a:solidFill>
              </a:rPr>
              <a:t> 　坪井薫正</a:t>
            </a:r>
            <a:endParaRPr lang="en-US" altLang="ja-JP" sz="2400" dirty="0" smtClean="0">
              <a:solidFill>
                <a:prstClr val="white"/>
              </a:solidFill>
            </a:endParaRPr>
          </a:p>
          <a:p>
            <a:r>
              <a:rPr lang="ja-JP" altLang="en-US" sz="2400" dirty="0" smtClean="0">
                <a:solidFill>
                  <a:prstClr val="white"/>
                </a:solidFill>
              </a:rPr>
              <a:t>　　官民連携による国内道路維持工事例から学ぶ</a:t>
            </a:r>
            <a:endParaRPr lang="en-US" altLang="ja-JP" sz="2400" dirty="0" smtClean="0">
              <a:solidFill>
                <a:prstClr val="white"/>
              </a:solidFill>
            </a:endParaRPr>
          </a:p>
          <a:p>
            <a:r>
              <a:rPr lang="ja-JP" altLang="en-US" sz="2400" dirty="0">
                <a:solidFill>
                  <a:prstClr val="white"/>
                </a:solidFill>
              </a:rPr>
              <a:t>　</a:t>
            </a:r>
            <a:r>
              <a:rPr lang="ja-JP" altLang="en-US" sz="2400" dirty="0" smtClean="0">
                <a:solidFill>
                  <a:prstClr val="white"/>
                </a:solidFill>
              </a:rPr>
              <a:t>　　　　　　　　　道路事業へのＰＦＩ適用の課題と対策</a:t>
            </a:r>
            <a:r>
              <a:rPr lang="ja-JP" altLang="en-US" sz="2400" dirty="0">
                <a:solidFill>
                  <a:prstClr val="white"/>
                </a:solidFill>
              </a:rPr>
              <a:t>　</a:t>
            </a:r>
            <a:r>
              <a:rPr lang="ja-JP" altLang="en-US" sz="2400" dirty="0" smtClean="0">
                <a:solidFill>
                  <a:prstClr val="white"/>
                </a:solidFill>
              </a:rPr>
              <a:t>　 　　奥田豊</a:t>
            </a:r>
            <a:endParaRPr lang="en-US" altLang="ja-JP" sz="2400" dirty="0" smtClean="0">
              <a:solidFill>
                <a:prstClr val="white"/>
              </a:solidFill>
            </a:endParaRPr>
          </a:p>
          <a:p>
            <a:r>
              <a:rPr lang="ja-JP" altLang="en-US" sz="2400" dirty="0">
                <a:solidFill>
                  <a:prstClr val="white"/>
                </a:solidFill>
              </a:rPr>
              <a:t>　</a:t>
            </a:r>
            <a:r>
              <a:rPr lang="ja-JP" altLang="en-US" sz="2400" dirty="0" smtClean="0">
                <a:solidFill>
                  <a:prstClr val="white"/>
                </a:solidFill>
              </a:rPr>
              <a:t>　橋梁上部工における損傷発生分布と劣化速度の分析</a:t>
            </a:r>
            <a:endParaRPr lang="en-US" altLang="ja-JP" sz="2400" dirty="0" smtClean="0">
              <a:solidFill>
                <a:prstClr val="white"/>
              </a:solidFill>
            </a:endParaRPr>
          </a:p>
          <a:p>
            <a:r>
              <a:rPr lang="ja-JP" altLang="en-US" sz="2400" dirty="0">
                <a:solidFill>
                  <a:prstClr val="white"/>
                </a:solidFill>
              </a:rPr>
              <a:t>　</a:t>
            </a:r>
            <a:r>
              <a:rPr lang="ja-JP" altLang="en-US" sz="2400" dirty="0" smtClean="0">
                <a:solidFill>
                  <a:prstClr val="white"/>
                </a:solidFill>
              </a:rPr>
              <a:t>　　　～首都高速道路の点検データベースを用いて～　　佐藤公紀</a:t>
            </a:r>
            <a:endParaRPr lang="en-US" altLang="ja-JP" sz="2400" dirty="0" smtClean="0">
              <a:solidFill>
                <a:prstClr val="white"/>
              </a:solidFill>
            </a:endParaRPr>
          </a:p>
          <a:p>
            <a:endParaRPr lang="en-US" altLang="ja-JP" sz="2800" dirty="0" smtClean="0">
              <a:solidFill>
                <a:srgbClr val="FFFF00"/>
              </a:solidFill>
            </a:endParaRPr>
          </a:p>
          <a:p>
            <a:r>
              <a:rPr lang="en-US" altLang="ja-JP" sz="2800" dirty="0" smtClean="0">
                <a:solidFill>
                  <a:srgbClr val="FFFF00"/>
                </a:solidFill>
              </a:rPr>
              <a:t>2015</a:t>
            </a:r>
            <a:r>
              <a:rPr lang="ja-JP" altLang="en-US" sz="2800" dirty="0" smtClean="0">
                <a:solidFill>
                  <a:srgbClr val="FFFF00"/>
                </a:solidFill>
              </a:rPr>
              <a:t>年度</a:t>
            </a:r>
            <a:r>
              <a:rPr lang="ja-JP" altLang="en-US" sz="2800" dirty="0">
                <a:solidFill>
                  <a:srgbClr val="FFFF00"/>
                </a:solidFill>
              </a:rPr>
              <a:t>修士論文</a:t>
            </a:r>
            <a:endParaRPr lang="en-US" altLang="ja-JP" sz="2800" dirty="0">
              <a:solidFill>
                <a:srgbClr val="FFFF00"/>
              </a:solidFill>
            </a:endParaRPr>
          </a:p>
          <a:p>
            <a:r>
              <a:rPr lang="ja-JP" altLang="en-US" sz="2400" dirty="0" smtClean="0">
                <a:solidFill>
                  <a:prstClr val="white"/>
                </a:solidFill>
              </a:rPr>
              <a:t>　　静岡県の市町における橋梁点検の実態と課題　　　</a:t>
            </a:r>
            <a:r>
              <a:rPr lang="ja-JP" altLang="en-US" sz="2400" dirty="0">
                <a:solidFill>
                  <a:prstClr val="white"/>
                </a:solidFill>
              </a:rPr>
              <a:t>　</a:t>
            </a:r>
            <a:r>
              <a:rPr lang="ja-JP" altLang="en-US" sz="2400" dirty="0" smtClean="0">
                <a:solidFill>
                  <a:prstClr val="white"/>
                </a:solidFill>
              </a:rPr>
              <a:t>　下村史郎</a:t>
            </a:r>
            <a:endParaRPr lang="en-US" altLang="ja-JP" sz="2400" dirty="0" smtClean="0">
              <a:solidFill>
                <a:prstClr val="white"/>
              </a:solidFill>
            </a:endParaRPr>
          </a:p>
          <a:p>
            <a:r>
              <a:rPr lang="ja-JP" altLang="en-US" sz="2400" dirty="0" smtClean="0">
                <a:solidFill>
                  <a:prstClr val="white"/>
                </a:solidFill>
              </a:rPr>
              <a:t>　　首都高速道路の橋梁上部工における累積軸数と</a:t>
            </a:r>
            <a:endParaRPr lang="en-US" altLang="ja-JP" sz="2400" dirty="0" smtClean="0">
              <a:solidFill>
                <a:prstClr val="white"/>
              </a:solidFill>
            </a:endParaRPr>
          </a:p>
          <a:p>
            <a:r>
              <a:rPr lang="ja-JP" altLang="en-US" sz="2400" dirty="0">
                <a:solidFill>
                  <a:prstClr val="white"/>
                </a:solidFill>
              </a:rPr>
              <a:t>　</a:t>
            </a:r>
            <a:r>
              <a:rPr lang="ja-JP" altLang="en-US" sz="2400" dirty="0" smtClean="0">
                <a:solidFill>
                  <a:prstClr val="white"/>
                </a:solidFill>
              </a:rPr>
              <a:t>　　　　　　設計基準変遷による損傷発生特性分析</a:t>
            </a:r>
            <a:r>
              <a:rPr lang="en-US" altLang="ja-JP" sz="2400" dirty="0" smtClean="0">
                <a:solidFill>
                  <a:prstClr val="white"/>
                </a:solidFill>
              </a:rPr>
              <a:t>             </a:t>
            </a:r>
            <a:r>
              <a:rPr lang="ja-JP" altLang="en-US" sz="2400" dirty="0" smtClean="0">
                <a:solidFill>
                  <a:prstClr val="white"/>
                </a:solidFill>
              </a:rPr>
              <a:t>吉田祥二</a:t>
            </a:r>
            <a:endParaRPr lang="en-US" altLang="ja-JP" sz="2400" dirty="0">
              <a:solidFill>
                <a:prstClr val="white"/>
              </a:solidFill>
            </a:endParaRPr>
          </a:p>
        </p:txBody>
      </p:sp>
      <p:sp>
        <p:nvSpPr>
          <p:cNvPr id="3" name="スライド番号プレースホルダー 6"/>
          <p:cNvSpPr txBox="1">
            <a:spLocks/>
          </p:cNvSpPr>
          <p:nvPr/>
        </p:nvSpPr>
        <p:spPr>
          <a:xfrm>
            <a:off x="8316416" y="6381328"/>
            <a:ext cx="720080" cy="432048"/>
          </a:xfrm>
          <a:prstGeom prst="rect">
            <a:avLst/>
          </a:prstGeom>
          <a:solidFill>
            <a:srgbClr val="002060"/>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prstClr val="white"/>
                </a:solidFill>
              </a:rPr>
              <a:pPr/>
              <a:t>50</a:t>
            </a:fld>
            <a:endParaRPr lang="ja-JP" altLang="en-US" sz="2000" dirty="0">
              <a:solidFill>
                <a:prstClr val="white"/>
              </a:solidFill>
            </a:endParaRPr>
          </a:p>
        </p:txBody>
      </p:sp>
    </p:spTree>
    <p:extLst>
      <p:ext uri="{BB962C8B-B14F-4D97-AF65-F5344CB8AC3E}">
        <p14:creationId xmlns:p14="http://schemas.microsoft.com/office/powerpoint/2010/main" val="3979816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p:txBody>
          <a:bodyPr/>
          <a:lstStyle/>
          <a:p>
            <a:fld id="{7EB0E51D-B949-4F08-B9B7-3B814C5DC1F4}" type="slidenum">
              <a:rPr lang="en-US" altLang="ja-JP"/>
              <a:pPr/>
              <a:t>6</a:t>
            </a:fld>
            <a:endParaRPr lang="en-US" altLang="ja-JP"/>
          </a:p>
        </p:txBody>
      </p:sp>
      <p:sp>
        <p:nvSpPr>
          <p:cNvPr id="44034" name="Rectangle 2"/>
          <p:cNvSpPr>
            <a:spLocks noGrp="1" noChangeArrowheads="1"/>
          </p:cNvSpPr>
          <p:nvPr>
            <p:ph type="title"/>
          </p:nvPr>
        </p:nvSpPr>
        <p:spPr>
          <a:xfrm>
            <a:off x="457200" y="557213"/>
            <a:ext cx="8229600" cy="1143000"/>
          </a:xfrm>
        </p:spPr>
        <p:txBody>
          <a:bodyPr/>
          <a:lstStyle/>
          <a:p>
            <a:pPr algn="l"/>
            <a:r>
              <a:rPr lang="ja-JP" altLang="en-US" sz="3200" dirty="0">
                <a:solidFill>
                  <a:schemeClr val="tx1"/>
                </a:solidFill>
              </a:rPr>
              <a:t>アルカリ骨材反応　　　　　　トンネルの剥落</a:t>
            </a:r>
          </a:p>
        </p:txBody>
      </p:sp>
      <p:pic>
        <p:nvPicPr>
          <p:cNvPr id="44035" name="Picture 3" descr="飯田第３高架橋"/>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1558925"/>
            <a:ext cx="4176712" cy="5038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57338"/>
            <a:ext cx="4392613" cy="504031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12700">
                <a:solidFill>
                  <a:srgbClr val="A11B0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609600" y="70961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rgbClr val="FFFF00"/>
                </a:solidFill>
              </a:rPr>
              <a:t>アルカリ骨材反応　　　　　　トンネルの剥落</a:t>
            </a:r>
            <a:endParaRPr lang="ja-JP" altLang="en-US" sz="3200" dirty="0">
              <a:solidFill>
                <a:srgbClr val="FFFF00"/>
              </a:solidFill>
            </a:endParaRPr>
          </a:p>
        </p:txBody>
      </p:sp>
      <p:sp>
        <p:nvSpPr>
          <p:cNvPr id="8" name="スライド番号プレースホルダー 6"/>
          <p:cNvSpPr txBox="1">
            <a:spLocks/>
          </p:cNvSpPr>
          <p:nvPr/>
        </p:nvSpPr>
        <p:spPr>
          <a:xfrm>
            <a:off x="6902896" y="65087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schemeClr val="bg1"/>
                </a:solidFill>
              </a:rPr>
              <a:pPr/>
              <a:t>6</a:t>
            </a:fld>
            <a:endParaRPr lang="ja-JP" altLang="en-US" sz="2000" dirty="0">
              <a:solidFill>
                <a:schemeClr val="bg1"/>
              </a:solidFill>
            </a:endParaRPr>
          </a:p>
        </p:txBody>
      </p:sp>
      <p:sp>
        <p:nvSpPr>
          <p:cNvPr id="2" name="フッター プレースホルダー 1"/>
          <p:cNvSpPr>
            <a:spLocks noGrp="1"/>
          </p:cNvSpPr>
          <p:nvPr>
            <p:ph type="ftr" sz="quarter" idx="11"/>
          </p:nvPr>
        </p:nvSpPr>
        <p:spPr/>
        <p:txBody>
          <a:bodyPr/>
          <a:lstStyle/>
          <a:p>
            <a:r>
              <a:rPr lang="en-US" altLang="ja-JP" smtClean="0">
                <a:solidFill>
                  <a:prstClr val="black">
                    <a:tint val="75000"/>
                  </a:prstClr>
                </a:solidFill>
              </a:rPr>
              <a:t>S.MORICHI</a:t>
            </a:r>
            <a:endParaRPr lang="ja-JP" altLang="en-US" dirty="0">
              <a:solidFill>
                <a:prstClr val="black">
                  <a:tint val="75000"/>
                </a:prstClr>
              </a:solidFill>
            </a:endParaRPr>
          </a:p>
        </p:txBody>
      </p:sp>
    </p:spTree>
    <p:extLst>
      <p:ext uri="{BB962C8B-B14F-4D97-AF65-F5344CB8AC3E}">
        <p14:creationId xmlns:p14="http://schemas.microsoft.com/office/powerpoint/2010/main" val="345096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260350"/>
            <a:ext cx="8229600" cy="3816350"/>
          </a:xfrm>
        </p:spPr>
        <p:txBody>
          <a:bodyPr/>
          <a:lstStyle/>
          <a:p>
            <a:pPr>
              <a:buFontTx/>
              <a:buNone/>
            </a:pPr>
            <a:r>
              <a:rPr lang="ja-JP" altLang="en-US" dirty="0">
                <a:solidFill>
                  <a:schemeClr val="bg1"/>
                </a:solidFill>
              </a:rPr>
              <a:t>　</a:t>
            </a:r>
            <a:r>
              <a:rPr lang="ja-JP" altLang="en-US" dirty="0">
                <a:solidFill>
                  <a:srgbClr val="FFFF00"/>
                </a:solidFill>
              </a:rPr>
              <a:t>港湾</a:t>
            </a:r>
            <a:r>
              <a:rPr lang="ja-JP" altLang="en-US" dirty="0" smtClean="0">
                <a:solidFill>
                  <a:srgbClr val="FFFF00"/>
                </a:solidFill>
              </a:rPr>
              <a:t>管理者（自治体）の</a:t>
            </a:r>
            <a:r>
              <a:rPr lang="ja-JP" altLang="en-US" dirty="0">
                <a:solidFill>
                  <a:srgbClr val="FFFF00"/>
                </a:solidFill>
              </a:rPr>
              <a:t>制約</a:t>
            </a:r>
          </a:p>
          <a:p>
            <a:pPr>
              <a:buFontTx/>
              <a:buNone/>
            </a:pPr>
            <a:r>
              <a:rPr lang="ja-JP" altLang="en-US" dirty="0">
                <a:solidFill>
                  <a:schemeClr val="bg1"/>
                </a:solidFill>
              </a:rPr>
              <a:t>　予算、技術力、検査・補修体制にも課題</a:t>
            </a:r>
          </a:p>
          <a:p>
            <a:pPr>
              <a:buFontTx/>
              <a:buNone/>
            </a:pPr>
            <a:r>
              <a:rPr lang="ja-JP" altLang="en-US" dirty="0">
                <a:solidFill>
                  <a:schemeClr val="bg1"/>
                </a:solidFill>
              </a:rPr>
              <a:t>　　　　</a:t>
            </a:r>
          </a:p>
        </p:txBody>
      </p:sp>
      <p:pic>
        <p:nvPicPr>
          <p:cNvPr id="20484" name="Picture 4" descr="写真４"/>
          <p:cNvPicPr>
            <a:picLocks noChangeAspect="1" noChangeArrowheads="1"/>
          </p:cNvPicPr>
          <p:nvPr/>
        </p:nvPicPr>
        <p:blipFill>
          <a:blip r:embed="rId2">
            <a:extLst>
              <a:ext uri="{28A0092B-C50C-407E-A947-70E740481C1C}">
                <a14:useLocalDpi xmlns:a14="http://schemas.microsoft.com/office/drawing/2010/main" val="0"/>
              </a:ext>
            </a:extLst>
          </a:blip>
          <a:srcRect l="1575" b="2255"/>
          <a:stretch>
            <a:fillRect/>
          </a:stretch>
        </p:blipFill>
        <p:spPr bwMode="auto">
          <a:xfrm>
            <a:off x="4462463" y="1628775"/>
            <a:ext cx="4681537" cy="3128963"/>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ｸﾚｰﾝ吊り上げ状況①"/>
          <p:cNvPicPr>
            <a:picLocks noChangeAspect="1" noChangeArrowheads="1"/>
          </p:cNvPicPr>
          <p:nvPr/>
        </p:nvPicPr>
        <p:blipFill>
          <a:blip r:embed="rId3">
            <a:extLst>
              <a:ext uri="{28A0092B-C50C-407E-A947-70E740481C1C}">
                <a14:useLocalDpi xmlns:a14="http://schemas.microsoft.com/office/drawing/2010/main" val="0"/>
              </a:ext>
            </a:extLst>
          </a:blip>
          <a:srcRect l="4797" t="4503" r="5573" b="5740"/>
          <a:stretch>
            <a:fillRect/>
          </a:stretch>
        </p:blipFill>
        <p:spPr bwMode="auto">
          <a:xfrm>
            <a:off x="395288" y="3789363"/>
            <a:ext cx="4105275" cy="2806700"/>
          </a:xfrm>
          <a:prstGeom prst="rect">
            <a:avLst/>
          </a:prstGeom>
          <a:noFill/>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5940425" y="4724400"/>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400" b="0">
                <a:solidFill>
                  <a:schemeClr val="bg1"/>
                </a:solidFill>
                <a:ea typeface="ＭＳ Ｐゴシック" pitchFamily="50" charset="-128"/>
              </a:rPr>
              <a:t>博多港</a:t>
            </a:r>
          </a:p>
        </p:txBody>
      </p:sp>
      <p:sp>
        <p:nvSpPr>
          <p:cNvPr id="20487" name="Text Box 7"/>
          <p:cNvSpPr txBox="1">
            <a:spLocks noChangeArrowheads="1"/>
          </p:cNvSpPr>
          <p:nvPr/>
        </p:nvSpPr>
        <p:spPr bwMode="auto">
          <a:xfrm>
            <a:off x="1239838" y="3284538"/>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b="0">
                <a:solidFill>
                  <a:schemeClr val="bg1"/>
                </a:solidFill>
                <a:ea typeface="ＭＳ Ｐゴシック" pitchFamily="50" charset="-128"/>
              </a:rPr>
              <a:t>鹿児島港</a:t>
            </a:r>
          </a:p>
        </p:txBody>
      </p:sp>
      <p:sp>
        <p:nvSpPr>
          <p:cNvPr id="8" name="スライド番号プレースホルダー 6"/>
          <p:cNvSpPr txBox="1">
            <a:spLocks/>
          </p:cNvSpPr>
          <p:nvPr/>
        </p:nvSpPr>
        <p:spPr>
          <a:xfrm>
            <a:off x="6902896" y="65087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schemeClr val="bg1"/>
                </a:solidFill>
              </a:rPr>
              <a:pPr/>
              <a:t>7</a:t>
            </a:fld>
            <a:endParaRPr lang="ja-JP" altLang="en-US" sz="2000" dirty="0">
              <a:solidFill>
                <a:schemeClr val="bg1"/>
              </a:solidFill>
            </a:endParaRPr>
          </a:p>
        </p:txBody>
      </p:sp>
      <p:sp>
        <p:nvSpPr>
          <p:cNvPr id="2" name="フッター プレースホルダー 1"/>
          <p:cNvSpPr>
            <a:spLocks noGrp="1"/>
          </p:cNvSpPr>
          <p:nvPr>
            <p:ph type="ftr" sz="quarter" idx="11"/>
          </p:nvPr>
        </p:nvSpPr>
        <p:spPr>
          <a:xfrm>
            <a:off x="3124200" y="6483350"/>
            <a:ext cx="2895600" cy="365125"/>
          </a:xfrm>
        </p:spPr>
        <p:txBody>
          <a:bodyPr anchor="b"/>
          <a:lstStyle/>
          <a:p>
            <a:r>
              <a:rPr lang="en-US" altLang="ja-JP" dirty="0" smtClean="0">
                <a:solidFill>
                  <a:prstClr val="black">
                    <a:tint val="75000"/>
                  </a:prstClr>
                </a:solidFill>
              </a:rPr>
              <a:t>S.MORICHI</a:t>
            </a:r>
            <a:endParaRPr lang="ja-JP" altLang="en-US" dirty="0">
              <a:solidFill>
                <a:prstClr val="black">
                  <a:tint val="75000"/>
                </a:prstClr>
              </a:solidFill>
            </a:endParaRPr>
          </a:p>
        </p:txBody>
      </p:sp>
    </p:spTree>
    <p:extLst>
      <p:ext uri="{BB962C8B-B14F-4D97-AF65-F5344CB8AC3E}">
        <p14:creationId xmlns:p14="http://schemas.microsoft.com/office/powerpoint/2010/main" val="99233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750" y="116731"/>
            <a:ext cx="8604250" cy="2016125"/>
          </a:xfrm>
        </p:spPr>
        <p:txBody>
          <a:bodyPr lIns="36000" tIns="0" rIns="36000" bIns="0" anchor="t">
            <a:normAutofit/>
          </a:bodyPr>
          <a:lstStyle/>
          <a:p>
            <a:r>
              <a:rPr lang="ja-JP" altLang="en-US" sz="3200" dirty="0">
                <a:solidFill>
                  <a:schemeClr val="bg1"/>
                </a:solidFill>
              </a:rPr>
              <a:t>広島大学新キャンパス　</a:t>
            </a:r>
            <a:r>
              <a:rPr lang="ja-JP" altLang="en-US" sz="2400" dirty="0">
                <a:solidFill>
                  <a:schemeClr val="bg1"/>
                </a:solidFill>
              </a:rPr>
              <a:t>広大　佐藤良一教授　提供</a:t>
            </a:r>
            <a:r>
              <a:rPr lang="ja-JP" altLang="en-US" sz="3200" dirty="0">
                <a:solidFill>
                  <a:schemeClr val="bg1"/>
                </a:solidFill>
              </a:rPr>
              <a:t>　　　　　　　　　　　　　　</a:t>
            </a:r>
            <a:br>
              <a:rPr lang="ja-JP" altLang="en-US" sz="3200" dirty="0">
                <a:solidFill>
                  <a:schemeClr val="bg1"/>
                </a:solidFill>
              </a:rPr>
            </a:br>
            <a:r>
              <a:rPr lang="ja-JP" altLang="en-US" sz="3200" dirty="0" smtClean="0">
                <a:solidFill>
                  <a:schemeClr val="bg1"/>
                </a:solidFill>
              </a:rPr>
              <a:t>　　　　　　　　　キャンパス移転後</a:t>
            </a:r>
            <a:r>
              <a:rPr lang="en-US" altLang="ja-JP" sz="3200" dirty="0" smtClean="0">
                <a:solidFill>
                  <a:schemeClr val="bg1"/>
                </a:solidFill>
              </a:rPr>
              <a:t>10</a:t>
            </a:r>
            <a:r>
              <a:rPr lang="ja-JP" altLang="en-US" sz="3200" dirty="0" smtClean="0">
                <a:solidFill>
                  <a:schemeClr val="bg1"/>
                </a:solidFill>
              </a:rPr>
              <a:t>年で</a:t>
            </a:r>
            <a:r>
              <a:rPr lang="en-US" altLang="ja-JP" sz="3200" dirty="0" smtClean="0">
                <a:solidFill>
                  <a:schemeClr val="bg1"/>
                </a:solidFill>
              </a:rPr>
              <a:t/>
            </a:r>
            <a:br>
              <a:rPr lang="en-US" altLang="ja-JP" sz="3200" dirty="0" smtClean="0">
                <a:solidFill>
                  <a:schemeClr val="bg1"/>
                </a:solidFill>
              </a:rPr>
            </a:br>
            <a:r>
              <a:rPr lang="ja-JP" altLang="en-US" sz="3200" dirty="0">
                <a:solidFill>
                  <a:schemeClr val="bg1"/>
                </a:solidFill>
              </a:rPr>
              <a:t>　　　　　　　　　　　　　</a:t>
            </a:r>
            <a:r>
              <a:rPr lang="ja-JP" altLang="en-US" sz="2800" dirty="0" smtClean="0">
                <a:solidFill>
                  <a:schemeClr val="bg1"/>
                </a:solidFill>
              </a:rPr>
              <a:t>全建物の劣化</a:t>
            </a:r>
            <a:r>
              <a:rPr lang="ja-JP" altLang="en-US" sz="2800" dirty="0">
                <a:solidFill>
                  <a:schemeClr val="bg1"/>
                </a:solidFill>
              </a:rPr>
              <a:t>進行：</a:t>
            </a:r>
            <a:r>
              <a:rPr lang="ja-JP" altLang="en-US" sz="2800" dirty="0">
                <a:solidFill>
                  <a:srgbClr val="FFFF00"/>
                </a:solidFill>
              </a:rPr>
              <a:t>遊離石灰</a:t>
            </a:r>
            <a:r>
              <a:rPr lang="ja-JP" altLang="en-US" sz="2800" dirty="0">
                <a:solidFill>
                  <a:schemeClr val="bg1"/>
                </a:solidFill>
              </a:rPr>
              <a:t/>
            </a:r>
            <a:br>
              <a:rPr lang="ja-JP" altLang="en-US" sz="2800" dirty="0">
                <a:solidFill>
                  <a:schemeClr val="bg1"/>
                </a:solidFill>
              </a:rPr>
            </a:br>
            <a:r>
              <a:rPr lang="ja-JP" altLang="en-US" sz="2800" dirty="0">
                <a:solidFill>
                  <a:schemeClr val="bg1"/>
                </a:solidFill>
              </a:rPr>
              <a:t>　　　　　　　　　　　　　　　　</a:t>
            </a:r>
            <a:r>
              <a:rPr lang="ja-JP" altLang="en-US" sz="2800" dirty="0" smtClean="0">
                <a:solidFill>
                  <a:schemeClr val="bg1"/>
                </a:solidFill>
              </a:rPr>
              <a:t>不良工事と維持</a:t>
            </a:r>
            <a:r>
              <a:rPr lang="ja-JP" altLang="en-US" sz="2800" dirty="0">
                <a:solidFill>
                  <a:schemeClr val="bg1"/>
                </a:solidFill>
              </a:rPr>
              <a:t>管理</a:t>
            </a:r>
            <a:r>
              <a:rPr lang="ja-JP" altLang="en-US" sz="2800" dirty="0" smtClean="0">
                <a:solidFill>
                  <a:schemeClr val="bg1"/>
                </a:solidFill>
              </a:rPr>
              <a:t>問題？</a:t>
            </a:r>
            <a:endParaRPr lang="ja-JP" altLang="en-US" sz="2800" dirty="0">
              <a:solidFill>
                <a:schemeClr val="bg1"/>
              </a:solidFill>
            </a:endParaRPr>
          </a:p>
        </p:txBody>
      </p:sp>
      <p:pic>
        <p:nvPicPr>
          <p:cNvPr id="21508" name="Picture 4" descr="IMG_0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1196975"/>
            <a:ext cx="3048000" cy="240982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広大工学部（全体）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2205038"/>
            <a:ext cx="3119438" cy="415925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IMG_00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3789363"/>
            <a:ext cx="3911600" cy="2592387"/>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6"/>
          <p:cNvSpPr txBox="1">
            <a:spLocks/>
          </p:cNvSpPr>
          <p:nvPr/>
        </p:nvSpPr>
        <p:spPr>
          <a:xfrm>
            <a:off x="6775896" y="63817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schemeClr val="bg1"/>
                </a:solidFill>
              </a:rPr>
              <a:pPr/>
              <a:t>8</a:t>
            </a:fld>
            <a:endParaRPr lang="ja-JP" altLang="en-US" sz="2000" dirty="0">
              <a:solidFill>
                <a:schemeClr val="bg1"/>
              </a:solidFill>
            </a:endParaRPr>
          </a:p>
        </p:txBody>
      </p:sp>
      <p:sp>
        <p:nvSpPr>
          <p:cNvPr id="2" name="フッター プレースホルダー 1"/>
          <p:cNvSpPr>
            <a:spLocks noGrp="1"/>
          </p:cNvSpPr>
          <p:nvPr>
            <p:ph type="ftr" sz="quarter" idx="11"/>
          </p:nvPr>
        </p:nvSpPr>
        <p:spPr>
          <a:xfrm>
            <a:off x="3124200" y="6483350"/>
            <a:ext cx="2895600" cy="365125"/>
          </a:xfrm>
        </p:spPr>
        <p:txBody>
          <a:bodyPr anchor="b"/>
          <a:lstStyle/>
          <a:p>
            <a:r>
              <a:rPr lang="en-US" altLang="ja-JP" smtClean="0">
                <a:solidFill>
                  <a:prstClr val="black">
                    <a:tint val="75000"/>
                  </a:prstClr>
                </a:solidFill>
              </a:rPr>
              <a:t>S.MORICHI</a:t>
            </a:r>
            <a:endParaRPr lang="ja-JP" altLang="en-US" dirty="0">
              <a:solidFill>
                <a:prstClr val="black">
                  <a:tint val="75000"/>
                </a:prstClr>
              </a:solidFill>
            </a:endParaRPr>
          </a:p>
        </p:txBody>
      </p:sp>
    </p:spTree>
    <p:extLst>
      <p:ext uri="{BB962C8B-B14F-4D97-AF65-F5344CB8AC3E}">
        <p14:creationId xmlns:p14="http://schemas.microsoft.com/office/powerpoint/2010/main" val="288599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457200" y="260350"/>
            <a:ext cx="8686800" cy="6264275"/>
          </a:xfrm>
        </p:spPr>
        <p:txBody>
          <a:bodyPr>
            <a:normAutofit/>
          </a:bodyPr>
          <a:lstStyle/>
          <a:p>
            <a:pPr>
              <a:buFontTx/>
              <a:buNone/>
            </a:pPr>
            <a:r>
              <a:rPr lang="ja-JP" altLang="en-US" sz="4000" dirty="0">
                <a:solidFill>
                  <a:srgbClr val="FFF385"/>
                </a:solidFill>
              </a:rPr>
              <a:t>　消えゆく砂浜と土砂マネジメント</a:t>
            </a:r>
          </a:p>
          <a:p>
            <a:pPr>
              <a:buFontTx/>
              <a:buNone/>
            </a:pPr>
            <a:r>
              <a:rPr lang="ja-JP" altLang="en-US" dirty="0"/>
              <a:t>　　</a:t>
            </a:r>
            <a:r>
              <a:rPr lang="ja-JP" altLang="en-US" dirty="0">
                <a:solidFill>
                  <a:schemeClr val="bg1"/>
                </a:solidFill>
              </a:rPr>
              <a:t>　</a:t>
            </a:r>
            <a:r>
              <a:rPr lang="ja-JP" altLang="en-US" sz="2800" dirty="0">
                <a:solidFill>
                  <a:schemeClr val="bg1"/>
                </a:solidFill>
              </a:rPr>
              <a:t>・　ダムの滞砂と後退する海浜</a:t>
            </a:r>
          </a:p>
          <a:p>
            <a:pPr>
              <a:buFontTx/>
              <a:buNone/>
            </a:pPr>
            <a:r>
              <a:rPr lang="ja-JP" altLang="en-US" sz="2800" dirty="0">
                <a:solidFill>
                  <a:schemeClr val="bg1"/>
                </a:solidFill>
              </a:rPr>
              <a:t>　　　　　　あと３０年で消える砂浜</a:t>
            </a:r>
          </a:p>
          <a:p>
            <a:pPr>
              <a:buFontTx/>
              <a:buNone/>
            </a:pPr>
            <a:r>
              <a:rPr lang="ja-JP" altLang="en-US" sz="2800" dirty="0">
                <a:solidFill>
                  <a:schemeClr val="bg1"/>
                </a:solidFill>
              </a:rPr>
              <a:t>　　　・　浚渫土とロンドン条約</a:t>
            </a:r>
          </a:p>
          <a:p>
            <a:pPr>
              <a:buFontTx/>
              <a:buNone/>
            </a:pPr>
            <a:r>
              <a:rPr lang="ja-JP" altLang="en-US" sz="2800" dirty="0">
                <a:solidFill>
                  <a:schemeClr val="bg1"/>
                </a:solidFill>
              </a:rPr>
              <a:t>　　　　　　海上投棄に対する規制</a:t>
            </a:r>
          </a:p>
          <a:p>
            <a:pPr>
              <a:buFontTx/>
              <a:buNone/>
            </a:pPr>
            <a:r>
              <a:rPr lang="ja-JP" altLang="en-US" sz="2800" dirty="0">
                <a:solidFill>
                  <a:schemeClr val="bg1"/>
                </a:solidFill>
              </a:rPr>
              <a:t>　　　・　ドブの臭いのするお堀と都心河川</a:t>
            </a:r>
          </a:p>
          <a:p>
            <a:pPr>
              <a:buFontTx/>
              <a:buNone/>
            </a:pPr>
            <a:r>
              <a:rPr lang="ja-JP" altLang="en-US" sz="2800" dirty="0">
                <a:solidFill>
                  <a:schemeClr val="bg1"/>
                </a:solidFill>
              </a:rPr>
              <a:t>　　　・　建設残土、山の切り崩しの同時進行</a:t>
            </a:r>
          </a:p>
          <a:p>
            <a:pPr>
              <a:buFontTx/>
              <a:buNone/>
            </a:pPr>
            <a:endParaRPr lang="ja-JP" altLang="en-US" sz="2800" dirty="0">
              <a:solidFill>
                <a:schemeClr val="bg1"/>
              </a:solidFill>
            </a:endParaRPr>
          </a:p>
          <a:p>
            <a:pPr>
              <a:buFontTx/>
              <a:buNone/>
            </a:pPr>
            <a:r>
              <a:rPr lang="ja-JP" altLang="en-US" sz="2800" dirty="0">
                <a:solidFill>
                  <a:schemeClr val="bg1"/>
                </a:solidFill>
              </a:rPr>
              <a:t>＊科学技術基本計画の戦略重点テーマに</a:t>
            </a:r>
          </a:p>
          <a:p>
            <a:pPr>
              <a:buFontTx/>
              <a:buNone/>
            </a:pPr>
            <a:r>
              <a:rPr lang="ja-JP" altLang="en-US" sz="2800" dirty="0">
                <a:solidFill>
                  <a:schemeClr val="bg1"/>
                </a:solidFill>
              </a:rPr>
              <a:t>　　　技術、費用、環境影響、合意形成に課題</a:t>
            </a:r>
          </a:p>
          <a:p>
            <a:pPr>
              <a:buFontTx/>
              <a:buNone/>
            </a:pPr>
            <a:r>
              <a:rPr lang="ja-JP" altLang="en-US" dirty="0">
                <a:solidFill>
                  <a:schemeClr val="bg1"/>
                </a:solidFill>
              </a:rPr>
              <a:t>　　　</a:t>
            </a:r>
          </a:p>
        </p:txBody>
      </p:sp>
      <p:sp>
        <p:nvSpPr>
          <p:cNvPr id="4" name="スライド番号プレースホルダー 6"/>
          <p:cNvSpPr txBox="1">
            <a:spLocks/>
          </p:cNvSpPr>
          <p:nvPr/>
        </p:nvSpPr>
        <p:spPr>
          <a:xfrm>
            <a:off x="6775896" y="63817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3B7B215-C319-49F3-85D1-F94DE829D982}" type="slidenum">
              <a:rPr lang="ja-JP" altLang="en-US" sz="2000" smtClean="0">
                <a:solidFill>
                  <a:prstClr val="white"/>
                </a:solidFill>
              </a:rPr>
              <a:pPr/>
              <a:t>9</a:t>
            </a:fld>
            <a:endParaRPr lang="ja-JP" altLang="en-US" sz="2000" dirty="0">
              <a:solidFill>
                <a:prstClr val="white"/>
              </a:solidFill>
            </a:endParaRPr>
          </a:p>
        </p:txBody>
      </p:sp>
      <p:sp>
        <p:nvSpPr>
          <p:cNvPr id="2" name="フッター プレースホルダー 1"/>
          <p:cNvSpPr>
            <a:spLocks noGrp="1"/>
          </p:cNvSpPr>
          <p:nvPr>
            <p:ph type="ftr" sz="quarter" idx="11"/>
          </p:nvPr>
        </p:nvSpPr>
        <p:spPr/>
        <p:txBody>
          <a:bodyPr/>
          <a:lstStyle/>
          <a:p>
            <a:r>
              <a:rPr lang="en-US" altLang="ja-JP" smtClean="0">
                <a:solidFill>
                  <a:srgbClr val="002060">
                    <a:tint val="75000"/>
                  </a:srgbClr>
                </a:solidFill>
              </a:rPr>
              <a:t>S.MORICHI</a:t>
            </a:r>
            <a:endParaRPr lang="ja-JP" altLang="en-US" dirty="0">
              <a:solidFill>
                <a:srgbClr val="002060">
                  <a:tint val="75000"/>
                </a:srgbClr>
              </a:solidFill>
            </a:endParaRPr>
          </a:p>
        </p:txBody>
      </p:sp>
    </p:spTree>
    <p:extLst>
      <p:ext uri="{BB962C8B-B14F-4D97-AF65-F5344CB8AC3E}">
        <p14:creationId xmlns:p14="http://schemas.microsoft.com/office/powerpoint/2010/main" val="1457698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テーマ">
  <a:themeElements>
    <a:clrScheme name="ユーザー定義 1">
      <a:dk1>
        <a:srgbClr val="002060"/>
      </a:dk1>
      <a:lt1>
        <a:sysClr val="window" lastClr="FFFFFF"/>
      </a:lt1>
      <a:dk2>
        <a:srgbClr val="242852"/>
      </a:dk2>
      <a:lt2>
        <a:srgbClr val="ACCBF9"/>
      </a:lt2>
      <a:accent1>
        <a:srgbClr val="FFFF00"/>
      </a:accent1>
      <a:accent2>
        <a:srgbClr val="FF0000"/>
      </a:accent2>
      <a:accent3>
        <a:srgbClr val="80D94F"/>
      </a:accent3>
      <a:accent4>
        <a:srgbClr val="000000"/>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テーマ">
  <a:themeElements>
    <a:clrScheme name="ユーザー定義 1">
      <a:dk1>
        <a:srgbClr val="002060"/>
      </a:dk1>
      <a:lt1>
        <a:sysClr val="window" lastClr="FFFFFF"/>
      </a:lt1>
      <a:dk2>
        <a:srgbClr val="242852"/>
      </a:dk2>
      <a:lt2>
        <a:srgbClr val="ACCBF9"/>
      </a:lt2>
      <a:accent1>
        <a:srgbClr val="FFFF00"/>
      </a:accent1>
      <a:accent2>
        <a:srgbClr val="FF0000"/>
      </a:accent2>
      <a:accent3>
        <a:srgbClr val="80D94F"/>
      </a:accent3>
      <a:accent4>
        <a:srgbClr val="000000"/>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テーマ">
  <a:themeElements>
    <a:clrScheme name="ユーザー定義 14">
      <a:dk1>
        <a:srgbClr val="0F243E"/>
      </a:dk1>
      <a:lt1>
        <a:srgbClr val="FFFFFF"/>
      </a:lt1>
      <a:dk2>
        <a:srgbClr val="02060A"/>
      </a:dk2>
      <a:lt2>
        <a:srgbClr val="C3D69B"/>
      </a:lt2>
      <a:accent1>
        <a:srgbClr val="FF00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378</TotalTime>
  <Words>1582</Words>
  <Application>Microsoft Office PowerPoint</Application>
  <PresentationFormat>画面に合わせる (4:3)</PresentationFormat>
  <Paragraphs>904</Paragraphs>
  <Slides>50</Slides>
  <Notes>1</Notes>
  <HiddenSlides>0</HiddenSlides>
  <MMClips>0</MMClips>
  <ScaleCrop>false</ScaleCrop>
  <HeadingPairs>
    <vt:vector size="6" baseType="variant">
      <vt:variant>
        <vt:lpstr>テーマ</vt:lpstr>
      </vt:variant>
      <vt:variant>
        <vt:i4>10</vt:i4>
      </vt:variant>
      <vt:variant>
        <vt:lpstr>埋め込まれた OLE サーバー</vt:lpstr>
      </vt:variant>
      <vt:variant>
        <vt:i4>1</vt:i4>
      </vt:variant>
      <vt:variant>
        <vt:lpstr>スライド タイトル</vt:lpstr>
      </vt:variant>
      <vt:variant>
        <vt:i4>50</vt:i4>
      </vt:variant>
    </vt:vector>
  </HeadingPairs>
  <TitlesOfParts>
    <vt:vector size="61" baseType="lpstr">
      <vt:lpstr>1_Office ​​テーマ</vt:lpstr>
      <vt:lpstr>Office ​​テーマ</vt:lpstr>
      <vt:lpstr>4_Office ​​テーマ</vt:lpstr>
      <vt:lpstr>Office テーマ</vt:lpstr>
      <vt:lpstr>1_Office テーマ</vt:lpstr>
      <vt:lpstr>5_Office ​​テーマ</vt:lpstr>
      <vt:lpstr>2_Office ​​テーマ</vt:lpstr>
      <vt:lpstr>6_Office ​​テーマ</vt:lpstr>
      <vt:lpstr>3_Office テーマ</vt:lpstr>
      <vt:lpstr>3_Office ​​テーマ</vt:lpstr>
      <vt:lpstr>ワークシート</vt:lpstr>
      <vt:lpstr>PowerPoint プレゼンテーション</vt:lpstr>
      <vt:lpstr>内　容</vt:lpstr>
      <vt:lpstr>　はじめに　</vt:lpstr>
      <vt:lpstr>PowerPoint プレゼンテーション</vt:lpstr>
      <vt:lpstr>道路 床版の 抜け落ち　　　 </vt:lpstr>
      <vt:lpstr>アルカリ骨材反応　　　　　　トンネルの剥落</vt:lpstr>
      <vt:lpstr>PowerPoint プレゼンテーション</vt:lpstr>
      <vt:lpstr>広島大学新キャンパス　広大　佐藤良一教授　提供　　　　　　　　　　　　　　 　　　　　　　　　キャンパス移転後10年で 　　　　　　　　　　　　　全建物の劣化進行：遊離石灰 　　　　　　　　　　　　　　　　不良工事と維持管理問題？</vt:lpstr>
      <vt:lpstr>PowerPoint プレゼンテーション</vt:lpstr>
      <vt:lpstr>最近のメンテナンスに関する政策展開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米国と日本の橋梁建設</vt:lpstr>
      <vt:lpstr>PowerPoint プレゼンテーション</vt:lpstr>
      <vt:lpstr>1980年代から30年 いまだに続く米国の老朽化問題</vt:lpstr>
      <vt:lpstr>PowerPoint プレゼンテーション</vt:lpstr>
      <vt:lpstr>PowerPoint プレゼンテーション</vt:lpstr>
      <vt:lpstr>２．１　　累積させると回復に長期間</vt:lpstr>
      <vt:lpstr>２．２　細部の部材の欠陥の検知</vt:lpstr>
      <vt:lpstr>２．3　自治体の技術者不足 　　　　－ 広域行政とPPP ー</vt:lpstr>
      <vt:lpstr>出典：下村史郎：静岡県の市町における橋梁点検の実態と課題, 2016.3,政策大修士論文</vt:lpstr>
      <vt:lpstr>PowerPoint プレゼンテーション</vt:lpstr>
      <vt:lpstr>PowerPoint プレゼンテーション</vt:lpstr>
      <vt:lpstr>PowerPoint プレゼンテーション</vt:lpstr>
      <vt:lpstr>PowerPoint プレゼンテーション</vt:lpstr>
      <vt:lpstr>２．４　維持管理発注の試行的な先進事例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既存不適格問題</vt:lpstr>
      <vt:lpstr>３．２　既存不適格施設の解消方策</vt:lpstr>
      <vt:lpstr>PowerPoint プレゼンテーション</vt:lpstr>
      <vt:lpstr>４．会計制度の改善</vt:lpstr>
      <vt:lpstr>４．２　予算制度と老朽化対策</vt:lpstr>
      <vt:lpstr>４．４　　事業評価からみた課題</vt:lpstr>
      <vt:lpstr>おわりに</vt:lpstr>
      <vt:lpstr>ご清聴ありがとうございました</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森地 茂</dc:creator>
  <cp:lastModifiedBy>morichi</cp:lastModifiedBy>
  <cp:revision>52</cp:revision>
  <dcterms:created xsi:type="dcterms:W3CDTF">2016-03-08T17:53:08Z</dcterms:created>
  <dcterms:modified xsi:type="dcterms:W3CDTF">2016-05-24T04:27:39Z</dcterms:modified>
</cp:coreProperties>
</file>